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Balsamiq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6" roundtripDataSignature="AMtx7mi5BPzsaikwugFY03E+zK9jt/3v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alsamiqSans-regular.fntdata"/><Relationship Id="rId21" Type="http://schemas.openxmlformats.org/officeDocument/2006/relationships/slide" Target="slides/slide16.xml"/><Relationship Id="rId24" Type="http://schemas.openxmlformats.org/officeDocument/2006/relationships/font" Target="fonts/BalsamiqSans-italic.fntdata"/><Relationship Id="rId23" Type="http://schemas.openxmlformats.org/officeDocument/2006/relationships/font" Target="fonts/Balsamiq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Balsamiq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80bdcf8c3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g280bdcf8c3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0bdcf8c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280bdcf8c3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80bdcf8c3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280bdcf8c3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youtube.com/watch?v=d0ziHZn8umE"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orion@stdunstans.sutton.sch.uk" TargetMode="External"/><Relationship Id="rId4" Type="http://schemas.openxmlformats.org/officeDocument/2006/relationships/hyperlink" Target="mailto:pegasus@stdunstans.sutton.sch.uk" TargetMode="External"/><Relationship Id="rId5" Type="http://schemas.openxmlformats.org/officeDocument/2006/relationships/hyperlink" Target="mailto:orion@stdunstans.sutton.sch.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0"/>
            <a:ext cx="8520600" cy="1889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a:solidFill>
                  <a:srgbClr val="741B47"/>
                </a:solidFill>
                <a:latin typeface="Balsamiq Sans"/>
                <a:ea typeface="Balsamiq Sans"/>
                <a:cs typeface="Balsamiq Sans"/>
                <a:sym typeface="Balsamiq Sans"/>
              </a:rPr>
              <a:t>Welcome to the Year 3 Overview Meeting!</a:t>
            </a:r>
            <a:endParaRPr>
              <a:solidFill>
                <a:srgbClr val="741B47"/>
              </a:solidFill>
              <a:latin typeface="Balsamiq Sans"/>
              <a:ea typeface="Balsamiq Sans"/>
              <a:cs typeface="Balsamiq Sans"/>
              <a:sym typeface="Balsamiq Sans"/>
            </a:endParaRPr>
          </a:p>
        </p:txBody>
      </p:sp>
      <p:sp>
        <p:nvSpPr>
          <p:cNvPr id="55" name="Google Shape;55;p1"/>
          <p:cNvSpPr txBox="1"/>
          <p:nvPr>
            <p:ph idx="1" type="subTitle"/>
          </p:nvPr>
        </p:nvSpPr>
        <p:spPr>
          <a:xfrm>
            <a:off x="311700" y="1836750"/>
            <a:ext cx="8520600" cy="5697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0000"/>
              </a:lnSpc>
              <a:spcBef>
                <a:spcPts val="0"/>
              </a:spcBef>
              <a:spcAft>
                <a:spcPts val="0"/>
              </a:spcAft>
              <a:buSzPct val="46870"/>
              <a:buNone/>
            </a:pPr>
            <a:r>
              <a:rPr lang="en" sz="8534">
                <a:solidFill>
                  <a:schemeClr val="dk1"/>
                </a:solidFill>
                <a:latin typeface="Calibri"/>
                <a:ea typeface="Calibri"/>
                <a:cs typeface="Calibri"/>
                <a:sym typeface="Calibri"/>
              </a:rPr>
              <a:t>Mrs Lane (Phoenix class teacher)   and </a:t>
            </a:r>
            <a:r>
              <a:rPr lang="en" sz="8534">
                <a:solidFill>
                  <a:srgbClr val="484848"/>
                </a:solidFill>
                <a:latin typeface="Calibri"/>
                <a:ea typeface="Calibri"/>
                <a:cs typeface="Calibri"/>
                <a:sym typeface="Calibri"/>
              </a:rPr>
              <a:t> Miss Pérez (Delphinus class teacher)</a:t>
            </a:r>
            <a:endParaRPr sz="8534">
              <a:solidFill>
                <a:schemeClr val="dk1"/>
              </a:solidFill>
              <a:latin typeface="Calibri"/>
              <a:ea typeface="Calibri"/>
              <a:cs typeface="Calibri"/>
              <a:sym typeface="Calibri"/>
            </a:endParaRPr>
          </a:p>
          <a:p>
            <a:pPr indent="0" lvl="0" marL="0" rtl="0" algn="ctr">
              <a:lnSpc>
                <a:spcPct val="100000"/>
              </a:lnSpc>
              <a:spcBef>
                <a:spcPts val="0"/>
              </a:spcBef>
              <a:spcAft>
                <a:spcPts val="0"/>
              </a:spcAft>
              <a:buSzPct val="117646"/>
              <a:buNone/>
            </a:pPr>
            <a:r>
              <a:t/>
            </a:r>
            <a:endParaRPr sz="3400">
              <a:solidFill>
                <a:schemeClr val="dk1"/>
              </a:solidFill>
              <a:latin typeface="Calibri"/>
              <a:ea typeface="Calibri"/>
              <a:cs typeface="Calibri"/>
              <a:sym typeface="Calibri"/>
            </a:endParaRPr>
          </a:p>
          <a:p>
            <a:pPr indent="0" lvl="0" marL="0" rtl="0" algn="ctr">
              <a:lnSpc>
                <a:spcPct val="100000"/>
              </a:lnSpc>
              <a:spcBef>
                <a:spcPts val="0"/>
              </a:spcBef>
              <a:spcAft>
                <a:spcPts val="0"/>
              </a:spcAft>
              <a:buSzPct val="117646"/>
              <a:buNone/>
            </a:pPr>
            <a:r>
              <a:t/>
            </a:r>
            <a:endParaRPr sz="3400">
              <a:solidFill>
                <a:schemeClr val="dk1"/>
              </a:solidFill>
              <a:latin typeface="Calibri"/>
              <a:ea typeface="Calibri"/>
              <a:cs typeface="Calibri"/>
              <a:sym typeface="Calibri"/>
            </a:endParaRPr>
          </a:p>
          <a:p>
            <a:pPr indent="0" lvl="0" marL="0" rtl="0" algn="ctr">
              <a:lnSpc>
                <a:spcPct val="100000"/>
              </a:lnSpc>
              <a:spcBef>
                <a:spcPts val="0"/>
              </a:spcBef>
              <a:spcAft>
                <a:spcPts val="0"/>
              </a:spcAft>
              <a:buSzPct val="142857"/>
              <a:buNone/>
            </a:pPr>
            <a:r>
              <a:t/>
            </a:r>
            <a:endParaRPr>
              <a:solidFill>
                <a:schemeClr val="dk1"/>
              </a:solidFill>
              <a:latin typeface="Balsamiq Sans"/>
              <a:ea typeface="Balsamiq Sans"/>
              <a:cs typeface="Balsamiq Sans"/>
              <a:sym typeface="Balsamiq Sans"/>
            </a:endParaRPr>
          </a:p>
          <a:p>
            <a:pPr indent="0" lvl="0" marL="0" rtl="0" algn="ctr">
              <a:lnSpc>
                <a:spcPct val="100000"/>
              </a:lnSpc>
              <a:spcBef>
                <a:spcPts val="0"/>
              </a:spcBef>
              <a:spcAft>
                <a:spcPts val="0"/>
              </a:spcAft>
              <a:buSzPct val="142857"/>
              <a:buNone/>
            </a:pPr>
            <a:r>
              <a:t/>
            </a:r>
            <a:endParaRPr>
              <a:solidFill>
                <a:schemeClr val="dk1"/>
              </a:solidFill>
              <a:latin typeface="Balsamiq Sans"/>
              <a:ea typeface="Balsamiq Sans"/>
              <a:cs typeface="Balsamiq Sans"/>
              <a:sym typeface="Balsamiq Sans"/>
            </a:endParaRPr>
          </a:p>
        </p:txBody>
      </p:sp>
      <p:pic>
        <p:nvPicPr>
          <p:cNvPr id="56" name="Google Shape;56;p1"/>
          <p:cNvPicPr preferRelativeResize="0"/>
          <p:nvPr/>
        </p:nvPicPr>
        <p:blipFill>
          <a:blip r:embed="rId3">
            <a:alphaModFix/>
          </a:blip>
          <a:stretch>
            <a:fillRect/>
          </a:stretch>
        </p:blipFill>
        <p:spPr>
          <a:xfrm>
            <a:off x="198425" y="2238550"/>
            <a:ext cx="2141850" cy="2655726"/>
          </a:xfrm>
          <a:prstGeom prst="rect">
            <a:avLst/>
          </a:prstGeom>
          <a:noFill/>
          <a:ln>
            <a:noFill/>
          </a:ln>
        </p:spPr>
      </p:pic>
      <p:pic>
        <p:nvPicPr>
          <p:cNvPr id="57" name="Google Shape;57;p1"/>
          <p:cNvPicPr preferRelativeResize="0"/>
          <p:nvPr/>
        </p:nvPicPr>
        <p:blipFill>
          <a:blip r:embed="rId4">
            <a:alphaModFix/>
          </a:blip>
          <a:stretch>
            <a:fillRect/>
          </a:stretch>
        </p:blipFill>
        <p:spPr>
          <a:xfrm>
            <a:off x="5115250" y="2462038"/>
            <a:ext cx="3242998" cy="24322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Balsamiq Sans"/>
                <a:ea typeface="Balsamiq Sans"/>
                <a:cs typeface="Balsamiq Sans"/>
                <a:sym typeface="Balsamiq Sans"/>
              </a:rPr>
              <a:t>Maths Lessons</a:t>
            </a:r>
            <a:endParaRPr>
              <a:latin typeface="Balsamiq Sans"/>
              <a:ea typeface="Balsamiq Sans"/>
              <a:cs typeface="Balsamiq Sans"/>
              <a:sym typeface="Balsamiq Sans"/>
            </a:endParaRPr>
          </a:p>
        </p:txBody>
      </p:sp>
      <p:sp>
        <p:nvSpPr>
          <p:cNvPr id="116" name="Google Shape;116;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1200"/>
              </a:spcBef>
              <a:spcAft>
                <a:spcPts val="0"/>
              </a:spcAft>
              <a:buClr>
                <a:schemeClr val="dk1"/>
              </a:buClr>
              <a:buSzPts val="1800"/>
              <a:buFont typeface="Balsamiq Sans"/>
              <a:buChar char="●"/>
            </a:pPr>
            <a:r>
              <a:rPr lang="en" sz="1900">
                <a:solidFill>
                  <a:schemeClr val="dk1"/>
                </a:solidFill>
                <a:latin typeface="Balsamiq Sans"/>
                <a:ea typeface="Balsamiq Sans"/>
                <a:cs typeface="Balsamiq Sans"/>
                <a:sym typeface="Balsamiq Sans"/>
              </a:rPr>
              <a:t>Maths lessons are based on the White Rose Scheme which supports the National Curriculum.</a:t>
            </a:r>
            <a:endParaRPr sz="1900">
              <a:solidFill>
                <a:schemeClr val="dk1"/>
              </a:solidFill>
              <a:latin typeface="Balsamiq Sans"/>
              <a:ea typeface="Balsamiq Sans"/>
              <a:cs typeface="Balsamiq Sans"/>
              <a:sym typeface="Balsamiq Sans"/>
            </a:endParaRPr>
          </a:p>
          <a:p>
            <a:pPr indent="0" lvl="0" marL="457200" rtl="0" algn="l">
              <a:lnSpc>
                <a:spcPct val="115000"/>
              </a:lnSpc>
              <a:spcBef>
                <a:spcPts val="1200"/>
              </a:spcBef>
              <a:spcAft>
                <a:spcPts val="0"/>
              </a:spcAft>
              <a:buSzPts val="1800"/>
              <a:buNone/>
            </a:pPr>
            <a:r>
              <a:t/>
            </a:r>
            <a:endParaRPr sz="1900">
              <a:solidFill>
                <a:schemeClr val="dk1"/>
              </a:solidFill>
              <a:latin typeface="Balsamiq Sans"/>
              <a:ea typeface="Balsamiq Sans"/>
              <a:cs typeface="Balsamiq Sans"/>
              <a:sym typeface="Balsamiq Sans"/>
            </a:endParaRPr>
          </a:p>
          <a:p>
            <a:pPr indent="-342900" lvl="0" marL="457200" rtl="0" algn="l">
              <a:lnSpc>
                <a:spcPct val="115000"/>
              </a:lnSpc>
              <a:spcBef>
                <a:spcPts val="0"/>
              </a:spcBef>
              <a:spcAft>
                <a:spcPts val="0"/>
              </a:spcAft>
              <a:buClr>
                <a:schemeClr val="dk1"/>
              </a:buClr>
              <a:buSzPts val="1800"/>
              <a:buFont typeface="Balsamiq Sans"/>
              <a:buChar char="●"/>
            </a:pPr>
            <a:r>
              <a:rPr lang="en" sz="1900">
                <a:solidFill>
                  <a:schemeClr val="dk1"/>
                </a:solidFill>
                <a:latin typeface="Balsamiq Sans"/>
                <a:ea typeface="Balsamiq Sans"/>
                <a:cs typeface="Balsamiq Sans"/>
                <a:sym typeface="Balsamiq Sans"/>
              </a:rPr>
              <a:t>Maths tasks are split into three sections – fluency, reasoning and problem solving. With the addition of mastery challenges for our keen mathematicians. </a:t>
            </a:r>
            <a:endParaRPr sz="1900">
              <a:solidFill>
                <a:schemeClr val="dk1"/>
              </a:solidFill>
              <a:latin typeface="Balsamiq Sans"/>
              <a:ea typeface="Balsamiq Sans"/>
              <a:cs typeface="Balsamiq Sans"/>
              <a:sym typeface="Balsamiq Sans"/>
            </a:endParaRPr>
          </a:p>
          <a:p>
            <a:pPr indent="0" lvl="0" marL="457200" rtl="0" algn="l">
              <a:lnSpc>
                <a:spcPct val="115000"/>
              </a:lnSpc>
              <a:spcBef>
                <a:spcPts val="1200"/>
              </a:spcBef>
              <a:spcAft>
                <a:spcPts val="0"/>
              </a:spcAft>
              <a:buSzPts val="1800"/>
              <a:buNone/>
            </a:pPr>
            <a:r>
              <a:t/>
            </a:r>
            <a:endParaRPr sz="1900">
              <a:solidFill>
                <a:schemeClr val="dk1"/>
              </a:solidFill>
              <a:latin typeface="Balsamiq Sans"/>
              <a:ea typeface="Balsamiq Sans"/>
              <a:cs typeface="Balsamiq Sans"/>
              <a:sym typeface="Balsamiq Sans"/>
            </a:endParaRPr>
          </a:p>
          <a:p>
            <a:pPr indent="-342900" lvl="0" marL="457200" rtl="0" algn="l">
              <a:lnSpc>
                <a:spcPct val="115000"/>
              </a:lnSpc>
              <a:spcBef>
                <a:spcPts val="1200"/>
              </a:spcBef>
              <a:spcAft>
                <a:spcPts val="0"/>
              </a:spcAft>
              <a:buClr>
                <a:schemeClr val="dk1"/>
              </a:buClr>
              <a:buSzPts val="1800"/>
              <a:buFont typeface="Balsamiq Sans"/>
              <a:buChar char="●"/>
            </a:pPr>
            <a:r>
              <a:rPr lang="en">
                <a:solidFill>
                  <a:schemeClr val="dk1"/>
                </a:solidFill>
                <a:latin typeface="Balsamiq Sans"/>
                <a:ea typeface="Balsamiq Sans"/>
                <a:cs typeface="Balsamiq Sans"/>
                <a:sym typeface="Balsamiq Sans"/>
              </a:rPr>
              <a:t>The maths topics covered are: place value; addition, subtraction; multiplication and division; length and perimeter; fractions; mass and capacity: money; time; properties of shape; statistics.</a:t>
            </a:r>
            <a:endParaRPr>
              <a:solidFill>
                <a:schemeClr val="dk1"/>
              </a:solidFill>
              <a:latin typeface="Balsamiq Sans"/>
              <a:ea typeface="Balsamiq Sans"/>
              <a:cs typeface="Balsamiq Sans"/>
              <a:sym typeface="Balsamiq Sans"/>
            </a:endParaRPr>
          </a:p>
        </p:txBody>
      </p:sp>
      <p:pic>
        <p:nvPicPr>
          <p:cNvPr id="117" name="Google Shape;117;p7"/>
          <p:cNvPicPr preferRelativeResize="0"/>
          <p:nvPr/>
        </p:nvPicPr>
        <p:blipFill rotWithShape="1">
          <a:blip r:embed="rId3">
            <a:alphaModFix/>
          </a:blip>
          <a:srcRect b="0" l="0" r="0" t="0"/>
          <a:stretch/>
        </p:blipFill>
        <p:spPr>
          <a:xfrm>
            <a:off x="4029063" y="-12"/>
            <a:ext cx="5114925" cy="733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8"/>
          <p:cNvSpPr txBox="1"/>
          <p:nvPr>
            <p:ph type="title"/>
          </p:nvPr>
        </p:nvSpPr>
        <p:spPr>
          <a:xfrm>
            <a:off x="241325" y="861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Balsamiq Sans"/>
                <a:ea typeface="Balsamiq Sans"/>
                <a:cs typeface="Balsamiq Sans"/>
                <a:sym typeface="Balsamiq Sans"/>
              </a:rPr>
              <a:t>Homework</a:t>
            </a:r>
            <a:endParaRPr>
              <a:latin typeface="Balsamiq Sans"/>
              <a:ea typeface="Balsamiq Sans"/>
              <a:cs typeface="Balsamiq Sans"/>
              <a:sym typeface="Balsamiq Sans"/>
            </a:endParaRPr>
          </a:p>
        </p:txBody>
      </p:sp>
      <p:sp>
        <p:nvSpPr>
          <p:cNvPr id="123" name="Google Shape;123;p8"/>
          <p:cNvSpPr txBox="1"/>
          <p:nvPr>
            <p:ph idx="1" type="body"/>
          </p:nvPr>
        </p:nvSpPr>
        <p:spPr>
          <a:xfrm>
            <a:off x="241325" y="566600"/>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0000"/>
              <a:buNone/>
            </a:pPr>
            <a:r>
              <a:rPr lang="en">
                <a:solidFill>
                  <a:schemeClr val="dk1"/>
                </a:solidFill>
                <a:latin typeface="Balsamiq Sans"/>
                <a:ea typeface="Balsamiq Sans"/>
                <a:cs typeface="Balsamiq Sans"/>
                <a:sym typeface="Balsamiq Sans"/>
              </a:rPr>
              <a:t>English and maths homework will be set on Google Classroom every Thursday and must be completed by the following Tuesday. Children should spend around 20 minutes on each activity. </a:t>
            </a:r>
            <a:endParaRPr>
              <a:solidFill>
                <a:schemeClr val="dk1"/>
              </a:solidFill>
              <a:latin typeface="Balsamiq Sans"/>
              <a:ea typeface="Balsamiq Sans"/>
              <a:cs typeface="Balsamiq Sans"/>
              <a:sym typeface="Balsamiq Sans"/>
            </a:endParaRPr>
          </a:p>
          <a:p>
            <a:pPr indent="0" lvl="0" marL="0" rtl="0" algn="l">
              <a:lnSpc>
                <a:spcPct val="115000"/>
              </a:lnSpc>
              <a:spcBef>
                <a:spcPts val="0"/>
              </a:spcBef>
              <a:spcAft>
                <a:spcPts val="0"/>
              </a:spcAft>
              <a:buSzPct val="100000"/>
              <a:buNone/>
            </a:pPr>
            <a:r>
              <a:t/>
            </a:r>
            <a:endParaRPr>
              <a:solidFill>
                <a:schemeClr val="dk1"/>
              </a:solidFill>
              <a:latin typeface="Balsamiq Sans"/>
              <a:ea typeface="Balsamiq Sans"/>
              <a:cs typeface="Balsamiq Sans"/>
              <a:sym typeface="Balsamiq Sans"/>
            </a:endParaRPr>
          </a:p>
          <a:p>
            <a:pPr indent="0" lvl="0" marL="0" rtl="0" algn="l">
              <a:lnSpc>
                <a:spcPct val="115000"/>
              </a:lnSpc>
              <a:spcBef>
                <a:spcPts val="0"/>
              </a:spcBef>
              <a:spcAft>
                <a:spcPts val="0"/>
              </a:spcAft>
              <a:buSzPct val="100000"/>
              <a:buNone/>
            </a:pPr>
            <a:r>
              <a:rPr lang="en">
                <a:solidFill>
                  <a:schemeClr val="dk1"/>
                </a:solidFill>
                <a:latin typeface="Balsamiq Sans"/>
                <a:ea typeface="Balsamiq Sans"/>
                <a:cs typeface="Balsamiq Sans"/>
                <a:sym typeface="Balsamiq Sans"/>
              </a:rPr>
              <a:t>All homework should be completable online unless specified or sheets are given to everyone. If your child does complete homework on paper by choice then please take a photo and upload it to the assignment. Instructions for this can be found </a:t>
            </a:r>
            <a:r>
              <a:rPr lang="en" u="sng">
                <a:solidFill>
                  <a:schemeClr val="hlink"/>
                </a:solidFill>
                <a:latin typeface="Balsamiq Sans"/>
                <a:ea typeface="Balsamiq Sans"/>
                <a:cs typeface="Balsamiq Sans"/>
                <a:sym typeface="Balsamiq Sans"/>
                <a:hlinkClick r:id="rId3"/>
              </a:rPr>
              <a:t>here</a:t>
            </a:r>
            <a:r>
              <a:rPr lang="en">
                <a:solidFill>
                  <a:schemeClr val="dk1"/>
                </a:solidFill>
                <a:latin typeface="Balsamiq Sans"/>
                <a:ea typeface="Balsamiq Sans"/>
                <a:cs typeface="Balsamiq Sans"/>
                <a:sym typeface="Balsamiq Sans"/>
              </a:rPr>
              <a:t> or in the pack,</a:t>
            </a:r>
            <a:endParaRPr>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0"/>
              </a:spcAft>
              <a:buSzPct val="100000"/>
              <a:buNone/>
            </a:pPr>
            <a:r>
              <a:rPr lang="en">
                <a:solidFill>
                  <a:schemeClr val="dk1"/>
                </a:solidFill>
                <a:latin typeface="Balsamiq Sans"/>
                <a:ea typeface="Balsamiq Sans"/>
                <a:cs typeface="Balsamiq Sans"/>
                <a:sym typeface="Balsamiq Sans"/>
              </a:rPr>
              <a:t>Topic homework suggestions have been given out for this half term on Google Classroom.  Children are expected to complete and hand in </a:t>
            </a:r>
            <a:r>
              <a:rPr b="1" lang="en">
                <a:solidFill>
                  <a:schemeClr val="dk1"/>
                </a:solidFill>
                <a:latin typeface="Balsamiq Sans"/>
                <a:ea typeface="Balsamiq Sans"/>
                <a:cs typeface="Balsamiq Sans"/>
                <a:sym typeface="Balsamiq Sans"/>
              </a:rPr>
              <a:t>three </a:t>
            </a:r>
            <a:r>
              <a:rPr lang="en">
                <a:solidFill>
                  <a:schemeClr val="dk1"/>
                </a:solidFill>
                <a:latin typeface="Balsamiq Sans"/>
                <a:ea typeface="Balsamiq Sans"/>
                <a:cs typeface="Balsamiq Sans"/>
                <a:sym typeface="Balsamiq Sans"/>
              </a:rPr>
              <a:t>topic homework activities in the second to last week of each half term.</a:t>
            </a:r>
            <a:endParaRPr>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1200"/>
              </a:spcAft>
              <a:buSzPct val="100000"/>
              <a:buNone/>
            </a:pPr>
            <a:r>
              <a:t/>
            </a:r>
            <a:endParaRPr>
              <a:solidFill>
                <a:schemeClr val="dk1"/>
              </a:solidFill>
              <a:latin typeface="Balsamiq Sans"/>
              <a:ea typeface="Balsamiq Sans"/>
              <a:cs typeface="Balsamiq Sans"/>
              <a:sym typeface="Balsamiq Sans"/>
            </a:endParaRPr>
          </a:p>
        </p:txBody>
      </p:sp>
      <p:pic>
        <p:nvPicPr>
          <p:cNvPr id="124" name="Google Shape;124;p8"/>
          <p:cNvPicPr preferRelativeResize="0"/>
          <p:nvPr/>
        </p:nvPicPr>
        <p:blipFill rotWithShape="1">
          <a:blip r:embed="rId4">
            <a:alphaModFix/>
          </a:blip>
          <a:srcRect b="0" l="0" r="0" t="0"/>
          <a:stretch/>
        </p:blipFill>
        <p:spPr>
          <a:xfrm>
            <a:off x="478950" y="3583825"/>
            <a:ext cx="6175001" cy="1465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620">
                <a:latin typeface="Balsamiq Sans"/>
                <a:ea typeface="Balsamiq Sans"/>
                <a:cs typeface="Balsamiq Sans"/>
                <a:sym typeface="Balsamiq Sans"/>
              </a:rPr>
              <a:t>Topics</a:t>
            </a:r>
            <a:endParaRPr sz="2620">
              <a:latin typeface="Balsamiq Sans"/>
              <a:ea typeface="Balsamiq Sans"/>
              <a:cs typeface="Balsamiq Sans"/>
              <a:sym typeface="Balsamiq Sans"/>
            </a:endParaRPr>
          </a:p>
        </p:txBody>
      </p:sp>
      <p:sp>
        <p:nvSpPr>
          <p:cNvPr id="130" name="Google Shape;130;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latin typeface="Balsamiq Sans"/>
                <a:ea typeface="Balsamiq Sans"/>
                <a:cs typeface="Balsamiq Sans"/>
                <a:sym typeface="Balsamiq Sans"/>
              </a:rPr>
              <a:t>•	We will have a different topic focus each half term, around which most of the children’s learning will be based:</a:t>
            </a:r>
            <a:endParaRPr>
              <a:solidFill>
                <a:schemeClr val="dk1"/>
              </a:solidFill>
              <a:latin typeface="Balsamiq Sans"/>
              <a:ea typeface="Balsamiq Sans"/>
              <a:cs typeface="Balsamiq Sans"/>
              <a:sym typeface="Balsamiq Sans"/>
            </a:endParaRPr>
          </a:p>
        </p:txBody>
      </p:sp>
      <p:pic>
        <p:nvPicPr>
          <p:cNvPr id="131" name="Google Shape;131;p9"/>
          <p:cNvPicPr preferRelativeResize="0"/>
          <p:nvPr/>
        </p:nvPicPr>
        <p:blipFill rotWithShape="1">
          <a:blip r:embed="rId3">
            <a:alphaModFix/>
          </a:blip>
          <a:srcRect b="0" l="0" r="0" t="0"/>
          <a:stretch/>
        </p:blipFill>
        <p:spPr>
          <a:xfrm>
            <a:off x="2807500" y="2217125"/>
            <a:ext cx="3300550" cy="1950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720">
                <a:latin typeface="Balsamiq Sans"/>
                <a:ea typeface="Balsamiq Sans"/>
                <a:cs typeface="Balsamiq Sans"/>
                <a:sym typeface="Balsamiq Sans"/>
              </a:rPr>
              <a:t>Trips/events...</a:t>
            </a:r>
            <a:endParaRPr sz="2720">
              <a:latin typeface="Balsamiq Sans"/>
              <a:ea typeface="Balsamiq Sans"/>
              <a:cs typeface="Balsamiq Sans"/>
              <a:sym typeface="Balsamiq Sans"/>
            </a:endParaRPr>
          </a:p>
        </p:txBody>
      </p:sp>
      <p:sp>
        <p:nvSpPr>
          <p:cNvPr id="137" name="Google Shape;137;p10"/>
          <p:cNvSpPr txBox="1"/>
          <p:nvPr>
            <p:ph idx="1" type="body"/>
          </p:nvPr>
        </p:nvSpPr>
        <p:spPr>
          <a:xfrm>
            <a:off x="184500" y="1162050"/>
            <a:ext cx="87750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t/>
            </a:r>
            <a:endParaRPr sz="2200">
              <a:solidFill>
                <a:srgbClr val="B6D7A8"/>
              </a:solidFill>
              <a:latin typeface="Balsamiq Sans"/>
              <a:ea typeface="Balsamiq Sans"/>
              <a:cs typeface="Balsamiq Sans"/>
              <a:sym typeface="Balsamiq Sans"/>
            </a:endParaRPr>
          </a:p>
          <a:p>
            <a:pPr indent="0" lvl="0" marL="0" rtl="0" algn="ctr">
              <a:lnSpc>
                <a:spcPct val="115000"/>
              </a:lnSpc>
              <a:spcBef>
                <a:spcPts val="1200"/>
              </a:spcBef>
              <a:spcAft>
                <a:spcPts val="0"/>
              </a:spcAft>
              <a:buSzPts val="1800"/>
              <a:buNone/>
            </a:pPr>
            <a:r>
              <a:t/>
            </a:r>
            <a:endParaRPr sz="2200">
              <a:solidFill>
                <a:srgbClr val="A64D79"/>
              </a:solidFill>
              <a:latin typeface="Balsamiq Sans"/>
              <a:ea typeface="Balsamiq Sans"/>
              <a:cs typeface="Balsamiq Sans"/>
              <a:sym typeface="Balsamiq Sans"/>
            </a:endParaRPr>
          </a:p>
          <a:p>
            <a:pPr indent="0" lvl="0" marL="0" rtl="0" algn="ctr">
              <a:lnSpc>
                <a:spcPct val="115000"/>
              </a:lnSpc>
              <a:spcBef>
                <a:spcPts val="1200"/>
              </a:spcBef>
              <a:spcAft>
                <a:spcPts val="0"/>
              </a:spcAft>
              <a:buSzPts val="1800"/>
              <a:buNone/>
            </a:pPr>
            <a:r>
              <a:rPr lang="en" sz="2200">
                <a:solidFill>
                  <a:srgbClr val="3D85C6"/>
                </a:solidFill>
                <a:latin typeface="Balsamiq Sans"/>
                <a:ea typeface="Balsamiq Sans"/>
                <a:cs typeface="Balsamiq Sans"/>
                <a:sym typeface="Balsamiq Sans"/>
              </a:rPr>
              <a:t>Spring 1 - Scrumdiddlyumptious - Chocolate workshop  (TBC)</a:t>
            </a:r>
            <a:endParaRPr sz="2200">
              <a:solidFill>
                <a:srgbClr val="3D85C6"/>
              </a:solidFill>
              <a:latin typeface="Balsamiq Sans"/>
              <a:ea typeface="Balsamiq Sans"/>
              <a:cs typeface="Balsamiq Sans"/>
              <a:sym typeface="Balsamiq Sans"/>
            </a:endParaRPr>
          </a:p>
          <a:p>
            <a:pPr indent="0" lvl="0" marL="0" rtl="0" algn="ctr">
              <a:lnSpc>
                <a:spcPct val="115000"/>
              </a:lnSpc>
              <a:spcBef>
                <a:spcPts val="1200"/>
              </a:spcBef>
              <a:spcAft>
                <a:spcPts val="0"/>
              </a:spcAft>
              <a:buSzPts val="1800"/>
              <a:buNone/>
            </a:pPr>
            <a:r>
              <a:t/>
            </a:r>
            <a:endParaRPr sz="2200">
              <a:solidFill>
                <a:srgbClr val="6AA84F"/>
              </a:solidFill>
              <a:latin typeface="Balsamiq Sans"/>
              <a:ea typeface="Balsamiq Sans"/>
              <a:cs typeface="Balsamiq Sans"/>
              <a:sym typeface="Balsamiq Sans"/>
            </a:endParaRPr>
          </a:p>
          <a:p>
            <a:pPr indent="0" lvl="0" marL="0" rtl="0" algn="ctr">
              <a:lnSpc>
                <a:spcPct val="115000"/>
              </a:lnSpc>
              <a:spcBef>
                <a:spcPts val="1200"/>
              </a:spcBef>
              <a:spcAft>
                <a:spcPts val="1200"/>
              </a:spcAft>
              <a:buSzPts val="1800"/>
              <a:buNone/>
            </a:pPr>
            <a:r>
              <a:rPr lang="en" sz="2200">
                <a:solidFill>
                  <a:srgbClr val="E69138"/>
                </a:solidFill>
                <a:latin typeface="Balsamiq Sans"/>
                <a:ea typeface="Balsamiq Sans"/>
                <a:cs typeface="Balsamiq Sans"/>
                <a:sym typeface="Balsamiq Sans"/>
              </a:rPr>
              <a:t>Summer 2 - Tremors - Greek Day (TBC)</a:t>
            </a:r>
            <a:endParaRPr sz="2200">
              <a:solidFill>
                <a:srgbClr val="E69138"/>
              </a:solidFill>
              <a:latin typeface="Balsamiq Sans"/>
              <a:ea typeface="Balsamiq Sans"/>
              <a:cs typeface="Balsamiq Sans"/>
              <a:sym typeface="Balsamiq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620">
                <a:latin typeface="Balsamiq Sans"/>
                <a:ea typeface="Balsamiq Sans"/>
                <a:cs typeface="Balsamiq Sans"/>
                <a:sym typeface="Balsamiq Sans"/>
              </a:rPr>
              <a:t>Behaviour</a:t>
            </a:r>
            <a:endParaRPr sz="2620">
              <a:latin typeface="Balsamiq Sans"/>
              <a:ea typeface="Balsamiq Sans"/>
              <a:cs typeface="Balsamiq Sans"/>
              <a:sym typeface="Balsamiq Sans"/>
            </a:endParaRPr>
          </a:p>
        </p:txBody>
      </p:sp>
      <p:sp>
        <p:nvSpPr>
          <p:cNvPr id="143" name="Google Shape;143;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95000"/>
              </a:lnSpc>
              <a:spcBef>
                <a:spcPts val="1200"/>
              </a:spcBef>
              <a:spcAft>
                <a:spcPts val="0"/>
              </a:spcAft>
              <a:buSzPts val="1800"/>
              <a:buNone/>
            </a:pPr>
            <a:r>
              <a:rPr lang="en" sz="2000">
                <a:solidFill>
                  <a:srgbClr val="000000"/>
                </a:solidFill>
                <a:latin typeface="Balsamiq Sans"/>
                <a:ea typeface="Balsamiq Sans"/>
                <a:cs typeface="Balsamiq Sans"/>
                <a:sym typeface="Balsamiq Sans"/>
              </a:rPr>
              <a:t>·</a:t>
            </a:r>
            <a:r>
              <a:rPr lang="en" sz="1500">
                <a:solidFill>
                  <a:srgbClr val="000000"/>
                </a:solidFill>
                <a:latin typeface="Balsamiq Sans"/>
                <a:ea typeface="Balsamiq Sans"/>
                <a:cs typeface="Balsamiq Sans"/>
                <a:sym typeface="Balsamiq Sans"/>
              </a:rPr>
              <a:t>         </a:t>
            </a:r>
            <a:r>
              <a:rPr lang="en" sz="2200">
                <a:solidFill>
                  <a:srgbClr val="000000"/>
                </a:solidFill>
                <a:latin typeface="Balsamiq Sans"/>
                <a:ea typeface="Balsamiq Sans"/>
                <a:cs typeface="Balsamiq Sans"/>
                <a:sym typeface="Balsamiq Sans"/>
              </a:rPr>
              <a:t>We will continue to use the schools behaviour policy with your children. </a:t>
            </a:r>
            <a:endParaRPr sz="2200">
              <a:solidFill>
                <a:srgbClr val="000000"/>
              </a:solidFill>
              <a:latin typeface="Balsamiq Sans"/>
              <a:ea typeface="Balsamiq Sans"/>
              <a:cs typeface="Balsamiq Sans"/>
              <a:sym typeface="Balsamiq Sans"/>
            </a:endParaRPr>
          </a:p>
          <a:p>
            <a:pPr indent="-228600" lvl="0" marL="457200" rtl="0" algn="l">
              <a:lnSpc>
                <a:spcPct val="95000"/>
              </a:lnSpc>
              <a:spcBef>
                <a:spcPts val="1200"/>
              </a:spcBef>
              <a:spcAft>
                <a:spcPts val="0"/>
              </a:spcAft>
              <a:buSzPts val="1800"/>
              <a:buNone/>
            </a:pPr>
            <a:r>
              <a:t/>
            </a:r>
            <a:endParaRPr sz="2200">
              <a:solidFill>
                <a:srgbClr val="000000"/>
              </a:solidFill>
              <a:latin typeface="Balsamiq Sans"/>
              <a:ea typeface="Balsamiq Sans"/>
              <a:cs typeface="Balsamiq Sans"/>
              <a:sym typeface="Balsamiq Sans"/>
            </a:endParaRPr>
          </a:p>
          <a:p>
            <a:pPr indent="-228600" lvl="0" marL="457200" rtl="0" algn="l">
              <a:lnSpc>
                <a:spcPct val="95000"/>
              </a:lnSpc>
              <a:spcBef>
                <a:spcPts val="1200"/>
              </a:spcBef>
              <a:spcAft>
                <a:spcPts val="0"/>
              </a:spcAft>
              <a:buSzPts val="1800"/>
              <a:buNone/>
            </a:pPr>
            <a:r>
              <a:rPr lang="en" sz="2200">
                <a:solidFill>
                  <a:srgbClr val="000000"/>
                </a:solidFill>
                <a:latin typeface="Balsamiq Sans"/>
                <a:ea typeface="Balsamiq Sans"/>
                <a:cs typeface="Balsamiq Sans"/>
                <a:sym typeface="Balsamiq Sans"/>
              </a:rPr>
              <a:t>·</a:t>
            </a:r>
            <a:r>
              <a:rPr lang="en" sz="1700">
                <a:solidFill>
                  <a:srgbClr val="000000"/>
                </a:solidFill>
                <a:latin typeface="Balsamiq Sans"/>
                <a:ea typeface="Balsamiq Sans"/>
                <a:cs typeface="Balsamiq Sans"/>
                <a:sym typeface="Balsamiq Sans"/>
              </a:rPr>
              <a:t>         </a:t>
            </a:r>
            <a:r>
              <a:rPr lang="en" sz="2200">
                <a:solidFill>
                  <a:srgbClr val="000000"/>
                </a:solidFill>
                <a:latin typeface="Balsamiq Sans"/>
                <a:ea typeface="Balsamiq Sans"/>
                <a:cs typeface="Balsamiq Sans"/>
                <a:sym typeface="Balsamiq Sans"/>
              </a:rPr>
              <a:t>If your child’s behaviour is causing us any concern, we will contact you.</a:t>
            </a:r>
            <a:endParaRPr sz="2200">
              <a:solidFill>
                <a:srgbClr val="000000"/>
              </a:solidFill>
              <a:latin typeface="Balsamiq Sans"/>
              <a:ea typeface="Balsamiq Sans"/>
              <a:cs typeface="Balsamiq Sans"/>
              <a:sym typeface="Balsamiq Sans"/>
            </a:endParaRPr>
          </a:p>
          <a:p>
            <a:pPr indent="-228600" lvl="0" marL="457200" rtl="0" algn="l">
              <a:lnSpc>
                <a:spcPct val="95000"/>
              </a:lnSpc>
              <a:spcBef>
                <a:spcPts val="1200"/>
              </a:spcBef>
              <a:spcAft>
                <a:spcPts val="0"/>
              </a:spcAft>
              <a:buSzPts val="1800"/>
              <a:buNone/>
            </a:pPr>
            <a:r>
              <a:t/>
            </a:r>
            <a:endParaRPr sz="2000">
              <a:solidFill>
                <a:srgbClr val="000000"/>
              </a:solidFill>
              <a:latin typeface="Balsamiq Sans"/>
              <a:ea typeface="Balsamiq Sans"/>
              <a:cs typeface="Balsamiq Sans"/>
              <a:sym typeface="Balsamiq Sans"/>
            </a:endParaRPr>
          </a:p>
          <a:p>
            <a:pPr indent="-228600" lvl="0" marL="457200" rtl="0" algn="l">
              <a:lnSpc>
                <a:spcPct val="95000"/>
              </a:lnSpc>
              <a:spcBef>
                <a:spcPts val="1200"/>
              </a:spcBef>
              <a:spcAft>
                <a:spcPts val="0"/>
              </a:spcAft>
              <a:buSzPts val="1800"/>
              <a:buNone/>
            </a:pPr>
            <a:r>
              <a:t/>
            </a:r>
            <a:endParaRPr sz="2000">
              <a:solidFill>
                <a:srgbClr val="000000"/>
              </a:solidFill>
              <a:latin typeface="Balsamiq Sans"/>
              <a:ea typeface="Balsamiq Sans"/>
              <a:cs typeface="Balsamiq Sans"/>
              <a:sym typeface="Balsamiq Sans"/>
            </a:endParaRPr>
          </a:p>
          <a:p>
            <a:pPr indent="0" lvl="0" marL="457200" rtl="0" algn="l">
              <a:lnSpc>
                <a:spcPct val="95000"/>
              </a:lnSpc>
              <a:spcBef>
                <a:spcPts val="1200"/>
              </a:spcBef>
              <a:spcAft>
                <a:spcPts val="0"/>
              </a:spcAft>
              <a:buSzPts val="1800"/>
              <a:buNone/>
            </a:pPr>
            <a:r>
              <a:rPr lang="en" sz="2000">
                <a:solidFill>
                  <a:srgbClr val="000000"/>
                </a:solidFill>
                <a:latin typeface="Balsamiq Sans"/>
                <a:ea typeface="Balsamiq Sans"/>
                <a:cs typeface="Balsamiq Sans"/>
                <a:sym typeface="Balsamiq Sans"/>
              </a:rPr>
              <a:t> </a:t>
            </a:r>
            <a:endParaRPr sz="2000">
              <a:solidFill>
                <a:srgbClr val="000000"/>
              </a:solidFill>
              <a:latin typeface="Balsamiq Sans"/>
              <a:ea typeface="Balsamiq Sans"/>
              <a:cs typeface="Balsamiq Sans"/>
              <a:sym typeface="Balsamiq Sans"/>
            </a:endParaRPr>
          </a:p>
          <a:p>
            <a:pPr indent="0" lvl="0" marL="457200" rtl="0" algn="l">
              <a:lnSpc>
                <a:spcPct val="95000"/>
              </a:lnSpc>
              <a:spcBef>
                <a:spcPts val="1200"/>
              </a:spcBef>
              <a:spcAft>
                <a:spcPts val="0"/>
              </a:spcAft>
              <a:buSzPts val="1800"/>
              <a:buNone/>
            </a:pPr>
            <a:r>
              <a:rPr lang="en" sz="2000">
                <a:solidFill>
                  <a:srgbClr val="000000"/>
                </a:solidFill>
                <a:latin typeface="Balsamiq Sans"/>
                <a:ea typeface="Balsamiq Sans"/>
                <a:cs typeface="Balsamiq Sans"/>
                <a:sym typeface="Balsamiq Sans"/>
              </a:rPr>
              <a:t> </a:t>
            </a:r>
            <a:endParaRPr sz="2000">
              <a:solidFill>
                <a:srgbClr val="000000"/>
              </a:solidFill>
              <a:latin typeface="Balsamiq Sans"/>
              <a:ea typeface="Balsamiq Sans"/>
              <a:cs typeface="Balsamiq Sans"/>
              <a:sym typeface="Balsamiq Sans"/>
            </a:endParaRPr>
          </a:p>
          <a:p>
            <a:pPr indent="0" lvl="0" marL="0" rtl="0" algn="l">
              <a:lnSpc>
                <a:spcPct val="95000"/>
              </a:lnSpc>
              <a:spcBef>
                <a:spcPts val="1200"/>
              </a:spcBef>
              <a:spcAft>
                <a:spcPts val="1200"/>
              </a:spcAft>
              <a:buSzPts val="1800"/>
              <a:buNone/>
            </a:pPr>
            <a:r>
              <a:t/>
            </a:r>
            <a:endParaRPr sz="2600">
              <a:latin typeface="Balsamiq Sans"/>
              <a:ea typeface="Balsamiq Sans"/>
              <a:cs typeface="Balsamiq Sans"/>
              <a:sym typeface="Balsamiq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720">
                <a:latin typeface="Balsamiq Sans"/>
                <a:ea typeface="Balsamiq Sans"/>
                <a:cs typeface="Balsamiq Sans"/>
                <a:sym typeface="Balsamiq Sans"/>
              </a:rPr>
              <a:t>Communication</a:t>
            </a:r>
            <a:endParaRPr sz="2720">
              <a:latin typeface="Balsamiq Sans"/>
              <a:ea typeface="Balsamiq Sans"/>
              <a:cs typeface="Balsamiq Sans"/>
              <a:sym typeface="Balsamiq Sans"/>
            </a:endParaRPr>
          </a:p>
        </p:txBody>
      </p:sp>
      <p:sp>
        <p:nvSpPr>
          <p:cNvPr id="149" name="Google Shape;149;p12"/>
          <p:cNvSpPr txBox="1"/>
          <p:nvPr>
            <p:ph idx="1" type="body"/>
          </p:nvPr>
        </p:nvSpPr>
        <p:spPr>
          <a:xfrm>
            <a:off x="311700" y="1152475"/>
            <a:ext cx="8520600" cy="371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latin typeface="Balsamiq Sans"/>
                <a:ea typeface="Balsamiq Sans"/>
                <a:cs typeface="Balsamiq Sans"/>
                <a:sym typeface="Balsamiq Sans"/>
              </a:rPr>
              <a:t>You are able to contact your child’s  class teacher via the class email address:</a:t>
            </a:r>
            <a:endParaRPr>
              <a:solidFill>
                <a:schemeClr val="dk1"/>
              </a:solidFill>
              <a:latin typeface="Balsamiq Sans"/>
              <a:ea typeface="Balsamiq Sans"/>
              <a:cs typeface="Balsamiq Sans"/>
              <a:sym typeface="Balsamiq Sans"/>
            </a:endParaRPr>
          </a:p>
          <a:p>
            <a:pPr indent="0" lvl="0" marL="457200" rtl="0" algn="l">
              <a:lnSpc>
                <a:spcPct val="115000"/>
              </a:lnSpc>
              <a:spcBef>
                <a:spcPts val="1200"/>
              </a:spcBef>
              <a:spcAft>
                <a:spcPts val="0"/>
              </a:spcAft>
              <a:buSzPts val="1800"/>
              <a:buNone/>
            </a:pPr>
            <a:r>
              <a:rPr lang="en">
                <a:solidFill>
                  <a:schemeClr val="dk1"/>
                </a:solidFill>
                <a:latin typeface="Balsamiq Sans"/>
                <a:ea typeface="Balsamiq Sans"/>
                <a:cs typeface="Balsamiq Sans"/>
                <a:sym typeface="Balsamiq Sans"/>
              </a:rPr>
              <a:t>Delphinus Class: </a:t>
            </a:r>
            <a:r>
              <a:rPr lang="en" u="sng">
                <a:solidFill>
                  <a:srgbClr val="45818E"/>
                </a:solidFill>
                <a:latin typeface="Balsamiq Sans"/>
                <a:ea typeface="Balsamiq Sans"/>
                <a:cs typeface="Balsamiq Sans"/>
                <a:sym typeface="Balsamiq Sans"/>
              </a:rPr>
              <a:t>delphinus</a:t>
            </a:r>
            <a:r>
              <a:rPr lang="en" u="sng">
                <a:solidFill>
                  <a:srgbClr val="45818E"/>
                </a:solidFill>
                <a:latin typeface="Balsamiq Sans"/>
                <a:ea typeface="Balsamiq Sans"/>
                <a:cs typeface="Balsamiq Sans"/>
                <a:sym typeface="Balsamiq Sans"/>
                <a:hlinkClick r:id="rId3">
                  <a:extLst>
                    <a:ext uri="{A12FA001-AC4F-418D-AE19-62706E023703}">
                      <ahyp:hlinkClr val="tx"/>
                    </a:ext>
                  </a:extLst>
                </a:hlinkClick>
              </a:rPr>
              <a:t>@stdunstans</a:t>
            </a:r>
            <a:r>
              <a:rPr lang="en" u="sng">
                <a:solidFill>
                  <a:srgbClr val="45818E"/>
                </a:solidFill>
                <a:latin typeface="Balsamiq Sans"/>
                <a:ea typeface="Balsamiq Sans"/>
                <a:cs typeface="Balsamiq Sans"/>
                <a:sym typeface="Balsamiq Sans"/>
              </a:rPr>
              <a:t>cheam.co.uk</a:t>
            </a:r>
            <a:endParaRPr u="sng">
              <a:solidFill>
                <a:srgbClr val="45818E"/>
              </a:solidFill>
              <a:latin typeface="Balsamiq Sans"/>
              <a:ea typeface="Balsamiq Sans"/>
              <a:cs typeface="Balsamiq Sans"/>
              <a:sym typeface="Balsamiq Sans"/>
            </a:endParaRPr>
          </a:p>
          <a:p>
            <a:pPr indent="0" lvl="0" marL="457200" rtl="0" algn="l">
              <a:lnSpc>
                <a:spcPct val="115000"/>
              </a:lnSpc>
              <a:spcBef>
                <a:spcPts val="1200"/>
              </a:spcBef>
              <a:spcAft>
                <a:spcPts val="0"/>
              </a:spcAft>
              <a:buClr>
                <a:schemeClr val="dk1"/>
              </a:buClr>
              <a:buSzPts val="1100"/>
              <a:buFont typeface="Arial"/>
              <a:buNone/>
            </a:pPr>
            <a:r>
              <a:t/>
            </a:r>
            <a:endParaRPr>
              <a:solidFill>
                <a:schemeClr val="dk1"/>
              </a:solidFill>
              <a:latin typeface="Balsamiq Sans"/>
              <a:ea typeface="Balsamiq Sans"/>
              <a:cs typeface="Balsamiq Sans"/>
              <a:sym typeface="Balsamiq Sans"/>
            </a:endParaRPr>
          </a:p>
          <a:p>
            <a:pPr indent="0" lvl="0" marL="457200" rtl="0" algn="l">
              <a:lnSpc>
                <a:spcPct val="115000"/>
              </a:lnSpc>
              <a:spcBef>
                <a:spcPts val="1200"/>
              </a:spcBef>
              <a:spcAft>
                <a:spcPts val="0"/>
              </a:spcAft>
              <a:buSzPts val="1800"/>
              <a:buNone/>
            </a:pPr>
            <a:r>
              <a:rPr lang="en">
                <a:solidFill>
                  <a:schemeClr val="dk1"/>
                </a:solidFill>
                <a:latin typeface="Balsamiq Sans"/>
                <a:ea typeface="Balsamiq Sans"/>
                <a:cs typeface="Balsamiq Sans"/>
                <a:sym typeface="Balsamiq Sans"/>
              </a:rPr>
              <a:t>Phoenix Class: </a:t>
            </a:r>
            <a:r>
              <a:rPr lang="en" u="sng">
                <a:solidFill>
                  <a:srgbClr val="45818E"/>
                </a:solidFill>
                <a:latin typeface="Balsamiq Sans"/>
                <a:ea typeface="Balsamiq Sans"/>
                <a:cs typeface="Balsamiq Sans"/>
                <a:sym typeface="Balsamiq Sans"/>
              </a:rPr>
              <a:t>phoenix</a:t>
            </a:r>
            <a:r>
              <a:rPr lang="en" u="sng">
                <a:solidFill>
                  <a:srgbClr val="45818E"/>
                </a:solidFill>
                <a:latin typeface="Balsamiq Sans"/>
                <a:ea typeface="Balsamiq Sans"/>
                <a:cs typeface="Balsamiq Sans"/>
                <a:sym typeface="Balsamiq Sans"/>
                <a:hlinkClick r:id="rId4">
                  <a:extLst>
                    <a:ext uri="{A12FA001-AC4F-418D-AE19-62706E023703}">
                      <ahyp:hlinkClr val="tx"/>
                    </a:ext>
                  </a:extLst>
                </a:hlinkClick>
              </a:rPr>
              <a:t>@</a:t>
            </a:r>
            <a:r>
              <a:rPr lang="en" u="sng">
                <a:solidFill>
                  <a:srgbClr val="45818E"/>
                </a:solidFill>
                <a:latin typeface="Balsamiq Sans"/>
                <a:ea typeface="Balsamiq Sans"/>
                <a:cs typeface="Balsamiq Sans"/>
                <a:sym typeface="Balsamiq Sans"/>
                <a:hlinkClick r:id="rId5">
                  <a:extLst>
                    <a:ext uri="{A12FA001-AC4F-418D-AE19-62706E023703}">
                      <ahyp:hlinkClr val="tx"/>
                    </a:ext>
                  </a:extLst>
                </a:hlinkClick>
              </a:rPr>
              <a:t>stdunstans</a:t>
            </a:r>
            <a:r>
              <a:rPr lang="en" u="sng">
                <a:solidFill>
                  <a:srgbClr val="45818E"/>
                </a:solidFill>
                <a:latin typeface="Balsamiq Sans"/>
                <a:ea typeface="Balsamiq Sans"/>
                <a:cs typeface="Balsamiq Sans"/>
                <a:sym typeface="Balsamiq Sans"/>
              </a:rPr>
              <a:t>cheam.co.uk</a:t>
            </a:r>
            <a:endParaRPr u="sng">
              <a:solidFill>
                <a:srgbClr val="45818E"/>
              </a:solidFill>
              <a:latin typeface="Balsamiq Sans"/>
              <a:ea typeface="Balsamiq Sans"/>
              <a:cs typeface="Balsamiq Sans"/>
              <a:sym typeface="Balsamiq Sans"/>
            </a:endParaRPr>
          </a:p>
          <a:p>
            <a:pPr indent="0" lvl="0" marL="457200" rtl="0" algn="l">
              <a:lnSpc>
                <a:spcPct val="115000"/>
              </a:lnSpc>
              <a:spcBef>
                <a:spcPts val="1200"/>
              </a:spcBef>
              <a:spcAft>
                <a:spcPts val="0"/>
              </a:spcAft>
              <a:buClr>
                <a:schemeClr val="dk1"/>
              </a:buClr>
              <a:buSzPts val="1100"/>
              <a:buFont typeface="Arial"/>
              <a:buNone/>
            </a:pPr>
            <a:r>
              <a:t/>
            </a:r>
            <a:endParaRPr>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0"/>
              </a:spcAft>
              <a:buSzPts val="1800"/>
              <a:buNone/>
            </a:pPr>
            <a:r>
              <a:rPr lang="en">
                <a:solidFill>
                  <a:schemeClr val="dk1"/>
                </a:solidFill>
                <a:latin typeface="Balsamiq Sans"/>
                <a:ea typeface="Balsamiq Sans"/>
                <a:cs typeface="Balsamiq Sans"/>
                <a:sym typeface="Balsamiq Sans"/>
              </a:rPr>
              <a:t>If your message is </a:t>
            </a:r>
            <a:r>
              <a:rPr b="1" lang="en">
                <a:solidFill>
                  <a:schemeClr val="dk1"/>
                </a:solidFill>
                <a:latin typeface="Balsamiq Sans"/>
                <a:ea typeface="Balsamiq Sans"/>
                <a:cs typeface="Balsamiq Sans"/>
                <a:sym typeface="Balsamiq Sans"/>
              </a:rPr>
              <a:t>urgent</a:t>
            </a:r>
            <a:r>
              <a:rPr lang="en">
                <a:solidFill>
                  <a:schemeClr val="dk1"/>
                </a:solidFill>
                <a:latin typeface="Balsamiq Sans"/>
                <a:ea typeface="Balsamiq Sans"/>
                <a:cs typeface="Balsamiq Sans"/>
                <a:sym typeface="Balsamiq Sans"/>
              </a:rPr>
              <a:t>, please phone the school office.</a:t>
            </a:r>
            <a:endParaRPr>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1200"/>
              </a:spcAft>
              <a:buSzPts val="1800"/>
              <a:buNone/>
            </a:pPr>
            <a:r>
              <a:rPr lang="en">
                <a:solidFill>
                  <a:schemeClr val="dk1"/>
                </a:solidFill>
                <a:latin typeface="Balsamiq Sans"/>
                <a:ea typeface="Balsamiq Sans"/>
                <a:cs typeface="Balsamiq Sans"/>
                <a:sym typeface="Balsamiq Sans"/>
              </a:rPr>
              <a:t>If your child brings a note in their home/school book, please remind them to bring it to their teacher’s attention.</a:t>
            </a:r>
            <a:endParaRPr sz="2400">
              <a:latin typeface="Balsamiq Sans"/>
              <a:ea typeface="Balsamiq Sans"/>
              <a:cs typeface="Balsamiq Sans"/>
              <a:sym typeface="Balsamiq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1200"/>
              </a:spcBef>
              <a:spcAft>
                <a:spcPts val="0"/>
              </a:spcAft>
              <a:buClr>
                <a:schemeClr val="dk1"/>
              </a:buClr>
              <a:buSzPts val="1100"/>
              <a:buFont typeface="Arial"/>
              <a:buNone/>
            </a:pPr>
            <a:r>
              <a:rPr lang="en" sz="2400">
                <a:solidFill>
                  <a:srgbClr val="741B47"/>
                </a:solidFill>
                <a:latin typeface="Balsamiq Sans"/>
                <a:ea typeface="Balsamiq Sans"/>
                <a:cs typeface="Balsamiq Sans"/>
                <a:sym typeface="Balsamiq Sans"/>
              </a:rPr>
              <a:t>Many thanks in advance for your support. </a:t>
            </a:r>
            <a:endParaRPr sz="2400">
              <a:solidFill>
                <a:srgbClr val="741B47"/>
              </a:solidFill>
              <a:latin typeface="Balsamiq Sans"/>
              <a:ea typeface="Balsamiq Sans"/>
              <a:cs typeface="Balsamiq Sans"/>
              <a:sym typeface="Balsamiq Sans"/>
            </a:endParaRPr>
          </a:p>
          <a:p>
            <a:pPr indent="0" lvl="0" marL="0" rtl="0" algn="ctr">
              <a:lnSpc>
                <a:spcPct val="115000"/>
              </a:lnSpc>
              <a:spcBef>
                <a:spcPts val="1200"/>
              </a:spcBef>
              <a:spcAft>
                <a:spcPts val="1200"/>
              </a:spcAft>
              <a:buSzPts val="1800"/>
              <a:buNone/>
            </a:pPr>
            <a:r>
              <a:rPr lang="en" sz="2400">
                <a:solidFill>
                  <a:srgbClr val="741B47"/>
                </a:solidFill>
                <a:latin typeface="Balsamiq Sans"/>
                <a:ea typeface="Balsamiq Sans"/>
                <a:cs typeface="Balsamiq Sans"/>
                <a:sym typeface="Balsamiq Sans"/>
              </a:rPr>
              <a:t>By working together, we hope that your child will have a happy and successful journey through Year 3.</a:t>
            </a:r>
            <a:endParaRPr sz="3100">
              <a:solidFill>
                <a:srgbClr val="741B47"/>
              </a:solidFill>
              <a:latin typeface="Balsamiq Sans"/>
              <a:ea typeface="Balsamiq Sans"/>
              <a:cs typeface="Balsamiq Sans"/>
              <a:sym typeface="Balsamiq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Balsamiq Sans"/>
                <a:ea typeface="Balsamiq Sans"/>
                <a:cs typeface="Balsamiq Sans"/>
                <a:sym typeface="Balsamiq Sans"/>
              </a:rPr>
              <a:t>Useful </a:t>
            </a:r>
            <a:r>
              <a:rPr lang="en">
                <a:latin typeface="Balsamiq Sans"/>
                <a:ea typeface="Balsamiq Sans"/>
                <a:cs typeface="Balsamiq Sans"/>
                <a:sym typeface="Balsamiq Sans"/>
              </a:rPr>
              <a:t>information</a:t>
            </a:r>
            <a:r>
              <a:rPr lang="en">
                <a:latin typeface="Balsamiq Sans"/>
                <a:ea typeface="Balsamiq Sans"/>
                <a:cs typeface="Balsamiq Sans"/>
                <a:sym typeface="Balsamiq Sans"/>
              </a:rPr>
              <a:t> </a:t>
            </a:r>
            <a:endParaRPr>
              <a:latin typeface="Balsamiq Sans"/>
              <a:ea typeface="Balsamiq Sans"/>
              <a:cs typeface="Balsamiq Sans"/>
              <a:sym typeface="Balsamiq Sans"/>
            </a:endParaRPr>
          </a:p>
          <a:p>
            <a:pPr indent="0" lvl="0" marL="0" rtl="0" algn="l">
              <a:lnSpc>
                <a:spcPct val="100000"/>
              </a:lnSpc>
              <a:spcBef>
                <a:spcPts val="0"/>
              </a:spcBef>
              <a:spcAft>
                <a:spcPts val="0"/>
              </a:spcAft>
              <a:buSzPct val="111111"/>
              <a:buNone/>
            </a:pPr>
            <a:r>
              <a:t/>
            </a:r>
            <a:endParaRPr>
              <a:latin typeface="Balsamiq Sans"/>
              <a:ea typeface="Balsamiq Sans"/>
              <a:cs typeface="Balsamiq Sans"/>
              <a:sym typeface="Balsamiq Sans"/>
            </a:endParaRPr>
          </a:p>
          <a:p>
            <a:pPr indent="0" lvl="0" marL="0" rtl="0" algn="l">
              <a:lnSpc>
                <a:spcPct val="100000"/>
              </a:lnSpc>
              <a:spcBef>
                <a:spcPts val="0"/>
              </a:spcBef>
              <a:spcAft>
                <a:spcPts val="0"/>
              </a:spcAft>
              <a:buSzPct val="111111"/>
              <a:buNone/>
            </a:pPr>
            <a:r>
              <a:t/>
            </a:r>
            <a:endParaRPr>
              <a:latin typeface="Balsamiq Sans"/>
              <a:ea typeface="Balsamiq Sans"/>
              <a:cs typeface="Balsamiq Sans"/>
              <a:sym typeface="Balsamiq Sans"/>
            </a:endParaRPr>
          </a:p>
        </p:txBody>
      </p:sp>
      <p:sp>
        <p:nvSpPr>
          <p:cNvPr id="63" name="Google Shape;63;p2"/>
          <p:cNvSpPr txBox="1"/>
          <p:nvPr/>
        </p:nvSpPr>
        <p:spPr>
          <a:xfrm>
            <a:off x="183150" y="1190475"/>
            <a:ext cx="7544700" cy="231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900">
                <a:solidFill>
                  <a:schemeClr val="dk1"/>
                </a:solidFill>
              </a:rPr>
              <a:t>PE:</a:t>
            </a:r>
            <a:r>
              <a:rPr lang="en" sz="1900">
                <a:solidFill>
                  <a:schemeClr val="dk1"/>
                </a:solidFill>
              </a:rPr>
              <a:t> Wednesday (outdoors) and Friday  (inside). You are required to wear your P.E kits to school on both of these days. PE kits should consist of trainers, not plimsoles) Earrings will need to be taken out for every PE session, this is for safety reasons.</a:t>
            </a:r>
            <a:endParaRPr sz="1900">
              <a:solidFill>
                <a:schemeClr val="dk1"/>
              </a:solidFill>
            </a:endParaRPr>
          </a:p>
          <a:p>
            <a:pPr indent="0" lvl="0" marL="0" rtl="0" algn="l">
              <a:lnSpc>
                <a:spcPct val="115000"/>
              </a:lnSpc>
              <a:spcBef>
                <a:spcPts val="1200"/>
              </a:spcBef>
              <a:spcAft>
                <a:spcPts val="1200"/>
              </a:spcAft>
              <a:buNone/>
            </a:pPr>
            <a:r>
              <a:rPr b="1" lang="en" sz="1900">
                <a:solidFill>
                  <a:schemeClr val="dk1"/>
                </a:solidFill>
              </a:rPr>
              <a:t>Homework </a:t>
            </a:r>
            <a:r>
              <a:rPr lang="en" sz="1900">
                <a:solidFill>
                  <a:schemeClr val="dk1"/>
                </a:solidFill>
              </a:rPr>
              <a:t> is set on Thursday and to be returned the following Tuesday. This will include spellings and topic home learning.</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280bdcf8c37_0_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000000"/>
                </a:solidFill>
                <a:latin typeface="Balsamiq Sans"/>
                <a:ea typeface="Balsamiq Sans"/>
                <a:cs typeface="Balsamiq Sans"/>
                <a:sym typeface="Balsamiq Sans"/>
              </a:rPr>
              <a:t>Uniform</a:t>
            </a:r>
            <a:endParaRPr>
              <a:solidFill>
                <a:srgbClr val="000000"/>
              </a:solidFill>
              <a:latin typeface="Balsamiq Sans"/>
              <a:ea typeface="Balsamiq Sans"/>
              <a:cs typeface="Balsamiq Sans"/>
              <a:sym typeface="Balsamiq Sans"/>
            </a:endParaRPr>
          </a:p>
        </p:txBody>
      </p:sp>
      <p:sp>
        <p:nvSpPr>
          <p:cNvPr id="69" name="Google Shape;69;g280bdcf8c37_0_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SzPct val="100840"/>
              <a:buNone/>
            </a:pPr>
            <a:r>
              <a:rPr lang="en" sz="2100">
                <a:solidFill>
                  <a:srgbClr val="000000"/>
                </a:solidFill>
                <a:latin typeface="Balsamiq Sans"/>
                <a:ea typeface="Balsamiq Sans"/>
                <a:cs typeface="Balsamiq Sans"/>
                <a:sym typeface="Balsamiq Sans"/>
              </a:rPr>
              <a:t>Choice of: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Grey trousers/grey shorts/navy pinafore/navy skirt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Light blue shirt (long or short sleeved)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St Dunstan’s tie</a:t>
            </a:r>
            <a:endParaRPr sz="2100">
              <a:solidFill>
                <a:srgbClr val="000000"/>
              </a:solidFill>
              <a:latin typeface="Balsamiq Sans"/>
              <a:ea typeface="Balsamiq Sans"/>
              <a:cs typeface="Balsamiq Sans"/>
              <a:sym typeface="Balsamiq Sans"/>
            </a:endParaRPr>
          </a:p>
          <a:p>
            <a:pPr indent="0" lvl="0" marL="457200" rtl="0" algn="l">
              <a:lnSpc>
                <a:spcPct val="115000"/>
              </a:lnSpc>
              <a:spcBef>
                <a:spcPts val="0"/>
              </a:spcBef>
              <a:spcAft>
                <a:spcPts val="0"/>
              </a:spcAft>
              <a:buSzPct val="100840"/>
              <a:buNone/>
            </a:pPr>
            <a:r>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In the summer term, a sky-blue gingham dress may be worn  Navy blue V-neck sweater or cardigan, branded or unbranded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Grey socks with trousers/shorts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White, navy socks or navy tights with pinafore/skirt/summer dress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Sensible black or navy shoes  </a:t>
            </a:r>
            <a:endParaRPr sz="2100">
              <a:solidFill>
                <a:srgbClr val="000000"/>
              </a:solidFill>
              <a:latin typeface="Balsamiq Sans"/>
              <a:ea typeface="Balsamiq Sans"/>
              <a:cs typeface="Balsamiq Sans"/>
              <a:sym typeface="Balsamiq Sans"/>
            </a:endParaRPr>
          </a:p>
          <a:p>
            <a:pPr indent="-34194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Plain navy raincoat (Optional branded navy school waterproof fleeces are available whilst stocks last) </a:t>
            </a:r>
            <a:endParaRPr sz="2100">
              <a:solidFill>
                <a:srgbClr val="000000"/>
              </a:solidFill>
              <a:latin typeface="Balsamiq Sans"/>
              <a:ea typeface="Balsamiq Sans"/>
              <a:cs typeface="Balsamiq Sans"/>
              <a:sym typeface="Balsamiq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80bdcf8c37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000000"/>
                </a:solidFill>
                <a:latin typeface="Balsamiq Sans"/>
                <a:ea typeface="Balsamiq Sans"/>
                <a:cs typeface="Balsamiq Sans"/>
                <a:sym typeface="Balsamiq Sans"/>
              </a:rPr>
              <a:t>Uniform</a:t>
            </a:r>
            <a:endParaRPr>
              <a:solidFill>
                <a:srgbClr val="000000"/>
              </a:solidFill>
              <a:latin typeface="Balsamiq Sans"/>
              <a:ea typeface="Balsamiq Sans"/>
              <a:cs typeface="Balsamiq Sans"/>
              <a:sym typeface="Balsamiq Sans"/>
            </a:endParaRPr>
          </a:p>
        </p:txBody>
      </p:sp>
      <p:sp>
        <p:nvSpPr>
          <p:cNvPr id="75" name="Google Shape;75;g280bdcf8c37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2100">
                <a:solidFill>
                  <a:srgbClr val="000000"/>
                </a:solidFill>
                <a:latin typeface="Balsamiq Sans"/>
                <a:ea typeface="Balsamiq Sans"/>
                <a:cs typeface="Balsamiq Sans"/>
                <a:sym typeface="Balsamiq Sans"/>
              </a:rPr>
              <a:t>PE: </a:t>
            </a:r>
            <a:endParaRPr sz="2100">
              <a:solidFill>
                <a:srgbClr val="000000"/>
              </a:solidFill>
              <a:latin typeface="Balsamiq Sans"/>
              <a:ea typeface="Balsamiq Sans"/>
              <a:cs typeface="Balsamiq Sans"/>
              <a:sym typeface="Balsamiq Sans"/>
            </a:endParaRPr>
          </a:p>
          <a:p>
            <a:pPr indent="-361950" lvl="0" marL="457200" rtl="0" algn="l">
              <a:lnSpc>
                <a:spcPct val="115000"/>
              </a:lnSpc>
              <a:spcBef>
                <a:spcPts val="0"/>
              </a:spcBef>
              <a:spcAft>
                <a:spcPts val="0"/>
              </a:spcAft>
              <a:buClr>
                <a:srgbClr val="000000"/>
              </a:buClr>
              <a:buSzPts val="2100"/>
              <a:buFont typeface="Balsamiq Sans"/>
              <a:buChar char="●"/>
            </a:pPr>
            <a:r>
              <a:rPr lang="en" sz="2100">
                <a:solidFill>
                  <a:srgbClr val="000000"/>
                </a:solidFill>
                <a:latin typeface="Balsamiq Sans"/>
                <a:ea typeface="Balsamiq Sans"/>
                <a:cs typeface="Balsamiq Sans"/>
                <a:sym typeface="Balsamiq Sans"/>
              </a:rPr>
              <a:t>Branded (St Dunstan’s) or unbranded blue polo shirt and navy shorts </a:t>
            </a:r>
            <a:endParaRPr sz="2100">
              <a:solidFill>
                <a:srgbClr val="000000"/>
              </a:solidFill>
              <a:latin typeface="Balsamiq Sans"/>
              <a:ea typeface="Balsamiq Sans"/>
              <a:cs typeface="Balsamiq Sans"/>
              <a:sym typeface="Balsamiq Sans"/>
            </a:endParaRPr>
          </a:p>
          <a:p>
            <a:pPr indent="-361950" lvl="0" marL="457200" rtl="0" algn="l">
              <a:lnSpc>
                <a:spcPct val="115000"/>
              </a:lnSpc>
              <a:spcBef>
                <a:spcPts val="0"/>
              </a:spcBef>
              <a:spcAft>
                <a:spcPts val="0"/>
              </a:spcAft>
              <a:buClr>
                <a:srgbClr val="000000"/>
              </a:buClr>
              <a:buSzPts val="2100"/>
              <a:buFont typeface="Balsamiq Sans"/>
              <a:buChar char="●"/>
            </a:pPr>
            <a:r>
              <a:rPr lang="en" sz="2100">
                <a:solidFill>
                  <a:srgbClr val="000000"/>
                </a:solidFill>
                <a:latin typeface="Balsamiq Sans"/>
                <a:ea typeface="Balsamiq Sans"/>
                <a:cs typeface="Balsamiq Sans"/>
                <a:sym typeface="Balsamiq Sans"/>
              </a:rPr>
              <a:t>Black trainers. </a:t>
            </a:r>
            <a:endParaRPr sz="2100">
              <a:solidFill>
                <a:srgbClr val="000000"/>
              </a:solidFill>
              <a:latin typeface="Balsamiq Sans"/>
              <a:ea typeface="Balsamiq Sans"/>
              <a:cs typeface="Balsamiq Sans"/>
              <a:sym typeface="Balsamiq Sans"/>
            </a:endParaRPr>
          </a:p>
          <a:p>
            <a:pPr indent="-361950" lvl="0" marL="457200" rtl="0" algn="l">
              <a:lnSpc>
                <a:spcPct val="115000"/>
              </a:lnSpc>
              <a:spcBef>
                <a:spcPts val="0"/>
              </a:spcBef>
              <a:spcAft>
                <a:spcPts val="0"/>
              </a:spcAft>
              <a:buClr>
                <a:srgbClr val="000000"/>
              </a:buClr>
              <a:buSzPts val="2100"/>
              <a:buFont typeface="Balsamiq Sans"/>
              <a:buChar char="●"/>
            </a:pPr>
            <a:r>
              <a:rPr lang="en" sz="2100">
                <a:solidFill>
                  <a:srgbClr val="000000"/>
                </a:solidFill>
                <a:latin typeface="Balsamiq Sans"/>
                <a:ea typeface="Balsamiq Sans"/>
                <a:cs typeface="Balsamiq Sans"/>
                <a:sym typeface="Balsamiq Sans"/>
              </a:rPr>
              <a:t>Navy tracksuit bottoms can be worn in cold weather. </a:t>
            </a:r>
            <a:endParaRPr sz="2100">
              <a:solidFill>
                <a:srgbClr val="000000"/>
              </a:solidFill>
              <a:latin typeface="Balsamiq Sans"/>
              <a:ea typeface="Balsamiq Sans"/>
              <a:cs typeface="Balsamiq Sans"/>
              <a:sym typeface="Balsamiq Sans"/>
            </a:endParaRPr>
          </a:p>
          <a:p>
            <a:pPr indent="-361950" lvl="0" marL="457200" rtl="0" algn="l">
              <a:lnSpc>
                <a:spcPct val="115000"/>
              </a:lnSpc>
              <a:spcBef>
                <a:spcPts val="0"/>
              </a:spcBef>
              <a:spcAft>
                <a:spcPts val="0"/>
              </a:spcAft>
              <a:buClr>
                <a:srgbClr val="000000"/>
              </a:buClr>
              <a:buSzPts val="2100"/>
              <a:buFont typeface="Balsamiq Sans"/>
              <a:buChar char="●"/>
            </a:pPr>
            <a:r>
              <a:rPr lang="en" sz="2100">
                <a:solidFill>
                  <a:srgbClr val="000000"/>
                </a:solidFill>
                <a:latin typeface="Balsamiq Sans"/>
                <a:ea typeface="Balsamiq Sans"/>
                <a:cs typeface="Balsamiq Sans"/>
                <a:sym typeface="Balsamiq Sans"/>
              </a:rPr>
              <a:t>For swimming a one-piece costume or close-fitting swimming trunks (not loose swimming shorts) should be worn.</a:t>
            </a:r>
            <a:endParaRPr sz="2100">
              <a:solidFill>
                <a:srgbClr val="000000"/>
              </a:solidFill>
              <a:latin typeface="Balsamiq Sans"/>
              <a:ea typeface="Balsamiq Sans"/>
              <a:cs typeface="Balsamiq Sans"/>
              <a:sym typeface="Balsamiq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80bdcf8c37_0_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SzPct val="148148"/>
              <a:buNone/>
            </a:pPr>
            <a:r>
              <a:rPr lang="en" sz="2100">
                <a:latin typeface="Balsamiq Sans"/>
                <a:ea typeface="Balsamiq Sans"/>
                <a:cs typeface="Balsamiq Sans"/>
                <a:sym typeface="Balsamiq Sans"/>
              </a:rPr>
              <a:t>JEWELLERY, HAIR AND MAKE-UP</a:t>
            </a:r>
            <a:endParaRPr>
              <a:solidFill>
                <a:srgbClr val="000000"/>
              </a:solidFill>
              <a:latin typeface="Balsamiq Sans"/>
              <a:ea typeface="Balsamiq Sans"/>
              <a:cs typeface="Balsamiq Sans"/>
              <a:sym typeface="Balsamiq Sans"/>
            </a:endParaRPr>
          </a:p>
        </p:txBody>
      </p:sp>
      <p:sp>
        <p:nvSpPr>
          <p:cNvPr id="81" name="Google Shape;81;g280bdcf8c37_0_17"/>
          <p:cNvSpPr txBox="1"/>
          <p:nvPr>
            <p:ph idx="1" type="body"/>
          </p:nvPr>
        </p:nvSpPr>
        <p:spPr>
          <a:xfrm>
            <a:off x="311700" y="895400"/>
            <a:ext cx="8520600" cy="3673500"/>
          </a:xfrm>
          <a:prstGeom prst="rect">
            <a:avLst/>
          </a:prstGeom>
          <a:noFill/>
          <a:ln>
            <a:noFill/>
          </a:ln>
        </p:spPr>
        <p:txBody>
          <a:bodyPr anchorCtr="0" anchor="t" bIns="91425" lIns="91425" spcFirstLastPara="1" rIns="91425" wrap="square" tIns="91425">
            <a:normAutofit fontScale="85000" lnSpcReduction="10000"/>
          </a:bodyPr>
          <a:lstStyle/>
          <a:p>
            <a:pPr indent="-341978"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Children are not allowed to wear personal jewellery such as rings or bracelets to school. </a:t>
            </a:r>
            <a:endParaRPr sz="2100">
              <a:solidFill>
                <a:srgbClr val="000000"/>
              </a:solidFill>
              <a:latin typeface="Balsamiq Sans"/>
              <a:ea typeface="Balsamiq Sans"/>
              <a:cs typeface="Balsamiq Sans"/>
              <a:sym typeface="Balsamiq Sans"/>
            </a:endParaRPr>
          </a:p>
          <a:p>
            <a:pPr indent="-341978"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In pierced ears, a plain round stud may be worn but must be removed for physical activities such as PE and games (including dance, gymnastics and swimming). If studs cannot be removed from newly pierced ears, children will be asked to cover the sharp point of the stud with micro pore tape which needs to be provided from home. </a:t>
            </a:r>
            <a:endParaRPr sz="2100">
              <a:solidFill>
                <a:srgbClr val="000000"/>
              </a:solidFill>
              <a:latin typeface="Balsamiq Sans"/>
              <a:ea typeface="Balsamiq Sans"/>
              <a:cs typeface="Balsamiq Sans"/>
              <a:sym typeface="Balsamiq Sans"/>
            </a:endParaRPr>
          </a:p>
          <a:p>
            <a:pPr indent="-341977"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We do allow children to wear watches but they remain the responsibility of the child at all times and please not the ones that have games etc within them</a:t>
            </a:r>
            <a:endParaRPr sz="2100">
              <a:solidFill>
                <a:srgbClr val="000000"/>
              </a:solidFill>
              <a:latin typeface="Balsamiq Sans"/>
              <a:ea typeface="Balsamiq Sans"/>
              <a:cs typeface="Balsamiq Sans"/>
              <a:sym typeface="Balsamiq Sans"/>
            </a:endParaRPr>
          </a:p>
          <a:p>
            <a:pPr indent="0" lvl="0" marL="0" rtl="0" algn="l">
              <a:lnSpc>
                <a:spcPct val="115000"/>
              </a:lnSpc>
              <a:spcBef>
                <a:spcPts val="0"/>
              </a:spcBef>
              <a:spcAft>
                <a:spcPts val="0"/>
              </a:spcAft>
              <a:buNone/>
            </a:pPr>
            <a:r>
              <a:t/>
            </a:r>
            <a:endParaRPr sz="2100">
              <a:solidFill>
                <a:srgbClr val="000000"/>
              </a:solidFill>
              <a:latin typeface="Balsamiq Sans"/>
              <a:ea typeface="Balsamiq Sans"/>
              <a:cs typeface="Balsamiq Sans"/>
              <a:sym typeface="Balsamiq Sans"/>
            </a:endParaRPr>
          </a:p>
          <a:p>
            <a:pPr indent="-341978"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For safety reasons, long hair should be tied back at all times. </a:t>
            </a:r>
            <a:endParaRPr sz="2100">
              <a:solidFill>
                <a:srgbClr val="000000"/>
              </a:solidFill>
              <a:latin typeface="Balsamiq Sans"/>
              <a:ea typeface="Balsamiq Sans"/>
              <a:cs typeface="Balsamiq Sans"/>
              <a:sym typeface="Balsamiq Sans"/>
            </a:endParaRPr>
          </a:p>
          <a:p>
            <a:pPr indent="-341978" lvl="0" marL="457200" rtl="0" algn="l">
              <a:lnSpc>
                <a:spcPct val="115000"/>
              </a:lnSpc>
              <a:spcBef>
                <a:spcPts val="0"/>
              </a:spcBef>
              <a:spcAft>
                <a:spcPts val="0"/>
              </a:spcAft>
              <a:buClr>
                <a:srgbClr val="000000"/>
              </a:buClr>
              <a:buSzPct val="100000"/>
              <a:buFont typeface="Balsamiq Sans"/>
              <a:buChar char="●"/>
            </a:pPr>
            <a:r>
              <a:rPr lang="en" sz="2100">
                <a:solidFill>
                  <a:srgbClr val="000000"/>
                </a:solidFill>
                <a:latin typeface="Balsamiq Sans"/>
                <a:ea typeface="Balsamiq Sans"/>
                <a:cs typeface="Balsamiq Sans"/>
                <a:sym typeface="Balsamiq Sans"/>
              </a:rPr>
              <a:t>Only blue or dark coloured hair bands should be worn. </a:t>
            </a:r>
            <a:endParaRPr sz="2100">
              <a:solidFill>
                <a:srgbClr val="000000"/>
              </a:solidFill>
              <a:latin typeface="Balsamiq Sans"/>
              <a:ea typeface="Balsamiq Sans"/>
              <a:cs typeface="Balsamiq Sans"/>
              <a:sym typeface="Balsamiq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0" y="65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Balsamiq Sans"/>
                <a:ea typeface="Balsamiq Sans"/>
                <a:cs typeface="Balsamiq Sans"/>
                <a:sym typeface="Balsamiq Sans"/>
              </a:rPr>
              <a:t>Reading</a:t>
            </a:r>
            <a:endParaRPr>
              <a:latin typeface="Balsamiq Sans"/>
              <a:ea typeface="Balsamiq Sans"/>
              <a:cs typeface="Balsamiq Sans"/>
              <a:sym typeface="Balsamiq Sans"/>
            </a:endParaRPr>
          </a:p>
        </p:txBody>
      </p:sp>
      <p:sp>
        <p:nvSpPr>
          <p:cNvPr id="87" name="Google Shape;87;p3"/>
          <p:cNvSpPr txBox="1"/>
          <p:nvPr>
            <p:ph idx="1" type="body"/>
          </p:nvPr>
        </p:nvSpPr>
        <p:spPr>
          <a:xfrm>
            <a:off x="32850" y="560375"/>
            <a:ext cx="5003700" cy="4411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1200"/>
              </a:spcBef>
              <a:spcAft>
                <a:spcPts val="0"/>
              </a:spcAft>
              <a:buClr>
                <a:schemeClr val="dk1"/>
              </a:buClr>
              <a:buSzPts val="1100"/>
              <a:buFont typeface="Arial"/>
              <a:buNone/>
            </a:pPr>
            <a:r>
              <a:rPr lang="en" sz="1700">
                <a:solidFill>
                  <a:schemeClr val="dk1"/>
                </a:solidFill>
                <a:latin typeface="Balsamiq Sans"/>
                <a:ea typeface="Balsamiq Sans"/>
                <a:cs typeface="Balsamiq Sans"/>
                <a:sym typeface="Balsamiq Sans"/>
              </a:rPr>
              <a:t>·</a:t>
            </a:r>
            <a:r>
              <a:rPr lang="en" sz="1200">
                <a:solidFill>
                  <a:schemeClr val="dk1"/>
                </a:solidFill>
                <a:latin typeface="Balsamiq Sans"/>
                <a:ea typeface="Balsamiq Sans"/>
                <a:cs typeface="Balsamiq Sans"/>
                <a:sym typeface="Balsamiq Sans"/>
              </a:rPr>
              <a:t>         </a:t>
            </a:r>
            <a:r>
              <a:rPr lang="en" sz="1700">
                <a:solidFill>
                  <a:schemeClr val="dk1"/>
                </a:solidFill>
                <a:latin typeface="Balsamiq Sans"/>
                <a:ea typeface="Balsamiq Sans"/>
                <a:cs typeface="Balsamiq Sans"/>
                <a:sym typeface="Balsamiq Sans"/>
              </a:rPr>
              <a:t>Please ensure that your child reads for </a:t>
            </a:r>
            <a:r>
              <a:rPr b="1" lang="en" u="sng">
                <a:solidFill>
                  <a:schemeClr val="dk1"/>
                </a:solidFill>
                <a:latin typeface="Balsamiq Sans"/>
                <a:ea typeface="Balsamiq Sans"/>
                <a:cs typeface="Balsamiq Sans"/>
                <a:sym typeface="Balsamiq Sans"/>
              </a:rPr>
              <a:t>15 minutes</a:t>
            </a:r>
            <a:r>
              <a:rPr lang="en" sz="1700" u="sng">
                <a:solidFill>
                  <a:schemeClr val="dk1"/>
                </a:solidFill>
                <a:latin typeface="Balsamiq Sans"/>
                <a:ea typeface="Balsamiq Sans"/>
                <a:cs typeface="Balsamiq Sans"/>
                <a:sym typeface="Balsamiq Sans"/>
              </a:rPr>
              <a:t> at home every day</a:t>
            </a:r>
            <a:r>
              <a:rPr lang="en" sz="1700">
                <a:solidFill>
                  <a:schemeClr val="dk1"/>
                </a:solidFill>
                <a:latin typeface="Balsamiq Sans"/>
                <a:ea typeface="Balsamiq Sans"/>
                <a:cs typeface="Balsamiq Sans"/>
                <a:sym typeface="Balsamiq Sans"/>
              </a:rPr>
              <a:t> and writes this in their home/school book.</a:t>
            </a:r>
            <a:endParaRPr sz="1700">
              <a:solidFill>
                <a:schemeClr val="dk1"/>
              </a:solidFill>
              <a:latin typeface="Balsamiq Sans"/>
              <a:ea typeface="Balsamiq Sans"/>
              <a:cs typeface="Balsamiq Sans"/>
              <a:sym typeface="Balsamiq Sans"/>
            </a:endParaRPr>
          </a:p>
          <a:p>
            <a:pPr indent="-228600" lvl="0" marL="457200" rtl="0" algn="l">
              <a:lnSpc>
                <a:spcPct val="115000"/>
              </a:lnSpc>
              <a:spcBef>
                <a:spcPts val="1200"/>
              </a:spcBef>
              <a:spcAft>
                <a:spcPts val="0"/>
              </a:spcAft>
              <a:buClr>
                <a:schemeClr val="dk1"/>
              </a:buClr>
              <a:buSzPts val="1100"/>
              <a:buFont typeface="Arial"/>
              <a:buNone/>
            </a:pPr>
            <a:r>
              <a:rPr lang="en" sz="1700">
                <a:solidFill>
                  <a:schemeClr val="dk1"/>
                </a:solidFill>
                <a:latin typeface="Balsamiq Sans"/>
                <a:ea typeface="Balsamiq Sans"/>
                <a:cs typeface="Balsamiq Sans"/>
                <a:sym typeface="Balsamiq Sans"/>
              </a:rPr>
              <a:t>·</a:t>
            </a:r>
            <a:r>
              <a:rPr lang="en" sz="1200">
                <a:solidFill>
                  <a:schemeClr val="dk1"/>
                </a:solidFill>
                <a:latin typeface="Balsamiq Sans"/>
                <a:ea typeface="Balsamiq Sans"/>
                <a:cs typeface="Balsamiq Sans"/>
                <a:sym typeface="Balsamiq Sans"/>
              </a:rPr>
              <a:t>         </a:t>
            </a:r>
            <a:r>
              <a:rPr lang="en" sz="1700">
                <a:solidFill>
                  <a:schemeClr val="dk1"/>
                </a:solidFill>
                <a:latin typeface="Balsamiq Sans"/>
                <a:ea typeface="Balsamiq Sans"/>
                <a:cs typeface="Balsamiq Sans"/>
                <a:sym typeface="Balsamiq Sans"/>
              </a:rPr>
              <a:t>Please sign the home/school book </a:t>
            </a:r>
            <a:r>
              <a:rPr lang="en" sz="1700" u="sng">
                <a:solidFill>
                  <a:schemeClr val="dk1"/>
                </a:solidFill>
                <a:latin typeface="Balsamiq Sans"/>
                <a:ea typeface="Balsamiq Sans"/>
                <a:cs typeface="Balsamiq Sans"/>
                <a:sym typeface="Balsamiq Sans"/>
              </a:rPr>
              <a:t>every weekend</a:t>
            </a:r>
            <a:r>
              <a:rPr lang="en" sz="1700">
                <a:solidFill>
                  <a:schemeClr val="dk1"/>
                </a:solidFill>
                <a:latin typeface="Balsamiq Sans"/>
                <a:ea typeface="Balsamiq Sans"/>
                <a:cs typeface="Balsamiq Sans"/>
                <a:sym typeface="Balsamiq Sans"/>
              </a:rPr>
              <a:t> to indicate that the reading has been done every day.  </a:t>
            </a:r>
            <a:endParaRPr sz="1700">
              <a:solidFill>
                <a:schemeClr val="dk1"/>
              </a:solidFill>
              <a:latin typeface="Balsamiq Sans"/>
              <a:ea typeface="Balsamiq Sans"/>
              <a:cs typeface="Balsamiq Sans"/>
              <a:sym typeface="Balsamiq Sans"/>
            </a:endParaRPr>
          </a:p>
          <a:p>
            <a:pPr indent="-228600" lvl="0" marL="457200" rtl="0" algn="l">
              <a:lnSpc>
                <a:spcPct val="115000"/>
              </a:lnSpc>
              <a:spcBef>
                <a:spcPts val="1200"/>
              </a:spcBef>
              <a:spcAft>
                <a:spcPts val="0"/>
              </a:spcAft>
              <a:buClr>
                <a:schemeClr val="dk1"/>
              </a:buClr>
              <a:buSzPts val="1100"/>
              <a:buFont typeface="Arial"/>
              <a:buNone/>
            </a:pPr>
            <a:r>
              <a:rPr lang="en" sz="1700">
                <a:solidFill>
                  <a:schemeClr val="dk1"/>
                </a:solidFill>
                <a:latin typeface="Balsamiq Sans"/>
                <a:ea typeface="Balsamiq Sans"/>
                <a:cs typeface="Balsamiq Sans"/>
                <a:sym typeface="Balsamiq Sans"/>
              </a:rPr>
              <a:t>·</a:t>
            </a:r>
            <a:r>
              <a:rPr lang="en" sz="1200">
                <a:solidFill>
                  <a:schemeClr val="dk1"/>
                </a:solidFill>
                <a:latin typeface="Balsamiq Sans"/>
                <a:ea typeface="Balsamiq Sans"/>
                <a:cs typeface="Balsamiq Sans"/>
                <a:sym typeface="Balsamiq Sans"/>
              </a:rPr>
              <a:t>         </a:t>
            </a:r>
            <a:r>
              <a:rPr lang="en" sz="1700">
                <a:solidFill>
                  <a:schemeClr val="dk1"/>
                </a:solidFill>
                <a:latin typeface="Balsamiq Sans"/>
                <a:ea typeface="Balsamiq Sans"/>
                <a:cs typeface="Balsamiq Sans"/>
                <a:sym typeface="Balsamiq Sans"/>
              </a:rPr>
              <a:t>Home/school books will be checked and signed by the teacher on a </a:t>
            </a:r>
            <a:r>
              <a:rPr b="1" lang="en" sz="1700">
                <a:solidFill>
                  <a:schemeClr val="dk1"/>
                </a:solidFill>
                <a:latin typeface="Balsamiq Sans"/>
                <a:ea typeface="Balsamiq Sans"/>
                <a:cs typeface="Balsamiq Sans"/>
                <a:sym typeface="Balsamiq Sans"/>
              </a:rPr>
              <a:t>Friday</a:t>
            </a:r>
            <a:endParaRPr sz="1700">
              <a:solidFill>
                <a:schemeClr val="dk1"/>
              </a:solidFill>
              <a:latin typeface="Balsamiq Sans"/>
              <a:ea typeface="Balsamiq Sans"/>
              <a:cs typeface="Balsamiq Sans"/>
              <a:sym typeface="Balsamiq Sans"/>
            </a:endParaRPr>
          </a:p>
          <a:p>
            <a:pPr indent="-228600" lvl="0" marL="457200" rtl="0" algn="l">
              <a:lnSpc>
                <a:spcPct val="115000"/>
              </a:lnSpc>
              <a:spcBef>
                <a:spcPts val="1200"/>
              </a:spcBef>
              <a:spcAft>
                <a:spcPts val="0"/>
              </a:spcAft>
              <a:buClr>
                <a:schemeClr val="dk1"/>
              </a:buClr>
              <a:buSzPts val="1100"/>
              <a:buFont typeface="Arial"/>
              <a:buNone/>
            </a:pPr>
            <a:r>
              <a:rPr lang="en" sz="1700">
                <a:solidFill>
                  <a:schemeClr val="dk1"/>
                </a:solidFill>
                <a:latin typeface="Balsamiq Sans"/>
                <a:ea typeface="Balsamiq Sans"/>
                <a:cs typeface="Balsamiq Sans"/>
                <a:sym typeface="Balsamiq Sans"/>
              </a:rPr>
              <a:t>·</a:t>
            </a:r>
            <a:r>
              <a:rPr lang="en" sz="1200">
                <a:solidFill>
                  <a:schemeClr val="dk1"/>
                </a:solidFill>
                <a:latin typeface="Balsamiq Sans"/>
                <a:ea typeface="Balsamiq Sans"/>
                <a:cs typeface="Balsamiq Sans"/>
                <a:sym typeface="Balsamiq Sans"/>
              </a:rPr>
              <a:t>         </a:t>
            </a:r>
            <a:r>
              <a:rPr lang="en" sz="1700">
                <a:solidFill>
                  <a:schemeClr val="dk1"/>
                </a:solidFill>
                <a:latin typeface="Balsamiq Sans"/>
                <a:ea typeface="Balsamiq Sans"/>
                <a:cs typeface="Balsamiq Sans"/>
                <a:sym typeface="Balsamiq Sans"/>
              </a:rPr>
              <a:t>Please remind children to bring any notes written in the home/school book to the teacher’s attention or use the class email.</a:t>
            </a:r>
            <a:endParaRPr sz="1700">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1200"/>
              </a:spcAft>
              <a:buSzPts val="1800"/>
              <a:buNone/>
            </a:pPr>
            <a:r>
              <a:t/>
            </a:r>
            <a:endParaRPr sz="2300">
              <a:latin typeface="Balsamiq Sans"/>
              <a:ea typeface="Balsamiq Sans"/>
              <a:cs typeface="Balsamiq Sans"/>
              <a:sym typeface="Balsamiq Sans"/>
            </a:endParaRPr>
          </a:p>
        </p:txBody>
      </p:sp>
      <p:pic>
        <p:nvPicPr>
          <p:cNvPr id="88" name="Google Shape;88;p3"/>
          <p:cNvPicPr preferRelativeResize="0"/>
          <p:nvPr/>
        </p:nvPicPr>
        <p:blipFill rotWithShape="1">
          <a:blip r:embed="rId3">
            <a:alphaModFix/>
          </a:blip>
          <a:srcRect b="0" l="0" r="0" t="0"/>
          <a:stretch/>
        </p:blipFill>
        <p:spPr>
          <a:xfrm rot="10800000">
            <a:off x="5036551" y="637750"/>
            <a:ext cx="4136374" cy="3102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Balsamiq Sans"/>
                <a:ea typeface="Balsamiq Sans"/>
                <a:cs typeface="Balsamiq Sans"/>
                <a:sym typeface="Balsamiq Sans"/>
              </a:rPr>
              <a:t>Spellings</a:t>
            </a:r>
            <a:endParaRPr>
              <a:latin typeface="Balsamiq Sans"/>
              <a:ea typeface="Balsamiq Sans"/>
              <a:cs typeface="Balsamiq Sans"/>
              <a:sym typeface="Balsamiq Sans"/>
            </a:endParaRPr>
          </a:p>
        </p:txBody>
      </p:sp>
      <p:sp>
        <p:nvSpPr>
          <p:cNvPr id="94" name="Google Shape;94;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Clr>
                <a:schemeClr val="dk1"/>
              </a:buClr>
              <a:buSzPts val="2000"/>
              <a:buFont typeface="Balsamiq Sans"/>
              <a:buChar char="●"/>
            </a:pPr>
            <a:r>
              <a:rPr lang="en" sz="2000">
                <a:solidFill>
                  <a:schemeClr val="dk1"/>
                </a:solidFill>
                <a:latin typeface="Balsamiq Sans"/>
                <a:ea typeface="Balsamiq Sans"/>
                <a:cs typeface="Balsamiq Sans"/>
                <a:sym typeface="Balsamiq Sans"/>
              </a:rPr>
              <a:t>Please continue to work on the yr ½ spelling lists as needed for your child.</a:t>
            </a:r>
            <a:endParaRPr sz="2000">
              <a:solidFill>
                <a:schemeClr val="dk1"/>
              </a:solidFill>
              <a:latin typeface="Balsamiq Sans"/>
              <a:ea typeface="Balsamiq Sans"/>
              <a:cs typeface="Balsamiq Sans"/>
              <a:sym typeface="Balsamiq Sans"/>
            </a:endParaRPr>
          </a:p>
          <a:p>
            <a:pPr indent="-355600" lvl="0" marL="457200" rtl="0" algn="l">
              <a:lnSpc>
                <a:spcPct val="115000"/>
              </a:lnSpc>
              <a:spcBef>
                <a:spcPts val="0"/>
              </a:spcBef>
              <a:spcAft>
                <a:spcPts val="0"/>
              </a:spcAft>
              <a:buClr>
                <a:schemeClr val="dk1"/>
              </a:buClr>
              <a:buSzPts val="2000"/>
              <a:buFont typeface="Balsamiq Sans"/>
              <a:buChar char="●"/>
            </a:pPr>
            <a:r>
              <a:rPr lang="en" sz="2000">
                <a:solidFill>
                  <a:schemeClr val="dk1"/>
                </a:solidFill>
                <a:latin typeface="Balsamiq Sans"/>
                <a:ea typeface="Balsamiq Sans"/>
                <a:cs typeface="Balsamiq Sans"/>
                <a:sym typeface="Balsamiq Sans"/>
              </a:rPr>
              <a:t>Each week your child will come home with new spellings that they will be tested on </a:t>
            </a:r>
            <a:r>
              <a:rPr lang="en" sz="2000">
                <a:solidFill>
                  <a:schemeClr val="dk1"/>
                </a:solidFill>
                <a:latin typeface="Balsamiq Sans"/>
                <a:ea typeface="Balsamiq Sans"/>
                <a:cs typeface="Balsamiq Sans"/>
                <a:sym typeface="Balsamiq Sans"/>
              </a:rPr>
              <a:t>each</a:t>
            </a:r>
            <a:r>
              <a:rPr lang="en" sz="2000">
                <a:solidFill>
                  <a:schemeClr val="dk1"/>
                </a:solidFill>
                <a:latin typeface="Balsamiq Sans"/>
                <a:ea typeface="Balsamiq Sans"/>
                <a:cs typeface="Balsamiq Sans"/>
                <a:sym typeface="Balsamiq Sans"/>
              </a:rPr>
              <a:t> week - this is NOT something to get worried about it will just encourage them to practice!</a:t>
            </a:r>
            <a:endParaRPr sz="2000">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1200"/>
              </a:spcAft>
              <a:buSzPts val="1800"/>
              <a:buNone/>
            </a:pPr>
            <a:r>
              <a:t/>
            </a:r>
            <a:endParaRPr sz="2600">
              <a:latin typeface="Balsamiq Sans"/>
              <a:ea typeface="Balsamiq Sans"/>
              <a:cs typeface="Balsamiq Sans"/>
              <a:sym typeface="Balsamiq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txBox="1"/>
          <p:nvPr>
            <p:ph type="title"/>
          </p:nvPr>
        </p:nvSpPr>
        <p:spPr>
          <a:xfrm>
            <a:off x="51350" y="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latin typeface="Balsamiq Sans"/>
                <a:ea typeface="Balsamiq Sans"/>
                <a:cs typeface="Balsamiq Sans"/>
                <a:sym typeface="Balsamiq Sans"/>
              </a:rPr>
              <a:t>Writing</a:t>
            </a:r>
            <a:endParaRPr>
              <a:latin typeface="Balsamiq Sans"/>
              <a:ea typeface="Balsamiq Sans"/>
              <a:cs typeface="Balsamiq Sans"/>
              <a:sym typeface="Balsamiq Sans"/>
            </a:endParaRPr>
          </a:p>
        </p:txBody>
      </p:sp>
      <p:sp>
        <p:nvSpPr>
          <p:cNvPr id="100" name="Google Shape;100;p5"/>
          <p:cNvSpPr txBox="1"/>
          <p:nvPr>
            <p:ph idx="1" type="body"/>
          </p:nvPr>
        </p:nvSpPr>
        <p:spPr>
          <a:xfrm>
            <a:off x="128750" y="572700"/>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200"/>
              </a:spcBef>
              <a:spcAft>
                <a:spcPts val="0"/>
              </a:spcAft>
              <a:buClr>
                <a:schemeClr val="dk1"/>
              </a:buClr>
              <a:buSzPts val="1800"/>
              <a:buFont typeface="Balsamiq Sans"/>
              <a:buChar char="●"/>
            </a:pPr>
            <a:r>
              <a:rPr lang="en">
                <a:solidFill>
                  <a:schemeClr val="dk1"/>
                </a:solidFill>
                <a:latin typeface="Balsamiq Sans"/>
                <a:ea typeface="Balsamiq Sans"/>
                <a:cs typeface="Balsamiq Sans"/>
                <a:sym typeface="Balsamiq Sans"/>
              </a:rPr>
              <a:t>The children are expected to write in joined, legible handwriting in pencil.</a:t>
            </a:r>
            <a:endParaRPr>
              <a:solidFill>
                <a:schemeClr val="dk1"/>
              </a:solidFill>
              <a:latin typeface="Balsamiq Sans"/>
              <a:ea typeface="Balsamiq Sans"/>
              <a:cs typeface="Balsamiq Sans"/>
              <a:sym typeface="Balsamiq Sans"/>
            </a:endParaRPr>
          </a:p>
          <a:p>
            <a:pPr indent="-342900" lvl="0" marL="457200" rtl="0" algn="l">
              <a:lnSpc>
                <a:spcPct val="115000"/>
              </a:lnSpc>
              <a:spcBef>
                <a:spcPts val="1200"/>
              </a:spcBef>
              <a:spcAft>
                <a:spcPts val="0"/>
              </a:spcAft>
              <a:buClr>
                <a:schemeClr val="dk1"/>
              </a:buClr>
              <a:buSzPts val="1800"/>
              <a:buFont typeface="Balsamiq Sans"/>
              <a:buChar char="●"/>
            </a:pPr>
            <a:r>
              <a:rPr lang="en">
                <a:solidFill>
                  <a:schemeClr val="dk1"/>
                </a:solidFill>
                <a:latin typeface="Balsamiq Sans"/>
                <a:ea typeface="Balsamiq Sans"/>
                <a:cs typeface="Balsamiq Sans"/>
                <a:sym typeface="Balsamiq Sans"/>
              </a:rPr>
              <a:t>Throughout the year we will be building on their previous work and covering the Year 3 curriculum.</a:t>
            </a:r>
            <a:endParaRPr>
              <a:solidFill>
                <a:schemeClr val="dk1"/>
              </a:solidFill>
              <a:latin typeface="Balsamiq Sans"/>
              <a:ea typeface="Balsamiq Sans"/>
              <a:cs typeface="Balsamiq Sans"/>
              <a:sym typeface="Balsamiq Sans"/>
            </a:endParaRPr>
          </a:p>
          <a:p>
            <a:pPr indent="-342900" lvl="0" marL="457200" rtl="0" algn="l">
              <a:lnSpc>
                <a:spcPct val="100000"/>
              </a:lnSpc>
              <a:spcBef>
                <a:spcPts val="0"/>
              </a:spcBef>
              <a:spcAft>
                <a:spcPts val="0"/>
              </a:spcAft>
              <a:buClr>
                <a:schemeClr val="dk1"/>
              </a:buClr>
              <a:buSzPts val="1800"/>
              <a:buFont typeface="Balsamiq Sans"/>
              <a:buChar char="●"/>
            </a:pPr>
            <a:r>
              <a:rPr lang="en">
                <a:solidFill>
                  <a:schemeClr val="dk1"/>
                </a:solidFill>
                <a:latin typeface="Balsamiq Sans"/>
                <a:ea typeface="Balsamiq Sans"/>
                <a:cs typeface="Balsamiq Sans"/>
                <a:sym typeface="Balsamiq Sans"/>
              </a:rPr>
              <a:t>We will continue to use the lenses on the Writing Rainbow to support the children’s writing.  </a:t>
            </a:r>
            <a:endParaRPr>
              <a:solidFill>
                <a:schemeClr val="dk1"/>
              </a:solidFill>
              <a:latin typeface="Balsamiq Sans"/>
              <a:ea typeface="Balsamiq Sans"/>
              <a:cs typeface="Balsamiq Sans"/>
              <a:sym typeface="Balsamiq Sans"/>
            </a:endParaRPr>
          </a:p>
          <a:p>
            <a:pPr indent="0" lvl="0" marL="0" rtl="0" algn="l">
              <a:lnSpc>
                <a:spcPct val="115000"/>
              </a:lnSpc>
              <a:spcBef>
                <a:spcPts val="0"/>
              </a:spcBef>
              <a:spcAft>
                <a:spcPts val="1200"/>
              </a:spcAft>
              <a:buSzPts val="1800"/>
              <a:buNone/>
            </a:pPr>
            <a:r>
              <a:t/>
            </a:r>
            <a:endParaRPr sz="2700">
              <a:solidFill>
                <a:schemeClr val="dk1"/>
              </a:solidFill>
              <a:latin typeface="Balsamiq Sans"/>
              <a:ea typeface="Balsamiq Sans"/>
              <a:cs typeface="Balsamiq Sans"/>
              <a:sym typeface="Balsamiq Sans"/>
            </a:endParaRPr>
          </a:p>
        </p:txBody>
      </p:sp>
      <p:pic>
        <p:nvPicPr>
          <p:cNvPr id="101" name="Google Shape;101;p5"/>
          <p:cNvPicPr preferRelativeResize="0"/>
          <p:nvPr/>
        </p:nvPicPr>
        <p:blipFill rotWithShape="1">
          <a:blip r:embed="rId3">
            <a:alphaModFix/>
          </a:blip>
          <a:srcRect b="0" l="0" r="0" t="0"/>
          <a:stretch/>
        </p:blipFill>
        <p:spPr>
          <a:xfrm>
            <a:off x="5060150" y="2286000"/>
            <a:ext cx="2004500" cy="2827250"/>
          </a:xfrm>
          <a:prstGeom prst="rect">
            <a:avLst/>
          </a:prstGeom>
          <a:noFill/>
          <a:ln>
            <a:noFill/>
          </a:ln>
        </p:spPr>
      </p:pic>
      <p:pic>
        <p:nvPicPr>
          <p:cNvPr id="102" name="Google Shape;102;p5"/>
          <p:cNvPicPr preferRelativeResize="0"/>
          <p:nvPr/>
        </p:nvPicPr>
        <p:blipFill rotWithShape="1">
          <a:blip r:embed="rId4">
            <a:alphaModFix/>
          </a:blip>
          <a:srcRect b="0" l="0" r="0" t="0"/>
          <a:stretch/>
        </p:blipFill>
        <p:spPr>
          <a:xfrm>
            <a:off x="262050" y="2492525"/>
            <a:ext cx="3761775" cy="2620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620">
                <a:latin typeface="Balsamiq Sans"/>
                <a:ea typeface="Balsamiq Sans"/>
                <a:cs typeface="Balsamiq Sans"/>
                <a:sym typeface="Balsamiq Sans"/>
              </a:rPr>
              <a:t>Times Tables</a:t>
            </a:r>
            <a:endParaRPr sz="2620">
              <a:latin typeface="Balsamiq Sans"/>
              <a:ea typeface="Balsamiq Sans"/>
              <a:cs typeface="Balsamiq Sans"/>
              <a:sym typeface="Balsamiq Sans"/>
            </a:endParaRPr>
          </a:p>
        </p:txBody>
      </p:sp>
      <p:sp>
        <p:nvSpPr>
          <p:cNvPr id="108" name="Google Shape;108;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36550" lvl="0" marL="457200" rtl="0" algn="l">
              <a:lnSpc>
                <a:spcPct val="115000"/>
              </a:lnSpc>
              <a:spcBef>
                <a:spcPts val="1200"/>
              </a:spcBef>
              <a:spcAft>
                <a:spcPts val="0"/>
              </a:spcAft>
              <a:buClr>
                <a:schemeClr val="dk1"/>
              </a:buClr>
              <a:buSzPts val="1700"/>
              <a:buFont typeface="Balsamiq Sans"/>
              <a:buChar char="●"/>
            </a:pPr>
            <a:r>
              <a:rPr lang="en" sz="1700">
                <a:solidFill>
                  <a:schemeClr val="dk1"/>
                </a:solidFill>
                <a:latin typeface="Balsamiq Sans"/>
                <a:ea typeface="Balsamiq Sans"/>
                <a:cs typeface="Balsamiq Sans"/>
                <a:sym typeface="Balsamiq Sans"/>
              </a:rPr>
              <a:t>Times Table Rock Stars is available for your child to use.  They should use their login details which have been stuck in the back of their home/school diary.</a:t>
            </a:r>
            <a:endParaRPr sz="1700">
              <a:solidFill>
                <a:schemeClr val="dk1"/>
              </a:solidFill>
              <a:latin typeface="Balsamiq Sans"/>
              <a:ea typeface="Balsamiq Sans"/>
              <a:cs typeface="Balsamiq Sans"/>
              <a:sym typeface="Balsamiq Sans"/>
            </a:endParaRPr>
          </a:p>
          <a:p>
            <a:pPr indent="-336550" lvl="0" marL="457200" rtl="0" algn="l">
              <a:lnSpc>
                <a:spcPct val="115000"/>
              </a:lnSpc>
              <a:spcBef>
                <a:spcPts val="0"/>
              </a:spcBef>
              <a:spcAft>
                <a:spcPts val="0"/>
              </a:spcAft>
              <a:buClr>
                <a:schemeClr val="dk1"/>
              </a:buClr>
              <a:buSzPts val="1700"/>
              <a:buFont typeface="Balsamiq Sans"/>
              <a:buChar char="●"/>
            </a:pPr>
            <a:r>
              <a:rPr lang="en" sz="1700">
                <a:solidFill>
                  <a:schemeClr val="dk1"/>
                </a:solidFill>
                <a:latin typeface="Balsamiq Sans"/>
                <a:ea typeface="Balsamiq Sans"/>
                <a:cs typeface="Balsamiq Sans"/>
                <a:sym typeface="Balsamiq Sans"/>
              </a:rPr>
              <a:t>The Year 3 Curriculum with continue to work on 2’s, 5’s and 10’s (as taught in Year 2) and we will start to cover: 3’s, 4’s and 8’s.</a:t>
            </a:r>
            <a:endParaRPr sz="1700">
              <a:solidFill>
                <a:schemeClr val="dk1"/>
              </a:solidFill>
              <a:latin typeface="Balsamiq Sans"/>
              <a:ea typeface="Balsamiq Sans"/>
              <a:cs typeface="Balsamiq Sans"/>
              <a:sym typeface="Balsamiq Sans"/>
            </a:endParaRPr>
          </a:p>
          <a:p>
            <a:pPr indent="-336550" lvl="0" marL="457200" rtl="0" algn="l">
              <a:lnSpc>
                <a:spcPct val="115000"/>
              </a:lnSpc>
              <a:spcBef>
                <a:spcPts val="0"/>
              </a:spcBef>
              <a:spcAft>
                <a:spcPts val="0"/>
              </a:spcAft>
              <a:buClr>
                <a:schemeClr val="dk1"/>
              </a:buClr>
              <a:buSzPts val="1700"/>
              <a:buFont typeface="Balsamiq Sans"/>
              <a:buChar char="●"/>
            </a:pPr>
            <a:r>
              <a:rPr lang="en" sz="1700">
                <a:solidFill>
                  <a:schemeClr val="dk1"/>
                </a:solidFill>
                <a:latin typeface="Balsamiq Sans"/>
                <a:ea typeface="Balsamiq Sans"/>
                <a:cs typeface="Balsamiq Sans"/>
                <a:sym typeface="Balsamiq Sans"/>
              </a:rPr>
              <a:t>All children should be able to recall multiplication and division facts up to 12 x 12 by the end of year 4.  Keep practising these with your child.</a:t>
            </a:r>
            <a:endParaRPr sz="1700">
              <a:solidFill>
                <a:schemeClr val="dk1"/>
              </a:solidFill>
              <a:latin typeface="Balsamiq Sans"/>
              <a:ea typeface="Balsamiq Sans"/>
              <a:cs typeface="Balsamiq Sans"/>
              <a:sym typeface="Balsamiq Sans"/>
            </a:endParaRPr>
          </a:p>
          <a:p>
            <a:pPr indent="0" lvl="0" marL="228600" rtl="0" algn="l">
              <a:lnSpc>
                <a:spcPct val="115000"/>
              </a:lnSpc>
              <a:spcBef>
                <a:spcPts val="1200"/>
              </a:spcBef>
              <a:spcAft>
                <a:spcPts val="0"/>
              </a:spcAft>
              <a:buClr>
                <a:schemeClr val="dk1"/>
              </a:buClr>
              <a:buSzPts val="1100"/>
              <a:buFont typeface="Arial"/>
              <a:buNone/>
            </a:pPr>
            <a:r>
              <a:t/>
            </a:r>
            <a:endParaRPr sz="1700">
              <a:solidFill>
                <a:schemeClr val="dk1"/>
              </a:solidFill>
              <a:latin typeface="Balsamiq Sans"/>
              <a:ea typeface="Balsamiq Sans"/>
              <a:cs typeface="Balsamiq Sans"/>
              <a:sym typeface="Balsamiq Sans"/>
            </a:endParaRPr>
          </a:p>
          <a:p>
            <a:pPr indent="0" lvl="0" marL="0" rtl="0" algn="l">
              <a:lnSpc>
                <a:spcPct val="115000"/>
              </a:lnSpc>
              <a:spcBef>
                <a:spcPts val="1200"/>
              </a:spcBef>
              <a:spcAft>
                <a:spcPts val="1200"/>
              </a:spcAft>
              <a:buSzPts val="1800"/>
              <a:buNone/>
            </a:pPr>
            <a:r>
              <a:t/>
            </a:r>
            <a:endParaRPr sz="2300">
              <a:latin typeface="Balsamiq Sans"/>
              <a:ea typeface="Balsamiq Sans"/>
              <a:cs typeface="Balsamiq Sans"/>
              <a:sym typeface="Balsamiq Sans"/>
            </a:endParaRPr>
          </a:p>
        </p:txBody>
      </p:sp>
      <p:pic>
        <p:nvPicPr>
          <p:cNvPr id="109" name="Google Shape;109;p6"/>
          <p:cNvPicPr preferRelativeResize="0"/>
          <p:nvPr/>
        </p:nvPicPr>
        <p:blipFill rotWithShape="1">
          <a:blip r:embed="rId3">
            <a:alphaModFix/>
          </a:blip>
          <a:srcRect b="0" l="0" r="0" t="0"/>
          <a:stretch/>
        </p:blipFill>
        <p:spPr>
          <a:xfrm>
            <a:off x="467525" y="3459175"/>
            <a:ext cx="1782323" cy="1275675"/>
          </a:xfrm>
          <a:prstGeom prst="rect">
            <a:avLst/>
          </a:prstGeom>
          <a:noFill/>
          <a:ln>
            <a:noFill/>
          </a:ln>
        </p:spPr>
      </p:pic>
      <p:pic>
        <p:nvPicPr>
          <p:cNvPr id="110" name="Google Shape;110;p6"/>
          <p:cNvPicPr preferRelativeResize="0"/>
          <p:nvPr/>
        </p:nvPicPr>
        <p:blipFill rotWithShape="1">
          <a:blip r:embed="rId4">
            <a:alphaModFix/>
          </a:blip>
          <a:srcRect b="0" l="0" r="0" t="0"/>
          <a:stretch/>
        </p:blipFill>
        <p:spPr>
          <a:xfrm>
            <a:off x="6242900" y="3146975"/>
            <a:ext cx="2164725" cy="1421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