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5" r:id="rId4"/>
  </p:sldMasterIdLst>
  <p:notesMasterIdLst>
    <p:notesMasterId r:id="rId19"/>
  </p:notesMasterIdLst>
  <p:handoutMasterIdLst>
    <p:handoutMasterId r:id="rId20"/>
  </p:handoutMasterIdLst>
  <p:sldIdLst>
    <p:sldId id="270" r:id="rId5"/>
    <p:sldId id="259" r:id="rId6"/>
    <p:sldId id="261" r:id="rId7"/>
    <p:sldId id="271" r:id="rId8"/>
    <p:sldId id="272" r:id="rId9"/>
    <p:sldId id="273" r:id="rId10"/>
    <p:sldId id="274" r:id="rId11"/>
    <p:sldId id="276" r:id="rId12"/>
    <p:sldId id="275" r:id="rId13"/>
    <p:sldId id="278" r:id="rId14"/>
    <p:sldId id="277" r:id="rId15"/>
    <p:sldId id="279" r:id="rId16"/>
    <p:sldId id="280"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D"/>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64B21-FC34-4CD9-9346-A45982163581}" v="4" dt="2020-05-11T13:45:31.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7"/>
  </p:normalViewPr>
  <p:slideViewPr>
    <p:cSldViewPr snapToGrid="0" snapToObjects="1">
      <p:cViewPr varScale="1">
        <p:scale>
          <a:sx n="91" d="100"/>
          <a:sy n="91" d="100"/>
        </p:scale>
        <p:origin x="-126"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vList5" loCatId="list" qsTypeId="urn:microsoft.com/office/officeart/2005/8/quickstyle/simple4" qsCatId="simple" csTypeId="urn:microsoft.com/office/officeart/2005/8/colors/accent2_2" csCatId="accent2" phldr="1"/>
      <dgm:spPr/>
    </dgm:pt>
    <dgm:pt modelId="{81BEB84D-9A77-49C6-9301-B3359FCAC75F}">
      <dgm:prSet phldrT="[Text]"/>
      <dgm:spPr/>
      <dgm:t>
        <a:bodyPr/>
        <a:lstStyle/>
        <a:p>
          <a:r>
            <a:rPr lang="en-US" dirty="0"/>
            <a:t>Application Process</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dirty="0"/>
            <a:t>Next Steps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4AF52931-E4CA-4429-AACB-B8747CDB2409}">
      <dgm:prSet phldrT="[Text]"/>
      <dgm:spPr/>
      <dgm:t>
        <a:bodyPr/>
        <a:lstStyle/>
        <a:p>
          <a:r>
            <a:rPr lang="en-US" dirty="0"/>
            <a:t>Background</a:t>
          </a:r>
        </a:p>
      </dgm:t>
    </dgm:pt>
    <dgm:pt modelId="{D86AF01C-9CBC-41F8-9354-48CD82BDFDC9}" type="sibTrans" cxnId="{F82329C8-C3B2-4E9B-9033-528488D72705}">
      <dgm:prSet/>
      <dgm:spPr/>
      <dgm:t>
        <a:bodyPr/>
        <a:lstStyle/>
        <a:p>
          <a:endParaRPr lang="en-US"/>
        </a:p>
      </dgm:t>
    </dgm:pt>
    <dgm:pt modelId="{67B2FC97-2FAE-4EFE-9DEE-E4216C657F35}" type="parTrans" cxnId="{F82329C8-C3B2-4E9B-9033-528488D72705}">
      <dgm:prSet/>
      <dgm:spPr/>
      <dgm:t>
        <a:bodyPr/>
        <a:lstStyle/>
        <a:p>
          <a:endParaRPr lang="en-US"/>
        </a:p>
      </dgm:t>
    </dgm:pt>
    <dgm:pt modelId="{031CFD59-611B-48C1-A612-D6BD7D1342CA}" type="pres">
      <dgm:prSet presAssocID="{C7720856-93F0-4CC7-B7FD-2466914A11D4}" presName="Name0" presStyleCnt="0">
        <dgm:presLayoutVars>
          <dgm:dir/>
          <dgm:animLvl val="lvl"/>
          <dgm:resizeHandles val="exact"/>
        </dgm:presLayoutVars>
      </dgm:prSet>
      <dgm:spPr/>
    </dgm:pt>
    <dgm:pt modelId="{3E715833-C2DB-4C5D-B33C-F8E3D01863A8}" type="pres">
      <dgm:prSet presAssocID="{4AF52931-E4CA-4429-AACB-B8747CDB2409}" presName="linNode" presStyleCnt="0"/>
      <dgm:spPr/>
    </dgm:pt>
    <dgm:pt modelId="{6768E713-BB57-4FEE-8D11-6355C259F624}" type="pres">
      <dgm:prSet presAssocID="{4AF52931-E4CA-4429-AACB-B8747CDB2409}" presName="parentText" presStyleLbl="node1" presStyleIdx="0" presStyleCnt="3">
        <dgm:presLayoutVars>
          <dgm:chMax val="1"/>
          <dgm:bulletEnabled val="1"/>
        </dgm:presLayoutVars>
      </dgm:prSet>
      <dgm:spPr/>
      <dgm:t>
        <a:bodyPr/>
        <a:lstStyle/>
        <a:p>
          <a:endParaRPr lang="en-GB"/>
        </a:p>
      </dgm:t>
    </dgm:pt>
    <dgm:pt modelId="{4F542F45-0018-45FE-BC1F-267959F27E40}" type="pres">
      <dgm:prSet presAssocID="{D86AF01C-9CBC-41F8-9354-48CD82BDFDC9}" presName="sp" presStyleCnt="0"/>
      <dgm:spPr/>
    </dgm:pt>
    <dgm:pt modelId="{178037EA-B18A-4A60-B8D7-F3EEF184AEA2}" type="pres">
      <dgm:prSet presAssocID="{81BEB84D-9A77-49C6-9301-B3359FCAC75F}" presName="linNode" presStyleCnt="0"/>
      <dgm:spPr/>
    </dgm:pt>
    <dgm:pt modelId="{56E38BF8-5B30-4B3C-AC73-FB1073EF74E3}" type="pres">
      <dgm:prSet presAssocID="{81BEB84D-9A77-49C6-9301-B3359FCAC75F}" presName="parentText" presStyleLbl="node1" presStyleIdx="1" presStyleCnt="3">
        <dgm:presLayoutVars>
          <dgm:chMax val="1"/>
          <dgm:bulletEnabled val="1"/>
        </dgm:presLayoutVars>
      </dgm:prSet>
      <dgm:spPr/>
      <dgm:t>
        <a:bodyPr/>
        <a:lstStyle/>
        <a:p>
          <a:endParaRPr lang="en-GB"/>
        </a:p>
      </dgm:t>
    </dgm:pt>
    <dgm:pt modelId="{4DA933B0-69D9-46D6-943F-D9314B465A5D}" type="pres">
      <dgm:prSet presAssocID="{5D260F18-25D2-4074-87F1-7E78DDA61C58}" presName="sp" presStyleCnt="0"/>
      <dgm:spPr/>
    </dgm:pt>
    <dgm:pt modelId="{CC28C6E6-6706-4125-8F64-409D8D0ED0A8}" type="pres">
      <dgm:prSet presAssocID="{BFF9359E-E9B1-4B73-BACC-2C7988765B16}" presName="linNode" presStyleCnt="0"/>
      <dgm:spPr/>
    </dgm:pt>
    <dgm:pt modelId="{C508096D-EF0F-43B7-AB81-6ACD789E79D7}" type="pres">
      <dgm:prSet presAssocID="{BFF9359E-E9B1-4B73-BACC-2C7988765B16}" presName="parentText" presStyleLbl="node1" presStyleIdx="2" presStyleCnt="3">
        <dgm:presLayoutVars>
          <dgm:chMax val="1"/>
          <dgm:bulletEnabled val="1"/>
        </dgm:presLayoutVars>
      </dgm:prSet>
      <dgm:spPr/>
      <dgm:t>
        <a:bodyPr/>
        <a:lstStyle/>
        <a:p>
          <a:endParaRPr lang="en-GB"/>
        </a:p>
      </dgm:t>
    </dgm:pt>
  </dgm:ptLst>
  <dgm:cxnLst>
    <dgm:cxn modelId="{F82329C8-C3B2-4E9B-9033-528488D72705}" srcId="{C7720856-93F0-4CC7-B7FD-2466914A11D4}" destId="{4AF52931-E4CA-4429-AACB-B8747CDB2409}" srcOrd="0" destOrd="0" parTransId="{67B2FC97-2FAE-4EFE-9DEE-E4216C657F35}" sibTransId="{D86AF01C-9CBC-41F8-9354-48CD82BDFDC9}"/>
    <dgm:cxn modelId="{516EC545-1971-48B3-978C-4756FCDCCFD9}" srcId="{C7720856-93F0-4CC7-B7FD-2466914A11D4}" destId="{BFF9359E-E9B1-4B73-BACC-2C7988765B16}" srcOrd="2" destOrd="0" parTransId="{6E0A40FA-1B79-4089-8B9A-3BA22865FE4E}" sibTransId="{1CEF1965-C516-4C44-BAE3-2FA3F5116930}"/>
    <dgm:cxn modelId="{61F1C06C-EF59-4812-BCF1-E725E00B2359}" type="presOf" srcId="{4AF52931-E4CA-4429-AACB-B8747CDB2409}" destId="{6768E713-BB57-4FEE-8D11-6355C259F624}" srcOrd="0" destOrd="0" presId="urn:microsoft.com/office/officeart/2005/8/layout/vList5"/>
    <dgm:cxn modelId="{FEF4AEE8-DE4A-42EF-AFB2-B1603A4F2277}" type="presOf" srcId="{BFF9359E-E9B1-4B73-BACC-2C7988765B16}" destId="{C508096D-EF0F-43B7-AB81-6ACD789E79D7}" srcOrd="0" destOrd="0" presId="urn:microsoft.com/office/officeart/2005/8/layout/vList5"/>
    <dgm:cxn modelId="{C04E9469-2C04-4E62-8225-2D24AB4DF8EB}" type="presOf" srcId="{81BEB84D-9A77-49C6-9301-B3359FCAC75F}" destId="{56E38BF8-5B30-4B3C-AC73-FB1073EF74E3}" srcOrd="0" destOrd="0" presId="urn:microsoft.com/office/officeart/2005/8/layout/vList5"/>
    <dgm:cxn modelId="{7DBFE7E3-5183-4ED9-A9BF-212E5B8C776A}" type="presOf" srcId="{C7720856-93F0-4CC7-B7FD-2466914A11D4}" destId="{031CFD59-611B-48C1-A612-D6BD7D1342CA}" srcOrd="0" destOrd="0" presId="urn:microsoft.com/office/officeart/2005/8/layout/vList5"/>
    <dgm:cxn modelId="{420EF6C4-7321-43BE-A2FC-253606B1E06A}" srcId="{C7720856-93F0-4CC7-B7FD-2466914A11D4}" destId="{81BEB84D-9A77-49C6-9301-B3359FCAC75F}" srcOrd="1" destOrd="0" parTransId="{AE4D0D43-0332-4F79-8D35-BCD8C10758AE}" sibTransId="{5D260F18-25D2-4074-87F1-7E78DDA61C58}"/>
    <dgm:cxn modelId="{4861BCB6-219D-453C-9C79-A5FA783D1391}" type="presParOf" srcId="{031CFD59-611B-48C1-A612-D6BD7D1342CA}" destId="{3E715833-C2DB-4C5D-B33C-F8E3D01863A8}" srcOrd="0" destOrd="0" presId="urn:microsoft.com/office/officeart/2005/8/layout/vList5"/>
    <dgm:cxn modelId="{F95AAC5D-9E78-48C3-B650-D39FD74E828F}" type="presParOf" srcId="{3E715833-C2DB-4C5D-B33C-F8E3D01863A8}" destId="{6768E713-BB57-4FEE-8D11-6355C259F624}" srcOrd="0" destOrd="0" presId="urn:microsoft.com/office/officeart/2005/8/layout/vList5"/>
    <dgm:cxn modelId="{4E20B88F-BB6B-46E6-AC7E-CAC5A61B1A6C}" type="presParOf" srcId="{031CFD59-611B-48C1-A612-D6BD7D1342CA}" destId="{4F542F45-0018-45FE-BC1F-267959F27E40}" srcOrd="1" destOrd="0" presId="urn:microsoft.com/office/officeart/2005/8/layout/vList5"/>
    <dgm:cxn modelId="{85948332-B4DF-4266-9969-D71AEE880B2B}" type="presParOf" srcId="{031CFD59-611B-48C1-A612-D6BD7D1342CA}" destId="{178037EA-B18A-4A60-B8D7-F3EEF184AEA2}" srcOrd="2" destOrd="0" presId="urn:microsoft.com/office/officeart/2005/8/layout/vList5"/>
    <dgm:cxn modelId="{0A1ECDF1-B9CE-47F4-8ABE-0FAACA83FC9E}" type="presParOf" srcId="{178037EA-B18A-4A60-B8D7-F3EEF184AEA2}" destId="{56E38BF8-5B30-4B3C-AC73-FB1073EF74E3}" srcOrd="0" destOrd="0" presId="urn:microsoft.com/office/officeart/2005/8/layout/vList5"/>
    <dgm:cxn modelId="{2574BFA4-60B4-48D4-BB35-B6E5733EC586}" type="presParOf" srcId="{031CFD59-611B-48C1-A612-D6BD7D1342CA}" destId="{4DA933B0-69D9-46D6-943F-D9314B465A5D}" srcOrd="3" destOrd="0" presId="urn:microsoft.com/office/officeart/2005/8/layout/vList5"/>
    <dgm:cxn modelId="{951B7818-E770-4617-A06A-8D7F845967B1}" type="presParOf" srcId="{031CFD59-611B-48C1-A612-D6BD7D1342CA}" destId="{CC28C6E6-6706-4125-8F64-409D8D0ED0A8}" srcOrd="4" destOrd="0" presId="urn:microsoft.com/office/officeart/2005/8/layout/vList5"/>
    <dgm:cxn modelId="{5B700B57-92B8-448C-A9CC-B97D4FDB73E5}" type="presParOf" srcId="{CC28C6E6-6706-4125-8F64-409D8D0ED0A8}" destId="{C508096D-EF0F-43B7-AB81-6ACD789E79D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2BC3C-1FE6-4E15-A4D8-7C2A9DF02B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E6311AB-8240-4FAF-89FC-CED2B9938946}">
      <dgm:prSet/>
      <dgm:spPr>
        <a:solidFill>
          <a:srgbClr val="0070C0"/>
        </a:solidFill>
      </dgm:spPr>
      <dgm:t>
        <a:bodyPr/>
        <a:lstStyle/>
        <a:p>
          <a:r>
            <a:rPr lang="en-GB" dirty="0"/>
            <a:t>Since September 2005 all 33 London Boroughs and 5 local authorities that border London have co-ordinated their admissions.</a:t>
          </a:r>
          <a:endParaRPr lang="en-US" dirty="0"/>
        </a:p>
      </dgm:t>
    </dgm:pt>
    <dgm:pt modelId="{5DBA1D73-C72B-47CE-B5A6-812544DB17F0}" type="parTrans" cxnId="{D3565093-9CBB-4C54-914B-EA26C573FA36}">
      <dgm:prSet/>
      <dgm:spPr/>
      <dgm:t>
        <a:bodyPr/>
        <a:lstStyle/>
        <a:p>
          <a:endParaRPr lang="en-US"/>
        </a:p>
      </dgm:t>
    </dgm:pt>
    <dgm:pt modelId="{003CA22C-7F59-47D1-B760-C577E5E51271}" type="sibTrans" cxnId="{D3565093-9CBB-4C54-914B-EA26C573FA36}">
      <dgm:prSet/>
      <dgm:spPr/>
      <dgm:t>
        <a:bodyPr/>
        <a:lstStyle/>
        <a:p>
          <a:endParaRPr lang="en-US"/>
        </a:p>
      </dgm:t>
    </dgm:pt>
    <dgm:pt modelId="{CE33600E-B49E-4A8E-805B-E132D6504141}">
      <dgm:prSet/>
      <dgm:spPr>
        <a:solidFill>
          <a:srgbClr val="0070C0"/>
        </a:solidFill>
      </dgm:spPr>
      <dgm:t>
        <a:bodyPr/>
        <a:lstStyle/>
        <a:p>
          <a:r>
            <a:rPr lang="en-GB" dirty="0"/>
            <a:t>The System is an extension of the requirement by the Government that all Councils co-ordinate admissions to schools in their area. </a:t>
          </a:r>
          <a:endParaRPr lang="en-US" dirty="0"/>
        </a:p>
      </dgm:t>
    </dgm:pt>
    <dgm:pt modelId="{12B84809-8CA5-4217-8FF1-442F8996C88E}" type="parTrans" cxnId="{02EF1EA6-4355-43CC-B5C0-6E619E226343}">
      <dgm:prSet/>
      <dgm:spPr/>
      <dgm:t>
        <a:bodyPr/>
        <a:lstStyle/>
        <a:p>
          <a:endParaRPr lang="en-US"/>
        </a:p>
      </dgm:t>
    </dgm:pt>
    <dgm:pt modelId="{DB552043-8900-494A-8A43-92A72E8A8C63}" type="sibTrans" cxnId="{02EF1EA6-4355-43CC-B5C0-6E619E226343}">
      <dgm:prSet/>
      <dgm:spPr/>
      <dgm:t>
        <a:bodyPr/>
        <a:lstStyle/>
        <a:p>
          <a:endParaRPr lang="en-US"/>
        </a:p>
      </dgm:t>
    </dgm:pt>
    <dgm:pt modelId="{68D225D7-82B6-44D9-90CF-BB26DA44F6E2}">
      <dgm:prSet/>
      <dgm:spPr>
        <a:solidFill>
          <a:srgbClr val="0070C0"/>
        </a:solidFill>
      </dgm:spPr>
      <dgm:t>
        <a:bodyPr/>
        <a:lstStyle/>
        <a:p>
          <a:r>
            <a:rPr lang="en-GB" dirty="0"/>
            <a:t>Previously parents in London who applied to several schools, often in more than one Local Authority, may have received more than one offer, which meant that others received no offer at all.</a:t>
          </a:r>
          <a:endParaRPr lang="en-US" dirty="0"/>
        </a:p>
      </dgm:t>
    </dgm:pt>
    <dgm:pt modelId="{BB59DDFF-93AB-4968-B2D5-E6B2377D612D}" type="parTrans" cxnId="{CD61A03C-9937-4149-AB21-960FD25B9878}">
      <dgm:prSet/>
      <dgm:spPr/>
      <dgm:t>
        <a:bodyPr/>
        <a:lstStyle/>
        <a:p>
          <a:endParaRPr lang="en-US"/>
        </a:p>
      </dgm:t>
    </dgm:pt>
    <dgm:pt modelId="{92EA5466-9942-4A1F-BAC0-7DFF5B3B35D6}" type="sibTrans" cxnId="{CD61A03C-9937-4149-AB21-960FD25B9878}">
      <dgm:prSet/>
      <dgm:spPr/>
      <dgm:t>
        <a:bodyPr/>
        <a:lstStyle/>
        <a:p>
          <a:endParaRPr lang="en-US"/>
        </a:p>
      </dgm:t>
    </dgm:pt>
    <dgm:pt modelId="{0BA85883-C3E1-4E77-9B49-28BA8E59ADE9}">
      <dgm:prSet/>
      <dgm:spPr>
        <a:solidFill>
          <a:srgbClr val="0070C0"/>
        </a:solidFill>
      </dgm:spPr>
      <dgm:t>
        <a:bodyPr/>
        <a:lstStyle/>
        <a:p>
          <a:r>
            <a:rPr lang="en-GB" dirty="0"/>
            <a:t>The Pan London system reduces multiples offers and gives one offer per child at the  initial stage on National Offer Day.</a:t>
          </a:r>
          <a:endParaRPr lang="en-US" dirty="0"/>
        </a:p>
      </dgm:t>
    </dgm:pt>
    <dgm:pt modelId="{AB385F1F-2A23-4281-89F8-2CBDE48B4AEF}" type="parTrans" cxnId="{972A2924-F693-40E7-A621-DC73989306EB}">
      <dgm:prSet/>
      <dgm:spPr/>
      <dgm:t>
        <a:bodyPr/>
        <a:lstStyle/>
        <a:p>
          <a:endParaRPr lang="en-US"/>
        </a:p>
      </dgm:t>
    </dgm:pt>
    <dgm:pt modelId="{77465F89-0CA0-45BF-A23C-8F4A76E3DF65}" type="sibTrans" cxnId="{972A2924-F693-40E7-A621-DC73989306EB}">
      <dgm:prSet/>
      <dgm:spPr/>
      <dgm:t>
        <a:bodyPr/>
        <a:lstStyle/>
        <a:p>
          <a:endParaRPr lang="en-US"/>
        </a:p>
      </dgm:t>
    </dgm:pt>
    <dgm:pt modelId="{163326C5-EB1B-4666-847C-E3ACFE41BED2}" type="pres">
      <dgm:prSet presAssocID="{9DF2BC3C-1FE6-4E15-A4D8-7C2A9DF02B1E}" presName="linear" presStyleCnt="0">
        <dgm:presLayoutVars>
          <dgm:animLvl val="lvl"/>
          <dgm:resizeHandles val="exact"/>
        </dgm:presLayoutVars>
      </dgm:prSet>
      <dgm:spPr/>
      <dgm:t>
        <a:bodyPr/>
        <a:lstStyle/>
        <a:p>
          <a:endParaRPr lang="en-GB"/>
        </a:p>
      </dgm:t>
    </dgm:pt>
    <dgm:pt modelId="{4B01CD3A-0BE1-4B31-A3E1-EB5F799E52C1}" type="pres">
      <dgm:prSet presAssocID="{8E6311AB-8240-4FAF-89FC-CED2B9938946}" presName="parentText" presStyleLbl="node1" presStyleIdx="0" presStyleCnt="4" custScaleY="154807">
        <dgm:presLayoutVars>
          <dgm:chMax val="0"/>
          <dgm:bulletEnabled val="1"/>
        </dgm:presLayoutVars>
      </dgm:prSet>
      <dgm:spPr/>
      <dgm:t>
        <a:bodyPr/>
        <a:lstStyle/>
        <a:p>
          <a:endParaRPr lang="en-GB"/>
        </a:p>
      </dgm:t>
    </dgm:pt>
    <dgm:pt modelId="{0B7350D5-DC5A-4F47-80A2-4E615C115741}" type="pres">
      <dgm:prSet presAssocID="{003CA22C-7F59-47D1-B760-C577E5E51271}" presName="spacer" presStyleCnt="0"/>
      <dgm:spPr/>
    </dgm:pt>
    <dgm:pt modelId="{AEA5AA5D-A0FE-4959-9D10-D8F3F44ED773}" type="pres">
      <dgm:prSet presAssocID="{CE33600E-B49E-4A8E-805B-E132D6504141}" presName="parentText" presStyleLbl="node1" presStyleIdx="1" presStyleCnt="4" custScaleY="151380">
        <dgm:presLayoutVars>
          <dgm:chMax val="0"/>
          <dgm:bulletEnabled val="1"/>
        </dgm:presLayoutVars>
      </dgm:prSet>
      <dgm:spPr/>
      <dgm:t>
        <a:bodyPr/>
        <a:lstStyle/>
        <a:p>
          <a:endParaRPr lang="en-GB"/>
        </a:p>
      </dgm:t>
    </dgm:pt>
    <dgm:pt modelId="{6FDD8D7E-3E90-4758-BF4C-A0959D3FA59F}" type="pres">
      <dgm:prSet presAssocID="{DB552043-8900-494A-8A43-92A72E8A8C63}" presName="spacer" presStyleCnt="0"/>
      <dgm:spPr/>
    </dgm:pt>
    <dgm:pt modelId="{0957B64E-9EDC-4FBE-993B-3D75CE07D7B0}" type="pres">
      <dgm:prSet presAssocID="{68D225D7-82B6-44D9-90CF-BB26DA44F6E2}" presName="parentText" presStyleLbl="node1" presStyleIdx="2" presStyleCnt="4">
        <dgm:presLayoutVars>
          <dgm:chMax val="0"/>
          <dgm:bulletEnabled val="1"/>
        </dgm:presLayoutVars>
      </dgm:prSet>
      <dgm:spPr/>
      <dgm:t>
        <a:bodyPr/>
        <a:lstStyle/>
        <a:p>
          <a:endParaRPr lang="en-GB"/>
        </a:p>
      </dgm:t>
    </dgm:pt>
    <dgm:pt modelId="{E4A17588-4B80-436E-9E71-098F8B7D4D56}" type="pres">
      <dgm:prSet presAssocID="{92EA5466-9942-4A1F-BAC0-7DFF5B3B35D6}" presName="spacer" presStyleCnt="0"/>
      <dgm:spPr/>
    </dgm:pt>
    <dgm:pt modelId="{E7BF4D33-3212-464A-9864-1AF401E13733}" type="pres">
      <dgm:prSet presAssocID="{0BA85883-C3E1-4E77-9B49-28BA8E59ADE9}" presName="parentText" presStyleLbl="node1" presStyleIdx="3" presStyleCnt="4" custScaleY="125458">
        <dgm:presLayoutVars>
          <dgm:chMax val="0"/>
          <dgm:bulletEnabled val="1"/>
        </dgm:presLayoutVars>
      </dgm:prSet>
      <dgm:spPr/>
      <dgm:t>
        <a:bodyPr/>
        <a:lstStyle/>
        <a:p>
          <a:endParaRPr lang="en-GB"/>
        </a:p>
      </dgm:t>
    </dgm:pt>
  </dgm:ptLst>
  <dgm:cxnLst>
    <dgm:cxn modelId="{5F0E9062-C0A8-4C61-B0E7-3FF2ABF83A70}" type="presOf" srcId="{0BA85883-C3E1-4E77-9B49-28BA8E59ADE9}" destId="{E7BF4D33-3212-464A-9864-1AF401E13733}" srcOrd="0" destOrd="0" presId="urn:microsoft.com/office/officeart/2005/8/layout/vList2"/>
    <dgm:cxn modelId="{CD61A03C-9937-4149-AB21-960FD25B9878}" srcId="{9DF2BC3C-1FE6-4E15-A4D8-7C2A9DF02B1E}" destId="{68D225D7-82B6-44D9-90CF-BB26DA44F6E2}" srcOrd="2" destOrd="0" parTransId="{BB59DDFF-93AB-4968-B2D5-E6B2377D612D}" sibTransId="{92EA5466-9942-4A1F-BAC0-7DFF5B3B35D6}"/>
    <dgm:cxn modelId="{C1E9F87C-2730-4353-B098-EFD4AB0AB32C}" type="presOf" srcId="{68D225D7-82B6-44D9-90CF-BB26DA44F6E2}" destId="{0957B64E-9EDC-4FBE-993B-3D75CE07D7B0}" srcOrd="0" destOrd="0" presId="urn:microsoft.com/office/officeart/2005/8/layout/vList2"/>
    <dgm:cxn modelId="{0F56AE1D-A7B0-4E0D-BC8A-750A058EEC3A}" type="presOf" srcId="{8E6311AB-8240-4FAF-89FC-CED2B9938946}" destId="{4B01CD3A-0BE1-4B31-A3E1-EB5F799E52C1}" srcOrd="0" destOrd="0" presId="urn:microsoft.com/office/officeart/2005/8/layout/vList2"/>
    <dgm:cxn modelId="{972A2924-F693-40E7-A621-DC73989306EB}" srcId="{9DF2BC3C-1FE6-4E15-A4D8-7C2A9DF02B1E}" destId="{0BA85883-C3E1-4E77-9B49-28BA8E59ADE9}" srcOrd="3" destOrd="0" parTransId="{AB385F1F-2A23-4281-89F8-2CBDE48B4AEF}" sibTransId="{77465F89-0CA0-45BF-A23C-8F4A76E3DF65}"/>
    <dgm:cxn modelId="{AA0F1D82-DAD6-4950-ABB7-01CC4E9EB7EA}" type="presOf" srcId="{CE33600E-B49E-4A8E-805B-E132D6504141}" destId="{AEA5AA5D-A0FE-4959-9D10-D8F3F44ED773}" srcOrd="0" destOrd="0" presId="urn:microsoft.com/office/officeart/2005/8/layout/vList2"/>
    <dgm:cxn modelId="{1F5B4F6C-E0DE-484C-AF23-F98CC116B5C9}" type="presOf" srcId="{9DF2BC3C-1FE6-4E15-A4D8-7C2A9DF02B1E}" destId="{163326C5-EB1B-4666-847C-E3ACFE41BED2}" srcOrd="0" destOrd="0" presId="urn:microsoft.com/office/officeart/2005/8/layout/vList2"/>
    <dgm:cxn modelId="{D3565093-9CBB-4C54-914B-EA26C573FA36}" srcId="{9DF2BC3C-1FE6-4E15-A4D8-7C2A9DF02B1E}" destId="{8E6311AB-8240-4FAF-89FC-CED2B9938946}" srcOrd="0" destOrd="0" parTransId="{5DBA1D73-C72B-47CE-B5A6-812544DB17F0}" sibTransId="{003CA22C-7F59-47D1-B760-C577E5E51271}"/>
    <dgm:cxn modelId="{02EF1EA6-4355-43CC-B5C0-6E619E226343}" srcId="{9DF2BC3C-1FE6-4E15-A4D8-7C2A9DF02B1E}" destId="{CE33600E-B49E-4A8E-805B-E132D6504141}" srcOrd="1" destOrd="0" parTransId="{12B84809-8CA5-4217-8FF1-442F8996C88E}" sibTransId="{DB552043-8900-494A-8A43-92A72E8A8C63}"/>
    <dgm:cxn modelId="{6CC27795-DB21-436D-910C-CDF4FC481D9C}" type="presParOf" srcId="{163326C5-EB1B-4666-847C-E3ACFE41BED2}" destId="{4B01CD3A-0BE1-4B31-A3E1-EB5F799E52C1}" srcOrd="0" destOrd="0" presId="urn:microsoft.com/office/officeart/2005/8/layout/vList2"/>
    <dgm:cxn modelId="{1376A3DB-1518-403E-AB82-DF3695ABAB0F}" type="presParOf" srcId="{163326C5-EB1B-4666-847C-E3ACFE41BED2}" destId="{0B7350D5-DC5A-4F47-80A2-4E615C115741}" srcOrd="1" destOrd="0" presId="urn:microsoft.com/office/officeart/2005/8/layout/vList2"/>
    <dgm:cxn modelId="{EFA01520-D51E-490A-8379-BD727BDAF2E1}" type="presParOf" srcId="{163326C5-EB1B-4666-847C-E3ACFE41BED2}" destId="{AEA5AA5D-A0FE-4959-9D10-D8F3F44ED773}" srcOrd="2" destOrd="0" presId="urn:microsoft.com/office/officeart/2005/8/layout/vList2"/>
    <dgm:cxn modelId="{B8E2A4EE-C0EE-4C9B-81FF-7C16A00FB323}" type="presParOf" srcId="{163326C5-EB1B-4666-847C-E3ACFE41BED2}" destId="{6FDD8D7E-3E90-4758-BF4C-A0959D3FA59F}" srcOrd="3" destOrd="0" presId="urn:microsoft.com/office/officeart/2005/8/layout/vList2"/>
    <dgm:cxn modelId="{E28D706B-BE3A-424C-A850-E4CFF1EBDAC4}" type="presParOf" srcId="{163326C5-EB1B-4666-847C-E3ACFE41BED2}" destId="{0957B64E-9EDC-4FBE-993B-3D75CE07D7B0}" srcOrd="4" destOrd="0" presId="urn:microsoft.com/office/officeart/2005/8/layout/vList2"/>
    <dgm:cxn modelId="{2B1FBCE8-9B71-48DE-98BC-9C6FEB036DAC}" type="presParOf" srcId="{163326C5-EB1B-4666-847C-E3ACFE41BED2}" destId="{E4A17588-4B80-436E-9E71-098F8B7D4D56}" srcOrd="5" destOrd="0" presId="urn:microsoft.com/office/officeart/2005/8/layout/vList2"/>
    <dgm:cxn modelId="{8D6C89EF-526D-4930-B6CB-793C007C0765}" type="presParOf" srcId="{163326C5-EB1B-4666-847C-E3ACFE41BED2}" destId="{E7BF4D33-3212-464A-9864-1AF401E137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AC263CB-8256-4B03-92FE-1622698FB3E9}">
      <dgm:prSet custT="1"/>
      <dgm:spPr>
        <a:solidFill>
          <a:srgbClr val="0070C0"/>
        </a:solidFill>
      </dgm:spPr>
      <dgm:t>
        <a:bodyPr anchor="ctr"/>
        <a:lstStyle/>
        <a:p>
          <a:pPr algn="ctr"/>
          <a:r>
            <a:rPr lang="en-US" sz="2800" dirty="0"/>
            <a:t>Research</a:t>
          </a:r>
          <a:br>
            <a:rPr lang="en-US" sz="2800" dirty="0"/>
          </a:br>
          <a:endParaRPr lang="en-US" sz="2800" dirty="0"/>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dgm:spPr/>
      <dgm:t>
        <a:bodyPr/>
        <a:lstStyle/>
        <a:p>
          <a:endParaRPr lang="en-US"/>
        </a:p>
      </dgm:t>
    </dgm:pt>
    <dgm:pt modelId="{4E8D2E69-0173-4BD3-B96A-7A9C5DD12B47}">
      <dgm:prSet/>
      <dgm:spPr>
        <a:solidFill>
          <a:srgbClr val="0070C0"/>
        </a:solidFill>
      </dgm:spPr>
      <dgm:t>
        <a:bodyPr anchor="ctr"/>
        <a:lstStyle/>
        <a:p>
          <a:pPr algn="ctr"/>
          <a:r>
            <a:rPr lang="en-US" dirty="0"/>
            <a:t>Making your application</a:t>
          </a:r>
          <a:br>
            <a:rPr lang="en-US" dirty="0"/>
          </a:br>
          <a:endParaRPr lang="en-US" dirty="0"/>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dgm:spPr/>
      <dgm:t>
        <a:bodyPr/>
        <a:lstStyle/>
        <a:p>
          <a:endParaRPr lang="en-US"/>
        </a:p>
      </dgm:t>
    </dgm:pt>
    <dgm:pt modelId="{93A6A030-ABAB-4EFA-B539-0FDB3E07C1EF}">
      <dgm:prSet/>
      <dgm:spPr>
        <a:solidFill>
          <a:srgbClr val="0070C0"/>
        </a:solidFill>
      </dgm:spPr>
      <dgm:t>
        <a:bodyPr anchor="ctr"/>
        <a:lstStyle/>
        <a:p>
          <a:pPr algn="ctr"/>
          <a:r>
            <a:rPr lang="en-US" dirty="0"/>
            <a:t>Key Dates</a:t>
          </a:r>
          <a:br>
            <a:rPr lang="en-US" dirty="0"/>
          </a:br>
          <a:endParaRPr lang="en-US" dirty="0"/>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dgm:spPr/>
      <dgm:t>
        <a:bodyPr/>
        <a:lstStyle/>
        <a:p>
          <a:endParaRPr lang="en-US"/>
        </a:p>
      </dgm:t>
    </dgm:pt>
    <dgm:pt modelId="{76D56F19-2708-49DB-8F92-D8AC45F23A9A}">
      <dgm:prSet/>
      <dgm:spPr>
        <a:solidFill>
          <a:srgbClr val="0070C0"/>
        </a:solidFill>
      </dgm:spPr>
      <dgm:t>
        <a:bodyPr anchor="ctr"/>
        <a:lstStyle/>
        <a:p>
          <a:pPr algn="ctr"/>
          <a:r>
            <a:rPr lang="en-US" dirty="0"/>
            <a:t/>
          </a:r>
          <a:br>
            <a:rPr lang="en-US" dirty="0"/>
          </a:br>
          <a:r>
            <a:rPr lang="en-US" dirty="0"/>
            <a:t>Outcome</a:t>
          </a: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a:p>
      </dgm:t>
    </dgm:pt>
    <dgm:pt modelId="{6DD1450C-C0A8-4E9D-A42D-6156D1DF085D}" type="pres">
      <dgm:prSet presAssocID="{D4503D04-C97E-4622-AE07-D0307CB3B4CA}" presName="linear" presStyleCnt="0">
        <dgm:presLayoutVars>
          <dgm:animLvl val="lvl"/>
          <dgm:resizeHandles val="exact"/>
        </dgm:presLayoutVars>
      </dgm:prSet>
      <dgm:spPr/>
      <dgm:t>
        <a:bodyPr/>
        <a:lstStyle/>
        <a:p>
          <a:endParaRPr lang="en-GB"/>
        </a:p>
      </dgm:t>
    </dgm:pt>
    <dgm:pt modelId="{BEC87ACA-54D6-45EC-ABF6-02E5C256D562}" type="pres">
      <dgm:prSet presAssocID="{AAC263CB-8256-4B03-92FE-1622698FB3E9}" presName="parentText" presStyleLbl="node1" presStyleIdx="0" presStyleCnt="4" custLinFactNeighborY="-26784">
        <dgm:presLayoutVars>
          <dgm:chMax val="0"/>
          <dgm:bulletEnabled val="1"/>
        </dgm:presLayoutVars>
      </dgm:prSet>
      <dgm:spPr/>
      <dgm:t>
        <a:bodyPr/>
        <a:lstStyle/>
        <a:p>
          <a:endParaRPr lang="en-GB"/>
        </a:p>
      </dgm:t>
    </dgm:pt>
    <dgm:pt modelId="{D9DB6A0D-6AFB-456E-BB42-3C6248C73891}" type="pres">
      <dgm:prSet presAssocID="{808B76D0-8EC7-469A-93AC-7A6017188A9D}" presName="spacer" presStyleCnt="0"/>
      <dgm:spPr/>
    </dgm:pt>
    <dgm:pt modelId="{B3BD5606-5993-42C7-8C76-AF173FD34D55}" type="pres">
      <dgm:prSet presAssocID="{4E8D2E69-0173-4BD3-B96A-7A9C5DD12B47}" presName="parentText" presStyleLbl="node1" presStyleIdx="1" presStyleCnt="4" custLinFactNeighborY="48659">
        <dgm:presLayoutVars>
          <dgm:chMax val="0"/>
          <dgm:bulletEnabled val="1"/>
        </dgm:presLayoutVars>
      </dgm:prSet>
      <dgm:spPr/>
      <dgm:t>
        <a:bodyPr/>
        <a:lstStyle/>
        <a:p>
          <a:endParaRPr lang="en-GB"/>
        </a:p>
      </dgm:t>
    </dgm:pt>
    <dgm:pt modelId="{D4F0D1F5-C84C-455C-9ABE-5BF51D711173}" type="pres">
      <dgm:prSet presAssocID="{FEF1E80E-8A9E-4B0A-817C-2A4CFDCF3FB2}" presName="spacer" presStyleCnt="0"/>
      <dgm:spPr/>
    </dgm:pt>
    <dgm:pt modelId="{15D14C78-E30E-49A0-8623-68AA320C351F}" type="pres">
      <dgm:prSet presAssocID="{93A6A030-ABAB-4EFA-B539-0FDB3E07C1EF}" presName="parentText" presStyleLbl="node1" presStyleIdx="2" presStyleCnt="4">
        <dgm:presLayoutVars>
          <dgm:chMax val="0"/>
          <dgm:bulletEnabled val="1"/>
        </dgm:presLayoutVars>
      </dgm:prSet>
      <dgm:spPr/>
      <dgm:t>
        <a:bodyPr/>
        <a:lstStyle/>
        <a:p>
          <a:endParaRPr lang="en-GB"/>
        </a:p>
      </dgm:t>
    </dgm:pt>
    <dgm:pt modelId="{6EC5DB86-0E1B-4755-8905-6670C169E61F}" type="pres">
      <dgm:prSet presAssocID="{BFE0749E-E343-4A6F-BD09-2810EE6B4BD7}" presName="spacer" presStyleCnt="0"/>
      <dgm:spPr/>
    </dgm:pt>
    <dgm:pt modelId="{1F07F085-E6C0-42A7-B4FC-1BABA86F99A9}" type="pres">
      <dgm:prSet presAssocID="{76D56F19-2708-49DB-8F92-D8AC45F23A9A}" presName="parentText" presStyleLbl="node1" presStyleIdx="3" presStyleCnt="4">
        <dgm:presLayoutVars>
          <dgm:chMax val="0"/>
          <dgm:bulletEnabled val="1"/>
        </dgm:presLayoutVars>
      </dgm:prSet>
      <dgm:spPr/>
      <dgm:t>
        <a:bodyPr/>
        <a:lstStyle/>
        <a:p>
          <a:endParaRPr lang="en-GB"/>
        </a:p>
      </dgm:t>
    </dgm:pt>
  </dgm:ptLst>
  <dgm:cxnLst>
    <dgm:cxn modelId="{1771CAB5-6198-4C5E-BE0F-A85B5DC6CA0C}" type="presOf" srcId="{4E8D2E69-0173-4BD3-B96A-7A9C5DD12B47}" destId="{B3BD5606-5993-42C7-8C76-AF173FD34D55}" srcOrd="0" destOrd="0" presId="urn:microsoft.com/office/officeart/2005/8/layout/vList2"/>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A87A1461-7FBE-42DB-9A4A-82CC1EB446EA}" type="presOf" srcId="{76D56F19-2708-49DB-8F92-D8AC45F23A9A}" destId="{1F07F085-E6C0-42A7-B4FC-1BABA86F99A9}" srcOrd="0" destOrd="0" presId="urn:microsoft.com/office/officeart/2005/8/layout/vList2"/>
    <dgm:cxn modelId="{6DFAE632-08F3-43AD-A7A5-FB49F91476FF}" type="presOf" srcId="{D4503D04-C97E-4622-AE07-D0307CB3B4CA}" destId="{6DD1450C-C0A8-4E9D-A42D-6156D1DF085D}" srcOrd="0" destOrd="0" presId="urn:microsoft.com/office/officeart/2005/8/layout/vList2"/>
    <dgm:cxn modelId="{3B174064-9A4F-4292-B1D5-D1E90C1945EE}" type="presOf" srcId="{AAC263CB-8256-4B03-92FE-1622698FB3E9}" destId="{BEC87ACA-54D6-45EC-ABF6-02E5C256D562}" srcOrd="0" destOrd="0" presId="urn:microsoft.com/office/officeart/2005/8/layout/vList2"/>
    <dgm:cxn modelId="{BC01B3A5-6985-4047-9FB2-3822852E0376}" type="presOf" srcId="{93A6A030-ABAB-4EFA-B539-0FDB3E07C1EF}" destId="{15D14C78-E30E-49A0-8623-68AA320C351F}" srcOrd="0" destOrd="0" presId="urn:microsoft.com/office/officeart/2005/8/layout/vList2"/>
    <dgm:cxn modelId="{32E90211-17E0-4DDF-9274-DD3E46D811B8}" srcId="{D4503D04-C97E-4622-AE07-D0307CB3B4CA}" destId="{76D56F19-2708-49DB-8F92-D8AC45F23A9A}" srcOrd="3" destOrd="0" parTransId="{9D5610C2-0A12-494A-AC46-8DD17C08B09F}" sibTransId="{EC8965A1-F755-4945-8AAC-DCF1F68F011E}"/>
    <dgm:cxn modelId="{4B40C8DC-6B57-4F5B-8440-7241C649700B}" srcId="{D4503D04-C97E-4622-AE07-D0307CB3B4CA}" destId="{93A6A030-ABAB-4EFA-B539-0FDB3E07C1EF}" srcOrd="2" destOrd="0" parTransId="{3D674B97-6DC6-4A12-85BA-0976D3064237}" sibTransId="{BFE0749E-E343-4A6F-BD09-2810EE6B4BD7}"/>
    <dgm:cxn modelId="{7EC439D7-8C9D-41C9-9ED3-EEEC55D597EA}" type="presParOf" srcId="{6DD1450C-C0A8-4E9D-A42D-6156D1DF085D}" destId="{BEC87ACA-54D6-45EC-ABF6-02E5C256D562}" srcOrd="0" destOrd="0" presId="urn:microsoft.com/office/officeart/2005/8/layout/vList2"/>
    <dgm:cxn modelId="{A36F01CD-42FE-4CB7-9FBA-129E61EC915C}" type="presParOf" srcId="{6DD1450C-C0A8-4E9D-A42D-6156D1DF085D}" destId="{D9DB6A0D-6AFB-456E-BB42-3C6248C73891}" srcOrd="1" destOrd="0" presId="urn:microsoft.com/office/officeart/2005/8/layout/vList2"/>
    <dgm:cxn modelId="{7E9BB933-DABE-46E6-A6F8-0884AB1106C4}" type="presParOf" srcId="{6DD1450C-C0A8-4E9D-A42D-6156D1DF085D}" destId="{B3BD5606-5993-42C7-8C76-AF173FD34D55}" srcOrd="2" destOrd="0" presId="urn:microsoft.com/office/officeart/2005/8/layout/vList2"/>
    <dgm:cxn modelId="{C6CC82C3-63EC-49EE-90D9-52D1B4CB589E}" type="presParOf" srcId="{6DD1450C-C0A8-4E9D-A42D-6156D1DF085D}" destId="{D4F0D1F5-C84C-455C-9ABE-5BF51D711173}" srcOrd="3" destOrd="0" presId="urn:microsoft.com/office/officeart/2005/8/layout/vList2"/>
    <dgm:cxn modelId="{FF087720-9AE0-43FB-982B-D8C5AE887520}" type="presParOf" srcId="{6DD1450C-C0A8-4E9D-A42D-6156D1DF085D}" destId="{15D14C78-E30E-49A0-8623-68AA320C351F}" srcOrd="4" destOrd="0" presId="urn:microsoft.com/office/officeart/2005/8/layout/vList2"/>
    <dgm:cxn modelId="{4783333E-070A-46E3-9C82-D61766452036}" type="presParOf" srcId="{6DD1450C-C0A8-4E9D-A42D-6156D1DF085D}" destId="{6EC5DB86-0E1B-4755-8905-6670C169E61F}" srcOrd="5" destOrd="0" presId="urn:microsoft.com/office/officeart/2005/8/layout/vList2"/>
    <dgm:cxn modelId="{6F568905-BED6-46B2-8C3F-F9AEC53FFD26}" type="presParOf" srcId="{6DD1450C-C0A8-4E9D-A42D-6156D1DF085D}" destId="{1F07F085-E6C0-42A7-B4FC-1BABA86F99A9}" srcOrd="6" destOrd="0" presId="urn:microsoft.com/office/officeart/2005/8/layout/vList2"/>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E713-BB57-4FEE-8D11-6355C259F624}">
      <dsp:nvSpPr>
        <dsp:cNvPr id="0" name=""/>
        <dsp:cNvSpPr/>
      </dsp:nvSpPr>
      <dsp:spPr>
        <a:xfrm>
          <a:off x="2055820" y="1894"/>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Background</a:t>
          </a:r>
        </a:p>
      </dsp:txBody>
      <dsp:txXfrm>
        <a:off x="2116871" y="62945"/>
        <a:ext cx="2190696" cy="1128537"/>
      </dsp:txXfrm>
    </dsp:sp>
    <dsp:sp modelId="{56E38BF8-5B30-4B3C-AC73-FB1073EF74E3}">
      <dsp:nvSpPr>
        <dsp:cNvPr id="0" name=""/>
        <dsp:cNvSpPr/>
      </dsp:nvSpPr>
      <dsp:spPr>
        <a:xfrm>
          <a:off x="2055820" y="1315066"/>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Application Process</a:t>
          </a:r>
        </a:p>
      </dsp:txBody>
      <dsp:txXfrm>
        <a:off x="2116871" y="1376117"/>
        <a:ext cx="2190696" cy="1128537"/>
      </dsp:txXfrm>
    </dsp:sp>
    <dsp:sp modelId="{C508096D-EF0F-43B7-AB81-6ACD789E79D7}">
      <dsp:nvSpPr>
        <dsp:cNvPr id="0" name=""/>
        <dsp:cNvSpPr/>
      </dsp:nvSpPr>
      <dsp:spPr>
        <a:xfrm>
          <a:off x="2055820" y="2628238"/>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Next Steps</a:t>
          </a:r>
        </a:p>
      </dsp:txBody>
      <dsp:txXfrm>
        <a:off x="2116871" y="2689289"/>
        <a:ext cx="2190696" cy="1128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1CD3A-0BE1-4B31-A3E1-EB5F799E52C1}">
      <dsp:nvSpPr>
        <dsp:cNvPr id="0" name=""/>
        <dsp:cNvSpPr/>
      </dsp:nvSpPr>
      <dsp:spPr>
        <a:xfrm>
          <a:off x="0" y="42089"/>
          <a:ext cx="7268632" cy="1397146"/>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Since September 2005 all 33 London Boroughs and 5 local authorities that border London have co-ordinated their admissions.</a:t>
          </a:r>
          <a:endParaRPr lang="en-US" sz="1700" kern="1200" dirty="0"/>
        </a:p>
      </dsp:txBody>
      <dsp:txXfrm>
        <a:off x="68203" y="110292"/>
        <a:ext cx="7132226" cy="1260740"/>
      </dsp:txXfrm>
    </dsp:sp>
    <dsp:sp modelId="{AEA5AA5D-A0FE-4959-9D10-D8F3F44ED773}">
      <dsp:nvSpPr>
        <dsp:cNvPr id="0" name=""/>
        <dsp:cNvSpPr/>
      </dsp:nvSpPr>
      <dsp:spPr>
        <a:xfrm>
          <a:off x="0" y="1488195"/>
          <a:ext cx="7268632" cy="1366217"/>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The System is an extension of the requirement by the Government that all Councils co-ordinate admissions to schools in their area. </a:t>
          </a:r>
          <a:endParaRPr lang="en-US" sz="1700" kern="1200" dirty="0"/>
        </a:p>
      </dsp:txBody>
      <dsp:txXfrm>
        <a:off x="66693" y="1554888"/>
        <a:ext cx="7135246" cy="1232831"/>
      </dsp:txXfrm>
    </dsp:sp>
    <dsp:sp modelId="{0957B64E-9EDC-4FBE-993B-3D75CE07D7B0}">
      <dsp:nvSpPr>
        <dsp:cNvPr id="0" name=""/>
        <dsp:cNvSpPr/>
      </dsp:nvSpPr>
      <dsp:spPr>
        <a:xfrm>
          <a:off x="0" y="2903373"/>
          <a:ext cx="7268632" cy="902508"/>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Previously parents in London who applied to several schools, often in more than one Local Authority, may have received more than one offer, which meant that others received no offer at all.</a:t>
          </a:r>
          <a:endParaRPr lang="en-US" sz="1700" kern="1200" dirty="0"/>
        </a:p>
      </dsp:txBody>
      <dsp:txXfrm>
        <a:off x="44057" y="2947430"/>
        <a:ext cx="7180518" cy="814394"/>
      </dsp:txXfrm>
    </dsp:sp>
    <dsp:sp modelId="{E7BF4D33-3212-464A-9864-1AF401E13733}">
      <dsp:nvSpPr>
        <dsp:cNvPr id="0" name=""/>
        <dsp:cNvSpPr/>
      </dsp:nvSpPr>
      <dsp:spPr>
        <a:xfrm>
          <a:off x="0" y="3854842"/>
          <a:ext cx="7268632" cy="1132269"/>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The Pan London system reduces multiples offers and gives one offer per child at the  initial stage on National Offer Day.</a:t>
          </a:r>
          <a:endParaRPr lang="en-US" sz="1700" kern="1200" dirty="0"/>
        </a:p>
      </dsp:txBody>
      <dsp:txXfrm>
        <a:off x="55273" y="3910115"/>
        <a:ext cx="7158086" cy="1021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87ACA-54D6-45EC-ABF6-02E5C256D562}">
      <dsp:nvSpPr>
        <dsp:cNvPr id="0" name=""/>
        <dsp:cNvSpPr/>
      </dsp:nvSpPr>
      <dsp:spPr>
        <a:xfrm>
          <a:off x="0" y="0"/>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Research</a:t>
          </a:r>
          <a:br>
            <a:rPr lang="en-US" sz="2800" kern="1200" dirty="0"/>
          </a:br>
          <a:endParaRPr lang="en-US" sz="2800" kern="1200" dirty="0"/>
        </a:p>
      </dsp:txBody>
      <dsp:txXfrm>
        <a:off x="53805" y="53805"/>
        <a:ext cx="8285103" cy="994584"/>
      </dsp:txXfrm>
    </dsp:sp>
    <dsp:sp modelId="{B3BD5606-5993-42C7-8C76-AF173FD34D55}">
      <dsp:nvSpPr>
        <dsp:cNvPr id="0" name=""/>
        <dsp:cNvSpPr/>
      </dsp:nvSpPr>
      <dsp:spPr>
        <a:xfrm>
          <a:off x="0" y="1248725"/>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Making your application</a:t>
          </a:r>
          <a:br>
            <a:rPr lang="en-US" sz="2900" kern="1200" dirty="0"/>
          </a:br>
          <a:endParaRPr lang="en-US" sz="2900" kern="1200" dirty="0"/>
        </a:p>
      </dsp:txBody>
      <dsp:txXfrm>
        <a:off x="53805" y="1302530"/>
        <a:ext cx="8285103" cy="994584"/>
      </dsp:txXfrm>
    </dsp:sp>
    <dsp:sp modelId="{15D14C78-E30E-49A0-8623-68AA320C351F}">
      <dsp:nvSpPr>
        <dsp:cNvPr id="0" name=""/>
        <dsp:cNvSpPr/>
      </dsp:nvSpPr>
      <dsp:spPr>
        <a:xfrm>
          <a:off x="0" y="2393800"/>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Key Dates</a:t>
          </a:r>
          <a:br>
            <a:rPr lang="en-US" sz="2900" kern="1200" dirty="0"/>
          </a:br>
          <a:endParaRPr lang="en-US" sz="2900" kern="1200" dirty="0"/>
        </a:p>
      </dsp:txBody>
      <dsp:txXfrm>
        <a:off x="53805" y="2447605"/>
        <a:ext cx="8285103" cy="994584"/>
      </dsp:txXfrm>
    </dsp:sp>
    <dsp:sp modelId="{1F07F085-E6C0-42A7-B4FC-1BABA86F99A9}">
      <dsp:nvSpPr>
        <dsp:cNvPr id="0" name=""/>
        <dsp:cNvSpPr/>
      </dsp:nvSpPr>
      <dsp:spPr>
        <a:xfrm>
          <a:off x="0" y="3579514"/>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
          </a:r>
          <a:br>
            <a:rPr lang="en-US" sz="2900" kern="1200" dirty="0"/>
          </a:br>
          <a:r>
            <a:rPr lang="en-US" sz="2900" kern="1200" dirty="0"/>
            <a:t>Outcome</a:t>
          </a:r>
        </a:p>
      </dsp:txBody>
      <dsp:txXfrm>
        <a:off x="53805" y="3633319"/>
        <a:ext cx="8285103" cy="9945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6/8/2021</a:t>
            </a:fld>
            <a:endParaRPr lang="en-US" dirty="0"/>
          </a:p>
        </p:txBody>
      </p:sp>
      <p:sp>
        <p:nvSpPr>
          <p:cNvPr id="4" name="Footer Placeholder 3">
            <a:extLst>
              <a:ext uri="{FF2B5EF4-FFF2-40B4-BE49-F238E27FC236}">
                <a16:creationId xmlns:a16="http://schemas.microsoft.com/office/drawing/2014/main" xmlns=""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6/8/2021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00919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44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79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60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36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09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89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12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91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07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091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54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96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68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01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35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6/8/2021</a:t>
            </a:fld>
            <a:endParaRPr lang="en-US" dirty="0"/>
          </a:p>
        </p:txBody>
      </p:sp>
    </p:spTree>
    <p:extLst>
      <p:ext uri="{BB962C8B-B14F-4D97-AF65-F5344CB8AC3E}">
        <p14:creationId xmlns:p14="http://schemas.microsoft.com/office/powerpoint/2010/main" val="30934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89603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creativecommons.org/licenses/by-sa/3.0/" TargetMode="External"/><Relationship Id="rId5" Type="http://schemas.openxmlformats.org/officeDocument/2006/relationships/diagramQuickStyle" Target="../diagrams/quickStyle1.xml"/><Relationship Id="rId10" Type="http://schemas.openxmlformats.org/officeDocument/2006/relationships/hyperlink" Target="https://en.wikipedia.org/wiki/File:Lb_sutton_logo.svg" TargetMode="External"/><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uttonadmissions@cognus.org.uk" TargetMode="External"/><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 Id="rId4" Type="http://schemas.openxmlformats.org/officeDocument/2006/relationships/hyperlink" Target="mailto:siass@cognus.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hyperlink" Target="https://www.sutton.gov.uk/info/200439/school_admissions/2332/transfer_to_secondary_school_september_20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0B972-0B7A-40CD-9E79-07E8A87AB03C}"/>
              </a:ext>
            </a:extLst>
          </p:cNvPr>
          <p:cNvSpPr>
            <a:spLocks noGrp="1"/>
          </p:cNvSpPr>
          <p:nvPr>
            <p:ph type="title"/>
          </p:nvPr>
        </p:nvSpPr>
        <p:spPr>
          <a:xfrm>
            <a:off x="2849562" y="609600"/>
            <a:ext cx="6424439" cy="1442720"/>
          </a:xfrm>
        </p:spPr>
        <p:txBody>
          <a:bodyPr>
            <a:normAutofit fontScale="90000"/>
          </a:bodyPr>
          <a:lstStyle/>
          <a:p>
            <a:r>
              <a:rPr lang="en-US" b="1" dirty="0">
                <a:solidFill>
                  <a:schemeClr val="bg1"/>
                </a:solidFill>
              </a:rPr>
              <a:t>Transfer to Secondary School September 2022 – Guidance for Parents</a:t>
            </a:r>
          </a:p>
        </p:txBody>
      </p:sp>
      <p:graphicFrame>
        <p:nvGraphicFramePr>
          <p:cNvPr id="24" name="Content Placeholder 8" descr="Icon SmartArt graphic">
            <a:extLst>
              <a:ext uri="{FF2B5EF4-FFF2-40B4-BE49-F238E27FC236}">
                <a16:creationId xmlns:a16="http://schemas.microsoft.com/office/drawing/2014/main" xmlns="" id="{1E8F1206-26E1-9E44-A1A9-B061CF0EEA5A}"/>
              </a:ext>
            </a:extLst>
          </p:cNvPr>
          <p:cNvGraphicFramePr>
            <a:graphicFrameLocks noGrp="1"/>
          </p:cNvGraphicFramePr>
          <p:nvPr>
            <p:ph idx="1"/>
          </p:nvPr>
        </p:nvGraphicFramePr>
        <p:xfrm>
          <a:off x="2849562" y="2160589"/>
          <a:ext cx="642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xmlns="" id="{6AC1EBEB-9D74-3E4C-9BDC-668D2D212A5F}"/>
              </a:ext>
            </a:extLst>
          </p:cNvPr>
          <p:cNvPicPr>
            <a:picLocks noChangeAspect="1"/>
          </p:cNvPicPr>
          <p:nvPr/>
        </p:nvPicPr>
        <p:blipFill>
          <a:blip r:embed="rId8"/>
          <a:srcRect/>
          <a:stretch/>
        </p:blipFill>
        <p:spPr>
          <a:xfrm>
            <a:off x="1" y="42926"/>
            <a:ext cx="1943283" cy="1684273"/>
          </a:xfrm>
          <a:custGeom>
            <a:avLst/>
            <a:gdLst/>
            <a:ahLst/>
            <a:cxnLst/>
            <a:rect l="l" t="t" r="r" b="b"/>
            <a:pathLst>
              <a:path w="1943283" h="1714500">
                <a:moveTo>
                  <a:pt x="0" y="0"/>
                </a:moveTo>
                <a:lnTo>
                  <a:pt x="1676558" y="0"/>
                </a:lnTo>
                <a:lnTo>
                  <a:pt x="1943283" y="1714500"/>
                </a:lnTo>
                <a:lnTo>
                  <a:pt x="0" y="1714500"/>
                </a:lnTo>
                <a:close/>
              </a:path>
            </a:pathLst>
          </a:custGeom>
        </p:spPr>
      </p:pic>
      <p:pic>
        <p:nvPicPr>
          <p:cNvPr id="18" name="Picture 17">
            <a:extLst>
              <a:ext uri="{FF2B5EF4-FFF2-40B4-BE49-F238E27FC236}">
                <a16:creationId xmlns:a16="http://schemas.microsoft.com/office/drawing/2014/main" xmlns="" id="{8D11AB9E-363B-C248-9288-085B4151B414}"/>
              </a:ext>
            </a:extLst>
          </p:cNvPr>
          <p:cNvPicPr>
            <a:picLocks noChangeAspect="1"/>
          </p:cNvPicPr>
          <p:nvPr/>
        </p:nvPicPr>
        <p:blipFill>
          <a:blip r:embed="rId9"/>
          <a:srcRect/>
          <a:stretch/>
        </p:blipFill>
        <p:spPr>
          <a:xfrm>
            <a:off x="9093200" y="4094480"/>
            <a:ext cx="2088179" cy="2177071"/>
          </a:xfrm>
          <a:custGeom>
            <a:avLst/>
            <a:gdLst/>
            <a:ahLst/>
            <a:cxnLst/>
            <a:rect l="l" t="t" r="r" b="b"/>
            <a:pathLst>
              <a:path w="2210007" h="1714498">
                <a:moveTo>
                  <a:pt x="0" y="0"/>
                </a:moveTo>
                <a:lnTo>
                  <a:pt x="1943283" y="0"/>
                </a:lnTo>
                <a:lnTo>
                  <a:pt x="2210007" y="1714498"/>
                </a:lnTo>
                <a:lnTo>
                  <a:pt x="0" y="1714498"/>
                </a:lnTo>
                <a:close/>
              </a:path>
            </a:pathLst>
          </a:custGeom>
        </p:spPr>
      </p:pic>
      <p:sp>
        <p:nvSpPr>
          <p:cNvPr id="9" name="TextBox 8">
            <a:extLst>
              <a:ext uri="{FF2B5EF4-FFF2-40B4-BE49-F238E27FC236}">
                <a16:creationId xmlns:a16="http://schemas.microsoft.com/office/drawing/2014/main" xmlns="" id="{4AD115C8-9DBE-4D60-891A-DF49CDDD3D24}"/>
              </a:ext>
            </a:extLst>
          </p:cNvPr>
          <p:cNvSpPr txBox="1"/>
          <p:nvPr/>
        </p:nvSpPr>
        <p:spPr>
          <a:xfrm>
            <a:off x="539421" y="6858000"/>
            <a:ext cx="1853338" cy="369332"/>
          </a:xfrm>
          <a:prstGeom prst="rect">
            <a:avLst/>
          </a:prstGeom>
          <a:noFill/>
        </p:spPr>
        <p:txBody>
          <a:bodyPr wrap="square" rtlCol="0">
            <a:spAutoFit/>
          </a:bodyPr>
          <a:lstStyle/>
          <a:p>
            <a:r>
              <a:rPr lang="en-GB" sz="900">
                <a:hlinkClick r:id="rId10" tooltip="https://en.wikipedia.org/wiki/File:Lb_sutton_logo.svg"/>
              </a:rPr>
              <a:t>This Photo</a:t>
            </a:r>
            <a:r>
              <a:rPr lang="en-GB" sz="900"/>
              <a:t> by Unknown Author is licensed under </a:t>
            </a:r>
            <a:r>
              <a:rPr lang="en-GB" sz="900">
                <a:hlinkClick r:id="rId11" tooltip="https://creativecommons.org/licenses/by-sa/3.0/"/>
              </a:rPr>
              <a:t>CC BY-SA</a:t>
            </a:r>
            <a:endParaRPr lang="en-GB" sz="900"/>
          </a:p>
        </p:txBody>
      </p:sp>
    </p:spTree>
    <p:extLst>
      <p:ext uri="{BB962C8B-B14F-4D97-AF65-F5344CB8AC3E}">
        <p14:creationId xmlns:p14="http://schemas.microsoft.com/office/powerpoint/2010/main" val="26826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8F5AE-C0AD-4B13-B154-10F0A798E6CB}"/>
              </a:ext>
            </a:extLst>
          </p:cNvPr>
          <p:cNvSpPr>
            <a:spLocks noGrp="1"/>
          </p:cNvSpPr>
          <p:nvPr>
            <p:ph type="title"/>
          </p:nvPr>
        </p:nvSpPr>
        <p:spPr>
          <a:xfrm>
            <a:off x="677334" y="609600"/>
            <a:ext cx="8596668" cy="838200"/>
          </a:xfrm>
        </p:spPr>
        <p:txBody>
          <a:bodyPr>
            <a:normAutofit/>
          </a:bodyPr>
          <a:lstStyle/>
          <a:p>
            <a:r>
              <a:rPr lang="en-GB" sz="2000" dirty="0">
                <a:solidFill>
                  <a:schemeClr val="bg1"/>
                </a:solidFill>
              </a:rPr>
              <a:t>Additional Information on Selection Tests and Aptitude </a:t>
            </a:r>
            <a:r>
              <a:rPr lang="en-GB" sz="2000" dirty="0" err="1">
                <a:solidFill>
                  <a:schemeClr val="bg1"/>
                </a:solidFill>
              </a:rPr>
              <a:t>Assesments</a:t>
            </a:r>
            <a:endParaRPr lang="en-GB" sz="2000" dirty="0">
              <a:solidFill>
                <a:schemeClr val="bg1"/>
              </a:solidFill>
            </a:endParaRPr>
          </a:p>
        </p:txBody>
      </p:sp>
      <p:sp>
        <p:nvSpPr>
          <p:cNvPr id="3" name="Content Placeholder 2">
            <a:extLst>
              <a:ext uri="{FF2B5EF4-FFF2-40B4-BE49-F238E27FC236}">
                <a16:creationId xmlns:a16="http://schemas.microsoft.com/office/drawing/2014/main" xmlns="" id="{57046715-1DF5-484A-BA62-C9B365370A11}"/>
              </a:ext>
            </a:extLst>
          </p:cNvPr>
          <p:cNvSpPr>
            <a:spLocks noGrp="1"/>
          </p:cNvSpPr>
          <p:nvPr>
            <p:ph idx="1"/>
          </p:nvPr>
        </p:nvSpPr>
        <p:spPr>
          <a:xfrm>
            <a:off x="677334" y="1162051"/>
            <a:ext cx="8596668" cy="4879312"/>
          </a:xfrm>
        </p:spPr>
        <p:txBody>
          <a:bodyPr>
            <a:normAutofit fontScale="92500" lnSpcReduction="10000"/>
          </a:bodyPr>
          <a:lstStyle/>
          <a:p>
            <a:r>
              <a:rPr lang="en-GB" dirty="0"/>
              <a:t>If you are </a:t>
            </a:r>
            <a:r>
              <a:rPr lang="en-GB" b="1" dirty="0"/>
              <a:t>not </a:t>
            </a:r>
            <a:r>
              <a:rPr lang="en-GB" dirty="0"/>
              <a:t>applying for an aptitude/ability place at Carshalton High School for Girls or Greenshaw High School, you do not need to complete their online registration. </a:t>
            </a:r>
          </a:p>
          <a:p>
            <a:r>
              <a:rPr lang="en-GB" dirty="0"/>
              <a:t>Greenshaw High School, Sutton Grammar School, Wallington County Grammar School, Wallington High School for Girls, Nonsuch High School for Girls and Wilson’s School run a joint eligibility.</a:t>
            </a:r>
          </a:p>
          <a:p>
            <a:r>
              <a:rPr lang="en-GB" dirty="0"/>
              <a:t>Visit any one of the participating school’s websites to register your child. You need only register your child once.</a:t>
            </a:r>
          </a:p>
          <a:p>
            <a:r>
              <a:rPr lang="en-GB" dirty="0"/>
              <a:t>Grammar school applicants, with the exception of Wallington County Grammar School, who pass the eligibility test will be invited to a second stage test. Please see individual school websites for details.</a:t>
            </a:r>
          </a:p>
          <a:p>
            <a:r>
              <a:rPr lang="en-GB" dirty="0"/>
              <a:t>For those applying to Wallington County Grammar School &amp; Greenshaw High School, the test on 14 September is the only test used to determine the rank order for selective places. There are no further tests for these schools.</a:t>
            </a:r>
          </a:p>
          <a:p>
            <a:r>
              <a:rPr lang="en-GB" dirty="0"/>
              <a:t>All applicants for Glenthorne High School </a:t>
            </a:r>
            <a:r>
              <a:rPr lang="en-GB" b="1" dirty="0"/>
              <a:t>must</a:t>
            </a:r>
            <a:r>
              <a:rPr lang="en-GB" dirty="0"/>
              <a:t> register online for the schools Banding test. Only those wishing to be considered for a Performing Arts place need register separately for those places.</a:t>
            </a:r>
          </a:p>
          <a:p>
            <a:endParaRPr lang="en-GB" dirty="0"/>
          </a:p>
          <a:p>
            <a:endParaRPr lang="en-GB" dirty="0"/>
          </a:p>
        </p:txBody>
      </p:sp>
    </p:spTree>
    <p:extLst>
      <p:ext uri="{BB962C8B-B14F-4D97-AF65-F5344CB8AC3E}">
        <p14:creationId xmlns:p14="http://schemas.microsoft.com/office/powerpoint/2010/main" val="10372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F2F42-23E1-47C6-B484-6FCE9C9F53EC}"/>
              </a:ext>
            </a:extLst>
          </p:cNvPr>
          <p:cNvSpPr>
            <a:spLocks noGrp="1"/>
          </p:cNvSpPr>
          <p:nvPr>
            <p:ph type="title"/>
          </p:nvPr>
        </p:nvSpPr>
        <p:spPr/>
        <p:txBody>
          <a:bodyPr/>
          <a:lstStyle/>
          <a:p>
            <a:r>
              <a:rPr lang="en-GB" dirty="0">
                <a:solidFill>
                  <a:schemeClr val="bg1"/>
                </a:solidFill>
              </a:rPr>
              <a:t>Supplementary Forms – Faith Schools</a:t>
            </a:r>
          </a:p>
        </p:txBody>
      </p:sp>
      <p:sp>
        <p:nvSpPr>
          <p:cNvPr id="3" name="Content Placeholder 2">
            <a:extLst>
              <a:ext uri="{FF2B5EF4-FFF2-40B4-BE49-F238E27FC236}">
                <a16:creationId xmlns:a16="http://schemas.microsoft.com/office/drawing/2014/main" xmlns="" id="{DEEF385A-E2DF-44F5-BA7B-9EE03C2CC1BF}"/>
              </a:ext>
            </a:extLst>
          </p:cNvPr>
          <p:cNvSpPr>
            <a:spLocks noGrp="1"/>
          </p:cNvSpPr>
          <p:nvPr>
            <p:ph idx="1"/>
          </p:nvPr>
        </p:nvSpPr>
        <p:spPr/>
        <p:txBody>
          <a:bodyPr/>
          <a:lstStyle/>
          <a:p>
            <a:r>
              <a:rPr lang="en-GB" dirty="0"/>
              <a:t>St Philomena’s Catholic High School for Girls and The John Fisher each require a supplementary form to be completed.</a:t>
            </a:r>
          </a:p>
          <a:p>
            <a:pPr marL="0" indent="0">
              <a:buNone/>
            </a:pPr>
            <a:endParaRPr lang="en-GB" dirty="0"/>
          </a:p>
          <a:p>
            <a:r>
              <a:rPr lang="en-GB" dirty="0"/>
              <a:t>The completed form should be returned to the relevant school</a:t>
            </a:r>
          </a:p>
          <a:p>
            <a:pPr marL="0" indent="0">
              <a:buNone/>
            </a:pPr>
            <a:endParaRPr lang="en-GB" dirty="0"/>
          </a:p>
          <a:p>
            <a:r>
              <a:rPr lang="en-GB" dirty="0"/>
              <a:t>The deadline for receipt of the form by the school is 31 October </a:t>
            </a:r>
          </a:p>
        </p:txBody>
      </p:sp>
    </p:spTree>
    <p:extLst>
      <p:ext uri="{BB962C8B-B14F-4D97-AF65-F5344CB8AC3E}">
        <p14:creationId xmlns:p14="http://schemas.microsoft.com/office/powerpoint/2010/main" val="12805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F5731-6584-4823-8AD7-CE563B503845}"/>
              </a:ext>
            </a:extLst>
          </p:cNvPr>
          <p:cNvSpPr>
            <a:spLocks noGrp="1"/>
          </p:cNvSpPr>
          <p:nvPr>
            <p:ph type="title"/>
          </p:nvPr>
        </p:nvSpPr>
        <p:spPr>
          <a:xfrm>
            <a:off x="677334" y="609600"/>
            <a:ext cx="8596668" cy="876300"/>
          </a:xfrm>
        </p:spPr>
        <p:txBody>
          <a:bodyPr/>
          <a:lstStyle/>
          <a:p>
            <a:r>
              <a:rPr lang="en-GB" dirty="0">
                <a:solidFill>
                  <a:schemeClr val="bg1"/>
                </a:solidFill>
              </a:rPr>
              <a:t>Next Steps</a:t>
            </a:r>
          </a:p>
        </p:txBody>
      </p:sp>
      <p:sp>
        <p:nvSpPr>
          <p:cNvPr id="3" name="Content Placeholder 2">
            <a:extLst>
              <a:ext uri="{FF2B5EF4-FFF2-40B4-BE49-F238E27FC236}">
                <a16:creationId xmlns:a16="http://schemas.microsoft.com/office/drawing/2014/main" xmlns="" id="{F84F3271-671C-4C07-93C2-41DD1F6CF3D8}"/>
              </a:ext>
            </a:extLst>
          </p:cNvPr>
          <p:cNvSpPr>
            <a:spLocks noGrp="1"/>
          </p:cNvSpPr>
          <p:nvPr>
            <p:ph idx="1"/>
          </p:nvPr>
        </p:nvSpPr>
        <p:spPr>
          <a:xfrm>
            <a:off x="677334" y="2160589"/>
            <a:ext cx="8596668" cy="3880773"/>
          </a:xfrm>
        </p:spPr>
        <p:txBody>
          <a:bodyPr/>
          <a:lstStyle/>
          <a:p>
            <a:r>
              <a:rPr lang="en-GB" dirty="0"/>
              <a:t>By working together with any other local authorities where you have applied for schools, your home local authority will work out the best single offer that can be made guided by the order in which you ranked them on your application form</a:t>
            </a:r>
          </a:p>
          <a:p>
            <a:r>
              <a:rPr lang="en-GB" dirty="0"/>
              <a:t> Online applicants will be able to view the outcome of their application on the evening of 1st March, where a paper application is received the outcome letter will be sent by 1</a:t>
            </a:r>
            <a:r>
              <a:rPr lang="en-GB" baseline="30000" dirty="0"/>
              <a:t>st</a:t>
            </a:r>
            <a:r>
              <a:rPr lang="en-GB" dirty="0"/>
              <a:t> Class post on 1</a:t>
            </a:r>
            <a:r>
              <a:rPr lang="en-GB" baseline="30000" dirty="0"/>
              <a:t>st</a:t>
            </a:r>
            <a:r>
              <a:rPr lang="en-GB" dirty="0"/>
              <a:t> March.	</a:t>
            </a:r>
          </a:p>
          <a:p>
            <a:r>
              <a:rPr lang="en-GB" dirty="0"/>
              <a:t>You will be told how to accept or refuse the place, how to get more information, how to appeal and how to be included on waiting lists for other schools</a:t>
            </a:r>
          </a:p>
          <a:p>
            <a:pPr marL="0" indent="0">
              <a:buNone/>
            </a:pPr>
            <a:endParaRPr lang="en-GB" dirty="0"/>
          </a:p>
        </p:txBody>
      </p:sp>
    </p:spTree>
    <p:extLst>
      <p:ext uri="{BB962C8B-B14F-4D97-AF65-F5344CB8AC3E}">
        <p14:creationId xmlns:p14="http://schemas.microsoft.com/office/powerpoint/2010/main" val="243759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EB3D8A-38AB-499E-AD18-84269D12140B}"/>
              </a:ext>
            </a:extLst>
          </p:cNvPr>
          <p:cNvSpPr>
            <a:spLocks noGrp="1"/>
          </p:cNvSpPr>
          <p:nvPr>
            <p:ph type="title"/>
          </p:nvPr>
        </p:nvSpPr>
        <p:spPr/>
        <p:txBody>
          <a:bodyPr/>
          <a:lstStyle/>
          <a:p>
            <a:r>
              <a:rPr lang="en-GB" dirty="0">
                <a:solidFill>
                  <a:schemeClr val="bg1"/>
                </a:solidFill>
              </a:rPr>
              <a:t>Further Information, help &amp; advice </a:t>
            </a:r>
          </a:p>
        </p:txBody>
      </p:sp>
      <p:sp>
        <p:nvSpPr>
          <p:cNvPr id="3" name="Content Placeholder 2">
            <a:extLst>
              <a:ext uri="{FF2B5EF4-FFF2-40B4-BE49-F238E27FC236}">
                <a16:creationId xmlns:a16="http://schemas.microsoft.com/office/drawing/2014/main" xmlns="" id="{0642C71D-4764-4F91-9027-42A08686A7CA}"/>
              </a:ext>
            </a:extLst>
          </p:cNvPr>
          <p:cNvSpPr>
            <a:spLocks noGrp="1"/>
          </p:cNvSpPr>
          <p:nvPr>
            <p:ph idx="1"/>
          </p:nvPr>
        </p:nvSpPr>
        <p:spPr/>
        <p:txBody>
          <a:bodyPr/>
          <a:lstStyle/>
          <a:p>
            <a:r>
              <a:rPr lang="en-GB" dirty="0"/>
              <a:t>The Sutton Transfer To Secondary School Booklet for 2022 will be available from the summer at </a:t>
            </a:r>
            <a:r>
              <a:rPr lang="en-GB" dirty="0">
                <a:hlinkClick r:id="rId2">
                  <a:extLst>
                    <a:ext uri="{A12FA001-AC4F-418D-AE19-62706E023703}">
                      <ahyp:hlinkClr xmlns:ahyp="http://schemas.microsoft.com/office/drawing/2018/hyperlinkcolor" xmlns="" val="tx"/>
                    </a:ext>
                  </a:extLst>
                </a:hlinkClick>
              </a:rPr>
              <a:t>www.Sutton.gov.uk/admissions</a:t>
            </a:r>
            <a:r>
              <a:rPr lang="en-GB" dirty="0"/>
              <a:t>  </a:t>
            </a:r>
          </a:p>
          <a:p>
            <a:r>
              <a:rPr lang="en-GB" dirty="0"/>
              <a:t>The School admissions team for Sutton can be contacted by email at :-</a:t>
            </a:r>
          </a:p>
          <a:p>
            <a:r>
              <a:rPr lang="en-GB" dirty="0">
                <a:solidFill>
                  <a:schemeClr val="tx2"/>
                </a:solidFill>
                <a:hlinkClick r:id="rId3">
                  <a:extLst>
                    <a:ext uri="{A12FA001-AC4F-418D-AE19-62706E023703}">
                      <ahyp:hlinkClr xmlns:ahyp="http://schemas.microsoft.com/office/drawing/2018/hyperlinkcolor" xmlns="" val="tx"/>
                    </a:ext>
                  </a:extLst>
                </a:hlinkClick>
              </a:rPr>
              <a:t>suttonadmissions@cognus.org.uk</a:t>
            </a:r>
            <a:r>
              <a:rPr lang="en-GB" dirty="0">
                <a:solidFill>
                  <a:schemeClr val="tx2"/>
                </a:solidFill>
              </a:rPr>
              <a:t> </a:t>
            </a:r>
            <a:r>
              <a:rPr lang="en-GB" dirty="0"/>
              <a:t>Or via their call centre on 0208 770 5000</a:t>
            </a:r>
          </a:p>
          <a:p>
            <a:r>
              <a:rPr lang="en-GB" dirty="0"/>
              <a:t>Schools – your child’s Primary school, or the Secondary schools you are applying to.</a:t>
            </a:r>
          </a:p>
          <a:p>
            <a:r>
              <a:rPr lang="en-GB" b="1" dirty="0"/>
              <a:t>Sutton Information, Advice &amp; Support Service</a:t>
            </a:r>
          </a:p>
          <a:p>
            <a:pPr marL="0" indent="0">
              <a:buNone/>
            </a:pPr>
            <a:r>
              <a:rPr lang="en-GB" dirty="0"/>
              <a:t>	</a:t>
            </a:r>
            <a:r>
              <a:rPr lang="en-GB" dirty="0">
                <a:hlinkClick r:id="rId4">
                  <a:extLst>
                    <a:ext uri="{A12FA001-AC4F-418D-AE19-62706E023703}">
                      <ahyp:hlinkClr xmlns:ahyp="http://schemas.microsoft.com/office/drawing/2018/hyperlinkcolor" xmlns="" val="tx"/>
                    </a:ext>
                  </a:extLst>
                </a:hlinkClick>
              </a:rPr>
              <a:t>siass@cognus.org.uk</a:t>
            </a:r>
            <a:endParaRPr lang="en-GB" dirty="0"/>
          </a:p>
          <a:p>
            <a:pPr marL="0" indent="0">
              <a:buNone/>
            </a:pPr>
            <a:r>
              <a:rPr lang="en-GB" dirty="0"/>
              <a:t>	020 8323 0462</a:t>
            </a:r>
          </a:p>
          <a:p>
            <a:endParaRPr lang="en-GB" dirty="0"/>
          </a:p>
          <a:p>
            <a:endParaRPr lang="en-GB" dirty="0"/>
          </a:p>
          <a:p>
            <a:endParaRPr lang="en-GB" dirty="0"/>
          </a:p>
        </p:txBody>
      </p:sp>
    </p:spTree>
    <p:extLst>
      <p:ext uri="{BB962C8B-B14F-4D97-AF65-F5344CB8AC3E}">
        <p14:creationId xmlns:p14="http://schemas.microsoft.com/office/powerpoint/2010/main" val="277061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xmlns="" id="{082DAC18-E623-0546-920C-6676DF6BBA3F}"/>
              </a:ext>
            </a:extLst>
          </p:cNvPr>
          <p:cNvPicPr>
            <a:picLocks noChangeAspect="1"/>
          </p:cNvPicPr>
          <p:nvPr/>
        </p:nvPicPr>
        <p:blipFill rotWithShape="1">
          <a:blip r:embed="rId3"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5293"/>
            <a:ext cx="12191980" cy="6857990"/>
          </a:xfrm>
          <a:prstGeom prst="rect">
            <a:avLst/>
          </a:prstGeom>
        </p:spPr>
      </p:pic>
      <p:sp>
        <p:nvSpPr>
          <p:cNvPr id="2" name="Title 1">
            <a:extLst>
              <a:ext uri="{FF2B5EF4-FFF2-40B4-BE49-F238E27FC236}">
                <a16:creationId xmlns:a16="http://schemas.microsoft.com/office/drawing/2014/main" xmlns="" id="{74080833-6B30-404E-B0FA-39D7DC4B1616}"/>
              </a:ext>
            </a:extLst>
          </p:cNvPr>
          <p:cNvSpPr>
            <a:spLocks noGrp="1"/>
          </p:cNvSpPr>
          <p:nvPr>
            <p:ph type="ctrTitle"/>
          </p:nvPr>
        </p:nvSpPr>
        <p:spPr/>
        <p:txBody>
          <a:bodyPr>
            <a:noAutofit/>
          </a:bodyPr>
          <a:lstStyle/>
          <a:p>
            <a:pPr algn="l"/>
            <a:r>
              <a:rPr lang="en-US" sz="11700" b="1" dirty="0">
                <a:solidFill>
                  <a:schemeClr val="accent2">
                    <a:lumMod val="50000"/>
                  </a:schemeClr>
                </a:solidFill>
              </a:rPr>
              <a:t>Thank</a:t>
            </a:r>
            <a:r>
              <a:rPr lang="en-US" sz="11700" b="1" dirty="0"/>
              <a:t> </a:t>
            </a:r>
            <a:br>
              <a:rPr lang="en-US" sz="11700" b="1" dirty="0"/>
            </a:br>
            <a:r>
              <a:rPr lang="en-US" sz="11700" dirty="0">
                <a:solidFill>
                  <a:schemeClr val="accent2">
                    <a:lumMod val="50000"/>
                  </a:schemeClr>
                </a:solidFill>
              </a:rPr>
              <a:t>You</a:t>
            </a:r>
          </a:p>
        </p:txBody>
      </p:sp>
      <p:sp>
        <p:nvSpPr>
          <p:cNvPr id="4" name="Subtitle 3">
            <a:extLst>
              <a:ext uri="{FF2B5EF4-FFF2-40B4-BE49-F238E27FC236}">
                <a16:creationId xmlns:a16="http://schemas.microsoft.com/office/drawing/2014/main" xmlns="" id="{D49C5163-C20C-4544-B7B1-4C17B8DBE161}"/>
              </a:ext>
            </a:extLst>
          </p:cNvPr>
          <p:cNvSpPr>
            <a:spLocks noGrp="1"/>
          </p:cNvSpPr>
          <p:nvPr>
            <p:ph type="subTitle" idx="1"/>
          </p:nvPr>
        </p:nvSpPr>
        <p:spPr/>
        <p:txBody>
          <a:bodyPr>
            <a:normAutofit/>
          </a:bodyPr>
          <a:lstStyle/>
          <a:p>
            <a:pPr algn="l"/>
            <a:r>
              <a:rPr lang="en-US" dirty="0">
                <a:solidFill>
                  <a:schemeClr val="tx1"/>
                </a:solidFill>
              </a:rPr>
              <a:t>suttonadmissions@cognus.org.uk</a:t>
            </a:r>
          </a:p>
        </p:txBody>
      </p:sp>
    </p:spTree>
    <p:extLst>
      <p:ext uri="{BB962C8B-B14F-4D97-AF65-F5344CB8AC3E}">
        <p14:creationId xmlns:p14="http://schemas.microsoft.com/office/powerpoint/2010/main" val="5380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F6C66-D6D7-4A72-9928-967AEA400766}"/>
              </a:ext>
            </a:extLst>
          </p:cNvPr>
          <p:cNvSpPr>
            <a:spLocks noGrp="1"/>
          </p:cNvSpPr>
          <p:nvPr>
            <p:ph type="title"/>
          </p:nvPr>
        </p:nvSpPr>
        <p:spPr>
          <a:xfrm>
            <a:off x="652481" y="1382486"/>
            <a:ext cx="3547581" cy="4093028"/>
          </a:xfrm>
        </p:spPr>
        <p:txBody>
          <a:bodyPr anchor="ctr">
            <a:normAutofit/>
          </a:bodyPr>
          <a:lstStyle/>
          <a:p>
            <a:r>
              <a:rPr lang="en-US" sz="4400" b="1" dirty="0">
                <a:solidFill>
                  <a:schemeClr val="bg1"/>
                </a:solidFill>
              </a:rPr>
              <a:t>Background</a:t>
            </a:r>
          </a:p>
        </p:txBody>
      </p:sp>
      <p:graphicFrame>
        <p:nvGraphicFramePr>
          <p:cNvPr id="5" name="Content Placeholder 2">
            <a:extLst>
              <a:ext uri="{FF2B5EF4-FFF2-40B4-BE49-F238E27FC236}">
                <a16:creationId xmlns:a16="http://schemas.microsoft.com/office/drawing/2014/main" xmlns="" id="{4312ACA3-67A3-45A9-B573-7EFA98C51DF6}"/>
              </a:ext>
            </a:extLst>
          </p:cNvPr>
          <p:cNvGraphicFramePr>
            <a:graphicFrameLocks noGrp="1"/>
          </p:cNvGraphicFramePr>
          <p:nvPr>
            <p:ph idx="1"/>
            <p:extLst>
              <p:ext uri="{D42A27DB-BD31-4B8C-83A1-F6EECF244321}">
                <p14:modId xmlns:p14="http://schemas.microsoft.com/office/powerpoint/2010/main" val="77379152"/>
              </p:ext>
            </p:extLst>
          </p:nvPr>
        </p:nvGraphicFramePr>
        <p:xfrm>
          <a:off x="4276725" y="1714499"/>
          <a:ext cx="7268632"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9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4F96F-B0BE-4E84-A401-8F8438058CAB}"/>
              </a:ext>
            </a:extLst>
          </p:cNvPr>
          <p:cNvSpPr>
            <a:spLocks noGrp="1"/>
          </p:cNvSpPr>
          <p:nvPr>
            <p:ph type="title"/>
          </p:nvPr>
        </p:nvSpPr>
        <p:spPr>
          <a:xfrm>
            <a:off x="5252720" y="609600"/>
            <a:ext cx="4277360" cy="1280160"/>
          </a:xfrm>
        </p:spPr>
        <p:txBody>
          <a:bodyPr anchor="ctr">
            <a:normAutofit/>
          </a:bodyPr>
          <a:lstStyle/>
          <a:p>
            <a:r>
              <a:rPr lang="en-US" dirty="0">
                <a:solidFill>
                  <a:schemeClr val="bg1"/>
                </a:solidFill>
              </a:rPr>
              <a:t>Application Process</a:t>
            </a:r>
          </a:p>
        </p:txBody>
      </p:sp>
      <p:graphicFrame>
        <p:nvGraphicFramePr>
          <p:cNvPr id="5" name="Content Placeholder 2" descr="Icon SmartArt graphic">
            <a:extLst>
              <a:ext uri="{FF2B5EF4-FFF2-40B4-BE49-F238E27FC236}">
                <a16:creationId xmlns:a16="http://schemas.microsoft.com/office/drawing/2014/main" xmlns="" id="{2B828A48-3EC3-4EF9-8697-5D2A44F3F052}"/>
              </a:ext>
            </a:extLst>
          </p:cNvPr>
          <p:cNvGraphicFramePr>
            <a:graphicFrameLocks noGrp="1"/>
          </p:cNvGraphicFramePr>
          <p:nvPr>
            <p:ph idx="1"/>
            <p:extLst>
              <p:ext uri="{D42A27DB-BD31-4B8C-83A1-F6EECF244321}">
                <p14:modId xmlns:p14="http://schemas.microsoft.com/office/powerpoint/2010/main" val="3092133665"/>
              </p:ext>
            </p:extLst>
          </p:nvPr>
        </p:nvGraphicFramePr>
        <p:xfrm>
          <a:off x="3302000" y="1971040"/>
          <a:ext cx="8392713" cy="47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rogrammer">
            <a:extLst>
              <a:ext uri="{FF2B5EF4-FFF2-40B4-BE49-F238E27FC236}">
                <a16:creationId xmlns:a16="http://schemas.microsoft.com/office/drawing/2014/main" xmlns="" id="{78F172A8-6231-D14E-A13D-8613F2AEAD88}"/>
              </a:ext>
            </a:extLst>
          </p:cNvPr>
          <p:cNvPicPr>
            <a:picLocks noChangeAspect="1"/>
          </p:cNvPicPr>
          <p:nvPr/>
        </p:nvPicPr>
        <p:blipFill>
          <a:blip r:embed="rId8">
            <a:extLst>
              <a:ext uri="{96DAC541-7B7A-43D3-8B79-37D633B846F1}">
                <asvg:svgBlip xmlns:asvg="http://schemas.microsoft.com/office/drawing/2016/SVG/main" xmlns="" r:embed="rId9"/>
              </a:ext>
            </a:extLst>
          </a:blip>
          <a:stretch/>
        </p:blipFill>
        <p:spPr>
          <a:xfrm>
            <a:off x="1" y="426720"/>
            <a:ext cx="3098799" cy="2692400"/>
          </a:xfrm>
          <a:prstGeom prst="rect">
            <a:avLst/>
          </a:prstGeom>
        </p:spPr>
      </p:pic>
    </p:spTree>
    <p:extLst>
      <p:ext uri="{BB962C8B-B14F-4D97-AF65-F5344CB8AC3E}">
        <p14:creationId xmlns:p14="http://schemas.microsoft.com/office/powerpoint/2010/main" val="27068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B9067239-124F-4B38-9DC0-1E29492D441E}"/>
              </a:ext>
            </a:extLst>
          </p:cNvPr>
          <p:cNvSpPr>
            <a:spLocks noGrp="1"/>
          </p:cNvSpPr>
          <p:nvPr>
            <p:ph type="title"/>
          </p:nvPr>
        </p:nvSpPr>
        <p:spPr>
          <a:xfrm>
            <a:off x="643468" y="1460500"/>
            <a:ext cx="2274532" cy="3937000"/>
          </a:xfrm>
        </p:spPr>
        <p:txBody>
          <a:bodyPr anchor="ctr">
            <a:normAutofit/>
          </a:bodyPr>
          <a:lstStyle/>
          <a:p>
            <a:r>
              <a:rPr lang="en-GB" dirty="0">
                <a:solidFill>
                  <a:schemeClr val="bg1"/>
                </a:solidFill>
              </a:rPr>
              <a:t>Research</a:t>
            </a:r>
          </a:p>
        </p:txBody>
      </p:sp>
      <p:sp>
        <p:nvSpPr>
          <p:cNvPr id="16" name="Content Placeholder 2">
            <a:extLst>
              <a:ext uri="{FF2B5EF4-FFF2-40B4-BE49-F238E27FC236}">
                <a16:creationId xmlns:a16="http://schemas.microsoft.com/office/drawing/2014/main" xmlns="" id="{063F511B-9FCD-4490-8B88-D5C8474E63E3}"/>
              </a:ext>
            </a:extLst>
          </p:cNvPr>
          <p:cNvSpPr>
            <a:spLocks noGrp="1"/>
          </p:cNvSpPr>
          <p:nvPr>
            <p:ph idx="1"/>
          </p:nvPr>
        </p:nvSpPr>
        <p:spPr>
          <a:xfrm>
            <a:off x="4241804" y="816638"/>
            <a:ext cx="5032197" cy="5224724"/>
          </a:xfrm>
        </p:spPr>
        <p:txBody>
          <a:bodyPr anchor="ctr">
            <a:normAutofit fontScale="92500"/>
          </a:bodyPr>
          <a:lstStyle/>
          <a:p>
            <a:r>
              <a:rPr lang="en-GB" sz="2000" dirty="0"/>
              <a:t>Find out as much as you can about the schools you are considering applying for</a:t>
            </a:r>
          </a:p>
          <a:p>
            <a:r>
              <a:rPr lang="en-GB" sz="2000" dirty="0"/>
              <a:t>Look at Local Authority on line booklets</a:t>
            </a:r>
          </a:p>
          <a:p>
            <a:r>
              <a:rPr lang="en-GB" sz="2000" dirty="0"/>
              <a:t>Refer to the school prospectus usually available online</a:t>
            </a:r>
          </a:p>
          <a:p>
            <a:r>
              <a:rPr lang="en-GB" sz="2000" dirty="0"/>
              <a:t>Attend the school open evenings. For more information visit:- </a:t>
            </a:r>
            <a:r>
              <a:rPr lang="en-GB" sz="2000" dirty="0">
                <a:solidFill>
                  <a:srgbClr val="002060"/>
                </a:solidFill>
                <a:hlinkClick r:id="rId2">
                  <a:extLst>
                    <a:ext uri="{A12FA001-AC4F-418D-AE19-62706E023703}">
                      <ahyp:hlinkClr xmlns:ahyp="http://schemas.microsoft.com/office/drawing/2018/hyperlinkcolor" xmlns="" val="tx"/>
                    </a:ext>
                  </a:extLst>
                </a:hlinkClick>
              </a:rPr>
              <a:t>Transfer to Secondary School September 2022 | Transfer to Secondary School September 2022 | Sutton Council</a:t>
            </a:r>
            <a:r>
              <a:rPr lang="en-GB" sz="2000" dirty="0">
                <a:solidFill>
                  <a:srgbClr val="002060"/>
                </a:solidFill>
              </a:rPr>
              <a:t> </a:t>
            </a:r>
            <a:r>
              <a:rPr lang="en-GB" sz="2000" dirty="0"/>
              <a:t>Identify schools that require a supplementary form or require online registration</a:t>
            </a:r>
          </a:p>
          <a:p>
            <a:r>
              <a:rPr lang="en-GB" sz="2000" dirty="0"/>
              <a:t>Consider each school’s admissions  criteria and the likelihood of being offered a place</a:t>
            </a:r>
          </a:p>
        </p:txBody>
      </p:sp>
    </p:spTree>
    <p:extLst>
      <p:ext uri="{BB962C8B-B14F-4D97-AF65-F5344CB8AC3E}">
        <p14:creationId xmlns:p14="http://schemas.microsoft.com/office/powerpoint/2010/main" val="5048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A6182-4FD7-4257-BCB2-8CC7CEFA4C4C}"/>
              </a:ext>
            </a:extLst>
          </p:cNvPr>
          <p:cNvSpPr>
            <a:spLocks noGrp="1"/>
          </p:cNvSpPr>
          <p:nvPr>
            <p:ph type="title"/>
          </p:nvPr>
        </p:nvSpPr>
        <p:spPr>
          <a:xfrm>
            <a:off x="677334" y="609600"/>
            <a:ext cx="8596668" cy="705853"/>
          </a:xfrm>
        </p:spPr>
        <p:txBody>
          <a:bodyPr>
            <a:normAutofit/>
          </a:bodyPr>
          <a:lstStyle/>
          <a:p>
            <a:r>
              <a:rPr lang="en-GB" sz="2800" dirty="0">
                <a:solidFill>
                  <a:schemeClr val="bg1"/>
                </a:solidFill>
              </a:rPr>
              <a:t>Making your application </a:t>
            </a:r>
          </a:p>
        </p:txBody>
      </p:sp>
      <p:sp>
        <p:nvSpPr>
          <p:cNvPr id="3" name="Content Placeholder 2">
            <a:extLst>
              <a:ext uri="{FF2B5EF4-FFF2-40B4-BE49-F238E27FC236}">
                <a16:creationId xmlns:a16="http://schemas.microsoft.com/office/drawing/2014/main" xmlns="" id="{E857DCA1-A32B-465B-BA31-0BD5F6C432F2}"/>
              </a:ext>
            </a:extLst>
          </p:cNvPr>
          <p:cNvSpPr>
            <a:spLocks noGrp="1"/>
          </p:cNvSpPr>
          <p:nvPr>
            <p:ph idx="1"/>
          </p:nvPr>
        </p:nvSpPr>
        <p:spPr>
          <a:xfrm>
            <a:off x="677334" y="1636295"/>
            <a:ext cx="8596668" cy="4405067"/>
          </a:xfrm>
        </p:spPr>
        <p:txBody>
          <a:bodyPr>
            <a:noAutofit/>
          </a:bodyPr>
          <a:lstStyle/>
          <a:p>
            <a:r>
              <a:rPr lang="en-GB" dirty="0">
                <a:solidFill>
                  <a:schemeClr val="tx1"/>
                </a:solidFill>
              </a:rPr>
              <a:t>You </a:t>
            </a:r>
            <a:r>
              <a:rPr lang="en-GB" b="1" dirty="0">
                <a:solidFill>
                  <a:schemeClr val="tx1"/>
                </a:solidFill>
              </a:rPr>
              <a:t>must</a:t>
            </a:r>
            <a:r>
              <a:rPr lang="en-GB" dirty="0">
                <a:solidFill>
                  <a:schemeClr val="tx1"/>
                </a:solidFill>
              </a:rPr>
              <a:t> submit your application through the local authority in which your child lives, regardless of the location of the schools you wish to apply for or where your child currently attends school, by the closing date of </a:t>
            </a:r>
            <a:r>
              <a:rPr lang="en-GB" b="1" dirty="0">
                <a:solidFill>
                  <a:schemeClr val="tx1"/>
                </a:solidFill>
              </a:rPr>
              <a:t>31</a:t>
            </a:r>
            <a:r>
              <a:rPr lang="en-GB" b="1" baseline="30000" dirty="0">
                <a:solidFill>
                  <a:schemeClr val="tx1"/>
                </a:solidFill>
              </a:rPr>
              <a:t>st</a:t>
            </a:r>
            <a:r>
              <a:rPr lang="en-GB" b="1" dirty="0">
                <a:solidFill>
                  <a:schemeClr val="tx1"/>
                </a:solidFill>
              </a:rPr>
              <a:t> October 2021</a:t>
            </a:r>
          </a:p>
          <a:p>
            <a:r>
              <a:rPr lang="en-GB" dirty="0">
                <a:solidFill>
                  <a:schemeClr val="tx1"/>
                </a:solidFill>
              </a:rPr>
              <a:t>We recommend that where possible you submit your application online at:-</a:t>
            </a:r>
          </a:p>
          <a:p>
            <a:r>
              <a:rPr lang="en-GB" dirty="0">
                <a:solidFill>
                  <a:schemeClr val="accent2">
                    <a:lumMod val="50000"/>
                  </a:schemeClr>
                </a:solidFill>
                <a:hlinkClick r:id="rId2">
                  <a:extLst>
                    <a:ext uri="{A12FA001-AC4F-418D-AE19-62706E023703}">
                      <ahyp:hlinkClr xmlns:ahyp="http://schemas.microsoft.com/office/drawing/2018/hyperlinkcolor" xmlns="" val="tx"/>
                    </a:ext>
                  </a:extLst>
                </a:hlinkClick>
              </a:rPr>
              <a:t>www.sutton.gov.uk/admissions</a:t>
            </a:r>
            <a:endParaRPr lang="en-GB" dirty="0">
              <a:solidFill>
                <a:schemeClr val="accent2">
                  <a:lumMod val="50000"/>
                </a:schemeClr>
              </a:solidFill>
            </a:endParaRPr>
          </a:p>
          <a:p>
            <a:r>
              <a:rPr lang="en-GB" dirty="0">
                <a:solidFill>
                  <a:schemeClr val="tx1"/>
                </a:solidFill>
              </a:rPr>
              <a:t>You will receive an e-mail confirmation once your application has been submitted, and you will be able to change you application at any time until </a:t>
            </a:r>
            <a:r>
              <a:rPr lang="en-GB" b="1" dirty="0">
                <a:solidFill>
                  <a:schemeClr val="tx1"/>
                </a:solidFill>
              </a:rPr>
              <a:t>midnight on 31</a:t>
            </a:r>
            <a:r>
              <a:rPr lang="en-GB" b="1" baseline="30000" dirty="0">
                <a:solidFill>
                  <a:schemeClr val="tx1"/>
                </a:solidFill>
              </a:rPr>
              <a:t>st</a:t>
            </a:r>
            <a:r>
              <a:rPr lang="en-GB" b="1" dirty="0">
                <a:solidFill>
                  <a:schemeClr val="tx1"/>
                </a:solidFill>
              </a:rPr>
              <a:t> October 2021</a:t>
            </a:r>
          </a:p>
          <a:p>
            <a:r>
              <a:rPr lang="en-GB" dirty="0">
                <a:solidFill>
                  <a:schemeClr val="tx1"/>
                </a:solidFill>
              </a:rPr>
              <a:t>If you do not have access to the internet you can apply online at one of Sutton’s libraries or contact your child’s primary school who may be able to assist. Only if you cannot apply online should you contact the Local authority to request a common application form, which must be submitted by </a:t>
            </a:r>
            <a:r>
              <a:rPr lang="en-GB" b="1" dirty="0">
                <a:solidFill>
                  <a:schemeClr val="tx1"/>
                </a:solidFill>
              </a:rPr>
              <a:t>31</a:t>
            </a:r>
            <a:r>
              <a:rPr lang="en-GB" b="1" baseline="30000" dirty="0">
                <a:solidFill>
                  <a:schemeClr val="tx1"/>
                </a:solidFill>
              </a:rPr>
              <a:t>st</a:t>
            </a:r>
            <a:r>
              <a:rPr lang="en-GB" dirty="0">
                <a:solidFill>
                  <a:schemeClr val="tx1"/>
                </a:solidFill>
              </a:rPr>
              <a:t> </a:t>
            </a:r>
            <a:r>
              <a:rPr lang="en-GB" b="1" dirty="0">
                <a:solidFill>
                  <a:schemeClr val="tx1"/>
                </a:solidFill>
              </a:rPr>
              <a:t>October 2021</a:t>
            </a:r>
          </a:p>
        </p:txBody>
      </p:sp>
    </p:spTree>
    <p:extLst>
      <p:ext uri="{BB962C8B-B14F-4D97-AF65-F5344CB8AC3E}">
        <p14:creationId xmlns:p14="http://schemas.microsoft.com/office/powerpoint/2010/main" val="48588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51375-B7B9-4E83-B1FE-0F282CAA5ACD}"/>
              </a:ext>
            </a:extLst>
          </p:cNvPr>
          <p:cNvSpPr>
            <a:spLocks noGrp="1"/>
          </p:cNvSpPr>
          <p:nvPr>
            <p:ph type="title"/>
          </p:nvPr>
        </p:nvSpPr>
        <p:spPr/>
        <p:txBody>
          <a:bodyPr/>
          <a:lstStyle/>
          <a:p>
            <a:r>
              <a:rPr lang="en-GB" dirty="0">
                <a:solidFill>
                  <a:schemeClr val="bg1"/>
                </a:solidFill>
              </a:rPr>
              <a:t>Completing the application</a:t>
            </a:r>
          </a:p>
        </p:txBody>
      </p:sp>
      <p:sp>
        <p:nvSpPr>
          <p:cNvPr id="3" name="Content Placeholder 2">
            <a:extLst>
              <a:ext uri="{FF2B5EF4-FFF2-40B4-BE49-F238E27FC236}">
                <a16:creationId xmlns:a16="http://schemas.microsoft.com/office/drawing/2014/main" xmlns="" id="{2ACB9DFB-385B-4613-BDFB-C3314B32258E}"/>
              </a:ext>
            </a:extLst>
          </p:cNvPr>
          <p:cNvSpPr>
            <a:spLocks noGrp="1"/>
          </p:cNvSpPr>
          <p:nvPr>
            <p:ph idx="1"/>
          </p:nvPr>
        </p:nvSpPr>
        <p:spPr/>
        <p:txBody>
          <a:bodyPr>
            <a:normAutofit lnSpcReduction="10000"/>
          </a:bodyPr>
          <a:lstStyle/>
          <a:p>
            <a:r>
              <a:rPr lang="en-GB" dirty="0"/>
              <a:t>You will be asked to provide your child’s details including their address and current school</a:t>
            </a:r>
          </a:p>
          <a:p>
            <a:r>
              <a:rPr lang="en-GB" dirty="0"/>
              <a:t>An application can only be made from a single address and only a single application made for each child. The address must not be a temporary, childminder’s, relative’s or business address</a:t>
            </a:r>
          </a:p>
          <a:p>
            <a:r>
              <a:rPr lang="en-GB" dirty="0"/>
              <a:t>You must name the schools that you wish to apply for, wherever they are in located, and these must be ranked in the order that you prefer them</a:t>
            </a:r>
          </a:p>
          <a:p>
            <a:r>
              <a:rPr lang="en-GB" dirty="0"/>
              <a:t>If you live in Sutton you can name up to 6 schools and we would encourage you to make use of all your preferences. The preference order is NOT shared with the schools</a:t>
            </a:r>
          </a:p>
          <a:p>
            <a:r>
              <a:rPr lang="en-GB" dirty="0"/>
              <a:t>You must submit the application to your home Local Authority by </a:t>
            </a:r>
            <a:r>
              <a:rPr lang="en-GB" b="1" dirty="0"/>
              <a:t>31</a:t>
            </a:r>
            <a:r>
              <a:rPr lang="en-GB" b="1" baseline="30000" dirty="0"/>
              <a:t>st</a:t>
            </a:r>
            <a:r>
              <a:rPr lang="en-GB" b="1" dirty="0"/>
              <a:t> October 2021</a:t>
            </a:r>
          </a:p>
        </p:txBody>
      </p:sp>
    </p:spTree>
    <p:extLst>
      <p:ext uri="{BB962C8B-B14F-4D97-AF65-F5344CB8AC3E}">
        <p14:creationId xmlns:p14="http://schemas.microsoft.com/office/powerpoint/2010/main" val="22190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8FCF0-777A-41E9-B2F0-96348C8E02DE}"/>
              </a:ext>
            </a:extLst>
          </p:cNvPr>
          <p:cNvSpPr>
            <a:spLocks noGrp="1"/>
          </p:cNvSpPr>
          <p:nvPr>
            <p:ph type="title"/>
          </p:nvPr>
        </p:nvSpPr>
        <p:spPr>
          <a:xfrm>
            <a:off x="751840" y="609600"/>
            <a:ext cx="8522162" cy="975360"/>
          </a:xfrm>
        </p:spPr>
        <p:txBody>
          <a:bodyPr>
            <a:normAutofit fontScale="90000"/>
          </a:bodyPr>
          <a:lstStyle/>
          <a:p>
            <a:r>
              <a:rPr lang="en-GB" dirty="0">
                <a:solidFill>
                  <a:schemeClr val="bg1"/>
                </a:solidFill>
              </a:rPr>
              <a:t>Supplementary Forms/On Line Registration</a:t>
            </a:r>
          </a:p>
        </p:txBody>
      </p:sp>
      <p:sp>
        <p:nvSpPr>
          <p:cNvPr id="3" name="Content Placeholder 2">
            <a:extLst>
              <a:ext uri="{FF2B5EF4-FFF2-40B4-BE49-F238E27FC236}">
                <a16:creationId xmlns:a16="http://schemas.microsoft.com/office/drawing/2014/main" xmlns="" id="{A548F1BF-BD14-454F-99E1-F7BE9D6ADDCE}"/>
              </a:ext>
            </a:extLst>
          </p:cNvPr>
          <p:cNvSpPr>
            <a:spLocks noGrp="1"/>
          </p:cNvSpPr>
          <p:nvPr>
            <p:ph idx="1"/>
          </p:nvPr>
        </p:nvSpPr>
        <p:spPr/>
        <p:txBody>
          <a:bodyPr/>
          <a:lstStyle/>
          <a:p>
            <a:r>
              <a:rPr lang="en-GB" dirty="0"/>
              <a:t>Some schools will require a </a:t>
            </a:r>
            <a:r>
              <a:rPr lang="en-GB" b="1" dirty="0"/>
              <a:t>supplementary form</a:t>
            </a:r>
            <a:r>
              <a:rPr lang="en-GB" dirty="0"/>
              <a:t> to be completed or for an </a:t>
            </a:r>
            <a:r>
              <a:rPr lang="en-GB" b="1" dirty="0"/>
              <a:t>online registration </a:t>
            </a:r>
            <a:r>
              <a:rPr lang="en-GB" dirty="0"/>
              <a:t>to be made to gather additional information to allow them to apply their admissions criteria</a:t>
            </a:r>
          </a:p>
          <a:p>
            <a:r>
              <a:rPr lang="en-GB" dirty="0"/>
              <a:t>Failure to return a  supplementary form or complete an online registration by the date it is required will mean the school will be unable to consider your child’s application fully and your child may not be invited to sit the tests/auditions</a:t>
            </a:r>
          </a:p>
          <a:p>
            <a:r>
              <a:rPr lang="en-GB" dirty="0"/>
              <a:t>To find out if a school requires a supplementary form or online registration refer to the school’s website or at </a:t>
            </a:r>
            <a:r>
              <a:rPr lang="en-GB" dirty="0">
                <a:solidFill>
                  <a:schemeClr val="accent1">
                    <a:lumMod val="50000"/>
                  </a:schemeClr>
                </a:solidFill>
                <a:hlinkClick r:id="rId2">
                  <a:extLst>
                    <a:ext uri="{A12FA001-AC4F-418D-AE19-62706E023703}">
                      <ahyp:hlinkClr xmlns:ahyp="http://schemas.microsoft.com/office/drawing/2018/hyperlinkcolor" xmlns="" val="tx"/>
                    </a:ext>
                  </a:extLst>
                </a:hlinkClick>
              </a:rPr>
              <a:t>www.sutton.gov.uk/admissions</a:t>
            </a:r>
            <a:endParaRPr lang="en-GB" dirty="0">
              <a:solidFill>
                <a:schemeClr val="accent1">
                  <a:lumMod val="50000"/>
                </a:schemeClr>
              </a:solidFill>
            </a:endParaRPr>
          </a:p>
          <a:p>
            <a:r>
              <a:rPr lang="en-GB" dirty="0"/>
              <a:t>Alternatively contact the school directly for more information</a:t>
            </a:r>
          </a:p>
        </p:txBody>
      </p:sp>
    </p:spTree>
    <p:extLst>
      <p:ext uri="{BB962C8B-B14F-4D97-AF65-F5344CB8AC3E}">
        <p14:creationId xmlns:p14="http://schemas.microsoft.com/office/powerpoint/2010/main" val="6096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478A525-8114-4500-B88B-BCA97B06225C}"/>
              </a:ext>
            </a:extLst>
          </p:cNvPr>
          <p:cNvSpPr>
            <a:spLocks noGrp="1"/>
          </p:cNvSpPr>
          <p:nvPr>
            <p:ph type="ctrTitle"/>
          </p:nvPr>
        </p:nvSpPr>
        <p:spPr>
          <a:xfrm>
            <a:off x="1507067" y="1552576"/>
            <a:ext cx="7766936" cy="1254592"/>
          </a:xfrm>
        </p:spPr>
        <p:txBody>
          <a:bodyPr/>
          <a:lstStyle/>
          <a:p>
            <a:pPr algn="ctr"/>
            <a:r>
              <a:rPr lang="en-GB" dirty="0">
                <a:solidFill>
                  <a:schemeClr val="bg1"/>
                </a:solidFill>
              </a:rPr>
              <a:t>Key Dates</a:t>
            </a:r>
            <a:r>
              <a:rPr lang="en-GB" dirty="0"/>
              <a:t> </a:t>
            </a:r>
          </a:p>
        </p:txBody>
      </p:sp>
      <p:sp>
        <p:nvSpPr>
          <p:cNvPr id="5" name="Subtitle 4">
            <a:extLst>
              <a:ext uri="{FF2B5EF4-FFF2-40B4-BE49-F238E27FC236}">
                <a16:creationId xmlns:a16="http://schemas.microsoft.com/office/drawing/2014/main" xmlns="" id="{F3E6925C-AB83-4A0C-A04C-464A11FF226A}"/>
              </a:ext>
            </a:extLst>
          </p:cNvPr>
          <p:cNvSpPr>
            <a:spLocks noGrp="1"/>
          </p:cNvSpPr>
          <p:nvPr>
            <p:ph type="subTitle" idx="1"/>
          </p:nvPr>
        </p:nvSpPr>
        <p:spPr/>
        <p:txBody>
          <a:bodyPr>
            <a:normAutofit fontScale="77500" lnSpcReduction="20000"/>
          </a:bodyPr>
          <a:lstStyle/>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sz="3500" dirty="0">
                <a:solidFill>
                  <a:schemeClr val="tx1"/>
                </a:solidFill>
              </a:rPr>
              <a:t>Selection Tests, Aptitude Assessments and Supplementary Forms</a:t>
            </a:r>
          </a:p>
        </p:txBody>
      </p:sp>
    </p:spTree>
    <p:extLst>
      <p:ext uri="{BB962C8B-B14F-4D97-AF65-F5344CB8AC3E}">
        <p14:creationId xmlns:p14="http://schemas.microsoft.com/office/powerpoint/2010/main" val="32821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BB35E-14CE-4242-86D5-30D28F7C8DDC}"/>
              </a:ext>
            </a:extLst>
          </p:cNvPr>
          <p:cNvSpPr>
            <a:spLocks noGrp="1"/>
          </p:cNvSpPr>
          <p:nvPr>
            <p:ph type="title"/>
          </p:nvPr>
        </p:nvSpPr>
        <p:spPr>
          <a:xfrm>
            <a:off x="677334" y="609600"/>
            <a:ext cx="8596668" cy="962526"/>
          </a:xfrm>
        </p:spPr>
        <p:txBody>
          <a:bodyPr/>
          <a:lstStyle/>
          <a:p>
            <a:endParaRPr lang="en-GB" dirty="0">
              <a:solidFill>
                <a:schemeClr val="bg1"/>
              </a:solidFill>
            </a:endParaRPr>
          </a:p>
        </p:txBody>
      </p:sp>
      <p:graphicFrame>
        <p:nvGraphicFramePr>
          <p:cNvPr id="8" name="Table 8">
            <a:extLst>
              <a:ext uri="{FF2B5EF4-FFF2-40B4-BE49-F238E27FC236}">
                <a16:creationId xmlns:a16="http://schemas.microsoft.com/office/drawing/2014/main" xmlns="" id="{0F3122C7-E704-4E91-9C0A-616E05C6338D}"/>
              </a:ext>
            </a:extLst>
          </p:cNvPr>
          <p:cNvGraphicFramePr>
            <a:graphicFrameLocks noGrp="1"/>
          </p:cNvGraphicFramePr>
          <p:nvPr>
            <p:ph idx="1"/>
            <p:extLst>
              <p:ext uri="{D42A27DB-BD31-4B8C-83A1-F6EECF244321}">
                <p14:modId xmlns:p14="http://schemas.microsoft.com/office/powerpoint/2010/main" val="1776659244"/>
              </p:ext>
            </p:extLst>
          </p:nvPr>
        </p:nvGraphicFramePr>
        <p:xfrm>
          <a:off x="688803" y="438149"/>
          <a:ext cx="8596312" cy="6316432"/>
        </p:xfrm>
        <a:graphic>
          <a:graphicData uri="http://schemas.openxmlformats.org/drawingml/2006/table">
            <a:tbl>
              <a:tblPr firstRow="1" bandRow="1">
                <a:tableStyleId>{5C22544A-7EE6-4342-B048-85BDC9FD1C3A}</a:tableStyleId>
              </a:tblPr>
              <a:tblGrid>
                <a:gridCol w="2141537">
                  <a:extLst>
                    <a:ext uri="{9D8B030D-6E8A-4147-A177-3AD203B41FA5}">
                      <a16:colId xmlns:a16="http://schemas.microsoft.com/office/drawing/2014/main" xmlns="" val="137866913"/>
                    </a:ext>
                  </a:extLst>
                </a:gridCol>
                <a:gridCol w="2143125">
                  <a:extLst>
                    <a:ext uri="{9D8B030D-6E8A-4147-A177-3AD203B41FA5}">
                      <a16:colId xmlns:a16="http://schemas.microsoft.com/office/drawing/2014/main" xmlns="" val="1560312918"/>
                    </a:ext>
                  </a:extLst>
                </a:gridCol>
                <a:gridCol w="2162572">
                  <a:extLst>
                    <a:ext uri="{9D8B030D-6E8A-4147-A177-3AD203B41FA5}">
                      <a16:colId xmlns:a16="http://schemas.microsoft.com/office/drawing/2014/main" xmlns="" val="1019804546"/>
                    </a:ext>
                  </a:extLst>
                </a:gridCol>
                <a:gridCol w="2149078">
                  <a:extLst>
                    <a:ext uri="{9D8B030D-6E8A-4147-A177-3AD203B41FA5}">
                      <a16:colId xmlns:a16="http://schemas.microsoft.com/office/drawing/2014/main" xmlns="" val="281159544"/>
                    </a:ext>
                  </a:extLst>
                </a:gridCol>
              </a:tblGrid>
              <a:tr h="666613">
                <a:tc>
                  <a:txBody>
                    <a:bodyPr/>
                    <a:lstStyle/>
                    <a:p>
                      <a:r>
                        <a:rPr lang="en-GB" dirty="0"/>
                        <a:t>School</a:t>
                      </a:r>
                    </a:p>
                  </a:txBody>
                  <a:tcPr/>
                </a:tc>
                <a:tc>
                  <a:txBody>
                    <a:bodyPr/>
                    <a:lstStyle/>
                    <a:p>
                      <a:r>
                        <a:rPr lang="en-GB" dirty="0"/>
                        <a:t>Assessment Type</a:t>
                      </a:r>
                    </a:p>
                  </a:txBody>
                  <a:tcPr/>
                </a:tc>
                <a:tc>
                  <a:txBody>
                    <a:bodyPr/>
                    <a:lstStyle/>
                    <a:p>
                      <a:r>
                        <a:rPr lang="en-GB" dirty="0"/>
                        <a:t>Registration Deadline</a:t>
                      </a:r>
                    </a:p>
                  </a:txBody>
                  <a:tcPr/>
                </a:tc>
                <a:tc>
                  <a:txBody>
                    <a:bodyPr/>
                    <a:lstStyle/>
                    <a:p>
                      <a:r>
                        <a:rPr lang="en-GB" dirty="0"/>
                        <a:t>Test Date</a:t>
                      </a:r>
                    </a:p>
                  </a:txBody>
                  <a:tcPr/>
                </a:tc>
                <a:extLst>
                  <a:ext uri="{0D108BD9-81ED-4DB2-BD59-A6C34878D82A}">
                    <a16:rowId xmlns:a16="http://schemas.microsoft.com/office/drawing/2014/main" xmlns="" val="978557575"/>
                  </a:ext>
                </a:extLst>
              </a:tr>
              <a:tr h="590600">
                <a:tc>
                  <a:txBody>
                    <a:bodyPr/>
                    <a:lstStyle/>
                    <a:p>
                      <a:r>
                        <a:rPr lang="en-GB" sz="1600" dirty="0"/>
                        <a:t>Carshalton High School for Girls</a:t>
                      </a:r>
                    </a:p>
                  </a:txBody>
                  <a:tcPr/>
                </a:tc>
                <a:tc>
                  <a:txBody>
                    <a:bodyPr/>
                    <a:lstStyle/>
                    <a:p>
                      <a:r>
                        <a:rPr lang="en-GB" sz="1600" dirty="0"/>
                        <a:t>For Sport and /or Music places</a:t>
                      </a:r>
                    </a:p>
                  </a:txBody>
                  <a:tcPr/>
                </a:tc>
                <a:tc>
                  <a:txBody>
                    <a:bodyPr/>
                    <a:lstStyle/>
                    <a:p>
                      <a:r>
                        <a:rPr lang="en-GB" sz="1600" dirty="0"/>
                        <a:t>23 September</a:t>
                      </a:r>
                    </a:p>
                  </a:txBody>
                  <a:tcPr/>
                </a:tc>
                <a:tc>
                  <a:txBody>
                    <a:bodyPr/>
                    <a:lstStyle/>
                    <a:p>
                      <a:r>
                        <a:rPr lang="en-GB" sz="1600" dirty="0"/>
                        <a:t>9 or 13 October</a:t>
                      </a:r>
                    </a:p>
                  </a:txBody>
                  <a:tcPr/>
                </a:tc>
                <a:extLst>
                  <a:ext uri="{0D108BD9-81ED-4DB2-BD59-A6C34878D82A}">
                    <a16:rowId xmlns:a16="http://schemas.microsoft.com/office/drawing/2014/main" xmlns="" val="1757625796"/>
                  </a:ext>
                </a:extLst>
              </a:tr>
              <a:tr h="839273">
                <a:tc>
                  <a:txBody>
                    <a:bodyPr/>
                    <a:lstStyle/>
                    <a:p>
                      <a:r>
                        <a:rPr lang="en-GB" sz="1600" dirty="0"/>
                        <a:t>Glenthorne High School</a:t>
                      </a:r>
                    </a:p>
                  </a:txBody>
                  <a:tcPr/>
                </a:tc>
                <a:tc>
                  <a:txBody>
                    <a:bodyPr/>
                    <a:lstStyle/>
                    <a:p>
                      <a:r>
                        <a:rPr lang="en-GB" sz="1600" dirty="0"/>
                        <a:t>Performing arts workshop</a:t>
                      </a:r>
                    </a:p>
                    <a:p>
                      <a:r>
                        <a:rPr lang="en-GB" sz="1600" dirty="0"/>
                        <a:t>Banding Test </a:t>
                      </a:r>
                    </a:p>
                  </a:txBody>
                  <a:tcPr/>
                </a:tc>
                <a:tc>
                  <a:txBody>
                    <a:bodyPr/>
                    <a:lstStyle/>
                    <a:p>
                      <a:r>
                        <a:rPr lang="en-GB" sz="1600" dirty="0"/>
                        <a:t>24 September</a:t>
                      </a:r>
                    </a:p>
                    <a:p>
                      <a:endParaRPr lang="en-GB" sz="1600" dirty="0"/>
                    </a:p>
                    <a:p>
                      <a:r>
                        <a:rPr lang="en-GB" sz="1600" dirty="0"/>
                        <a:t>31 October</a:t>
                      </a:r>
                    </a:p>
                  </a:txBody>
                  <a:tcPr/>
                </a:tc>
                <a:tc>
                  <a:txBody>
                    <a:bodyPr/>
                    <a:lstStyle/>
                    <a:p>
                      <a:r>
                        <a:rPr lang="en-GB" sz="1600" dirty="0"/>
                        <a:t>9 October</a:t>
                      </a:r>
                    </a:p>
                    <a:p>
                      <a:endParaRPr lang="en-GB" sz="1600" dirty="0"/>
                    </a:p>
                    <a:p>
                      <a:r>
                        <a:rPr lang="en-GB" sz="1600" dirty="0"/>
                        <a:t>20 November</a:t>
                      </a:r>
                    </a:p>
                  </a:txBody>
                  <a:tcPr/>
                </a:tc>
                <a:extLst>
                  <a:ext uri="{0D108BD9-81ED-4DB2-BD59-A6C34878D82A}">
                    <a16:rowId xmlns:a16="http://schemas.microsoft.com/office/drawing/2014/main" xmlns="" val="830527599"/>
                  </a:ext>
                </a:extLst>
              </a:tr>
              <a:tr h="660540">
                <a:tc>
                  <a:txBody>
                    <a:bodyPr/>
                    <a:lstStyle/>
                    <a:p>
                      <a:r>
                        <a:rPr lang="en-GB" sz="1600" dirty="0"/>
                        <a:t>Greenshaw High School</a:t>
                      </a:r>
                    </a:p>
                  </a:txBody>
                  <a:tcPr/>
                </a:tc>
                <a:tc>
                  <a:txBody>
                    <a:bodyPr/>
                    <a:lstStyle/>
                    <a:p>
                      <a:r>
                        <a:rPr lang="en-GB" sz="1600" dirty="0"/>
                        <a:t>Eligibility test (ability places only)</a:t>
                      </a:r>
                    </a:p>
                  </a:txBody>
                  <a:tcPr/>
                </a:tc>
                <a:tc>
                  <a:txBody>
                    <a:bodyPr/>
                    <a:lstStyle/>
                    <a:p>
                      <a:r>
                        <a:rPr lang="en-GB" sz="1600" dirty="0"/>
                        <a:t>13 August</a:t>
                      </a:r>
                    </a:p>
                  </a:txBody>
                  <a:tcPr/>
                </a:tc>
                <a:tc>
                  <a:txBody>
                    <a:bodyPr/>
                    <a:lstStyle/>
                    <a:p>
                      <a:r>
                        <a:rPr lang="en-GB" sz="1600" dirty="0"/>
                        <a:t>14 September</a:t>
                      </a:r>
                    </a:p>
                  </a:txBody>
                  <a:tcPr/>
                </a:tc>
                <a:extLst>
                  <a:ext uri="{0D108BD9-81ED-4DB2-BD59-A6C34878D82A}">
                    <a16:rowId xmlns:a16="http://schemas.microsoft.com/office/drawing/2014/main" xmlns="" val="4025399534"/>
                  </a:ext>
                </a:extLst>
              </a:tr>
              <a:tr h="703057">
                <a:tc>
                  <a:txBody>
                    <a:bodyPr/>
                    <a:lstStyle/>
                    <a:p>
                      <a:r>
                        <a:rPr lang="en-GB" sz="1600" dirty="0"/>
                        <a:t>Nonsuch High School for Girls</a:t>
                      </a:r>
                    </a:p>
                  </a:txBody>
                  <a:tcPr/>
                </a:tc>
                <a:tc>
                  <a:txBody>
                    <a:bodyPr/>
                    <a:lstStyle/>
                    <a:p>
                      <a:r>
                        <a:rPr lang="en-GB" sz="1600" dirty="0"/>
                        <a:t>Eligibility tests</a:t>
                      </a:r>
                    </a:p>
                  </a:txBody>
                  <a:tcPr/>
                </a:tc>
                <a:tc>
                  <a:txBody>
                    <a:bodyPr/>
                    <a:lstStyle/>
                    <a:p>
                      <a:r>
                        <a:rPr lang="en-GB" sz="1600" dirty="0"/>
                        <a:t>13 August</a:t>
                      </a:r>
                    </a:p>
                  </a:txBody>
                  <a:tcPr/>
                </a:tc>
                <a:tc>
                  <a:txBody>
                    <a:bodyPr/>
                    <a:lstStyle/>
                    <a:p>
                      <a:r>
                        <a:rPr lang="en-GB" sz="1600" dirty="0"/>
                        <a:t>14 September</a:t>
                      </a:r>
                    </a:p>
                  </a:txBody>
                  <a:tcPr/>
                </a:tc>
                <a:extLst>
                  <a:ext uri="{0D108BD9-81ED-4DB2-BD59-A6C34878D82A}">
                    <a16:rowId xmlns:a16="http://schemas.microsoft.com/office/drawing/2014/main" xmlns="" val="1942420692"/>
                  </a:ext>
                </a:extLst>
              </a:tr>
              <a:tr h="621684">
                <a:tc>
                  <a:txBody>
                    <a:bodyPr/>
                    <a:lstStyle/>
                    <a:p>
                      <a:r>
                        <a:rPr lang="en-GB" sz="1600" dirty="0"/>
                        <a:t>Sutton Grammar School for Boys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tests</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13 August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14 September</a:t>
                      </a:r>
                    </a:p>
                    <a:p>
                      <a:endParaRPr lang="en-GB" dirty="0"/>
                    </a:p>
                  </a:txBody>
                  <a:tcPr/>
                </a:tc>
                <a:extLst>
                  <a:ext uri="{0D108BD9-81ED-4DB2-BD59-A6C34878D82A}">
                    <a16:rowId xmlns:a16="http://schemas.microsoft.com/office/drawing/2014/main" xmlns="" val="2991982243"/>
                  </a:ext>
                </a:extLst>
              </a:tr>
              <a:tr h="790021">
                <a:tc>
                  <a:txBody>
                    <a:bodyPr/>
                    <a:lstStyle/>
                    <a:p>
                      <a:r>
                        <a:rPr lang="en-GB" sz="1600" dirty="0"/>
                        <a:t>Wallington County Grammar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 (there is no 2</a:t>
                      </a:r>
                      <a:r>
                        <a:rPr lang="en-GB" sz="1600" baseline="30000" dirty="0"/>
                        <a:t>nd</a:t>
                      </a:r>
                      <a:r>
                        <a:rPr lang="en-GB" sz="1600" dirty="0"/>
                        <a:t> stage test)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13 August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14 September</a:t>
                      </a:r>
                    </a:p>
                    <a:p>
                      <a:endParaRPr lang="en-GB" dirty="0"/>
                    </a:p>
                  </a:txBody>
                  <a:tcPr/>
                </a:tc>
                <a:extLst>
                  <a:ext uri="{0D108BD9-81ED-4DB2-BD59-A6C34878D82A}">
                    <a16:rowId xmlns:a16="http://schemas.microsoft.com/office/drawing/2014/main" xmlns="" val="728189656"/>
                  </a:ext>
                </a:extLst>
              </a:tr>
              <a:tr h="621684">
                <a:tc>
                  <a:txBody>
                    <a:bodyPr/>
                    <a:lstStyle/>
                    <a:p>
                      <a:r>
                        <a:rPr lang="en-GB" sz="1600" dirty="0"/>
                        <a:t>Wallington High School for Girls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tests</a:t>
                      </a:r>
                    </a:p>
                    <a:p>
                      <a:endParaRPr lang="en-GB" dirty="0"/>
                    </a:p>
                  </a:txBody>
                  <a:tcPr/>
                </a:tc>
                <a:tc>
                  <a:txBody>
                    <a:bodyPr/>
                    <a:lstStyle/>
                    <a:p>
                      <a:r>
                        <a:rPr lang="en-GB" sz="1600" dirty="0"/>
                        <a:t>13 August</a:t>
                      </a:r>
                    </a:p>
                  </a:txBody>
                  <a:tcPr/>
                </a:tc>
                <a:tc>
                  <a:txBody>
                    <a:bodyPr/>
                    <a:lstStyle/>
                    <a:p>
                      <a:r>
                        <a:rPr lang="en-GB" sz="1600" dirty="0"/>
                        <a:t>14 September</a:t>
                      </a:r>
                    </a:p>
                  </a:txBody>
                  <a:tcPr/>
                </a:tc>
                <a:extLst>
                  <a:ext uri="{0D108BD9-81ED-4DB2-BD59-A6C34878D82A}">
                    <a16:rowId xmlns:a16="http://schemas.microsoft.com/office/drawing/2014/main" xmlns="" val="3870436626"/>
                  </a:ext>
                </a:extLst>
              </a:tr>
              <a:tr h="490748">
                <a:tc>
                  <a:txBody>
                    <a:bodyPr/>
                    <a:lstStyle/>
                    <a:p>
                      <a:r>
                        <a:rPr lang="en-GB" sz="1600" dirty="0"/>
                        <a:t>Wilson’s School</a:t>
                      </a:r>
                    </a:p>
                  </a:txBody>
                  <a:tcPr/>
                </a:tc>
                <a:tc>
                  <a:txBody>
                    <a:bodyPr/>
                    <a:lstStyle/>
                    <a:p>
                      <a:r>
                        <a:rPr lang="en-GB" sz="1600" dirty="0"/>
                        <a:t>Eligibility tests</a:t>
                      </a:r>
                    </a:p>
                    <a:p>
                      <a:endParaRPr lang="en-GB" sz="1600" dirty="0"/>
                    </a:p>
                    <a:p>
                      <a:r>
                        <a:rPr lang="en-GB" sz="1600" dirty="0"/>
                        <a:t>Football Programme</a:t>
                      </a:r>
                    </a:p>
                  </a:txBody>
                  <a:tcPr/>
                </a:tc>
                <a:tc>
                  <a:txBody>
                    <a:bodyPr/>
                    <a:lstStyle/>
                    <a:p>
                      <a:r>
                        <a:rPr lang="en-GB" sz="1600" dirty="0"/>
                        <a:t>13 August </a:t>
                      </a:r>
                    </a:p>
                    <a:p>
                      <a:endParaRPr lang="en-GB" sz="1600" dirty="0"/>
                    </a:p>
                    <a:p>
                      <a:r>
                        <a:rPr lang="en-GB" sz="1600" dirty="0"/>
                        <a:t>7 June</a:t>
                      </a:r>
                    </a:p>
                  </a:txBody>
                  <a:tcPr/>
                </a:tc>
                <a:tc>
                  <a:txBody>
                    <a:bodyPr/>
                    <a:lstStyle/>
                    <a:p>
                      <a:r>
                        <a:rPr lang="en-GB" sz="1600" dirty="0"/>
                        <a:t>14 September</a:t>
                      </a:r>
                    </a:p>
                    <a:p>
                      <a:endParaRPr lang="en-GB" sz="1600" dirty="0"/>
                    </a:p>
                    <a:p>
                      <a:r>
                        <a:rPr lang="en-GB" sz="1600" dirty="0"/>
                        <a:t>19 June</a:t>
                      </a:r>
                    </a:p>
                  </a:txBody>
                  <a:tcPr/>
                </a:tc>
                <a:extLst>
                  <a:ext uri="{0D108BD9-81ED-4DB2-BD59-A6C34878D82A}">
                    <a16:rowId xmlns:a16="http://schemas.microsoft.com/office/drawing/2014/main" xmlns="" val="1863229098"/>
                  </a:ext>
                </a:extLst>
              </a:tr>
            </a:tbl>
          </a:graphicData>
        </a:graphic>
      </p:graphicFrame>
    </p:spTree>
    <p:extLst>
      <p:ext uri="{BB962C8B-B14F-4D97-AF65-F5344CB8AC3E}">
        <p14:creationId xmlns:p14="http://schemas.microsoft.com/office/powerpoint/2010/main" val="20421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76921BEECD5C4A9F56D9DF303E61BE" ma:contentTypeVersion="12" ma:contentTypeDescription="Create a new document." ma:contentTypeScope="" ma:versionID="f42bdc7d5ce3a8576fa159ce5ae08c26">
  <xsd:schema xmlns:xsd="http://www.w3.org/2001/XMLSchema" xmlns:xs="http://www.w3.org/2001/XMLSchema" xmlns:p="http://schemas.microsoft.com/office/2006/metadata/properties" xmlns:ns2="3f015209-2ea1-43cd-83fd-e6c759edccc8" xmlns:ns3="a94e25aa-e6cd-4340-907d-b97cf7467cdd" targetNamespace="http://schemas.microsoft.com/office/2006/metadata/properties" ma:root="true" ma:fieldsID="61c204002ce3f46477925e10629bee5c" ns2:_="" ns3:_="">
    <xsd:import namespace="3f015209-2ea1-43cd-83fd-e6c759edccc8"/>
    <xsd:import namespace="a94e25aa-e6cd-4340-907d-b97cf7467c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15209-2ea1-43cd-83fd-e6c759edc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4e25aa-e6cd-4340-907d-b97cf7467c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f015209-2ea1-43cd-83fd-e6c759edcc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6E032C-C89A-4507-AC46-41ACE37F1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15209-2ea1-43cd-83fd-e6c759edccc8"/>
    <ds:schemaRef ds:uri="a94e25aa-e6cd-4340-907d-b97cf7467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1B8520-39D0-4E39-88E2-3CE8E9A6E44A}">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a94e25aa-e6cd-4340-907d-b97cf7467cdd"/>
    <ds:schemaRef ds:uri="http://purl.org/dc/terms/"/>
    <ds:schemaRef ds:uri="3f015209-2ea1-43cd-83fd-e6c759edccc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F017D31-E675-491F-B600-F06278E25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Custom</PresentationFormat>
  <Paragraphs>120</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Transfer to Secondary School September 2022 – Guidance for Parents</vt:lpstr>
      <vt:lpstr>Background</vt:lpstr>
      <vt:lpstr>Application Process</vt:lpstr>
      <vt:lpstr>Research</vt:lpstr>
      <vt:lpstr>Making your application </vt:lpstr>
      <vt:lpstr>Completing the application</vt:lpstr>
      <vt:lpstr>Supplementary Forms/On Line Registration</vt:lpstr>
      <vt:lpstr>Key Dates </vt:lpstr>
      <vt:lpstr>PowerPoint Presentation</vt:lpstr>
      <vt:lpstr>Additional Information on Selection Tests and Aptitude Assesments</vt:lpstr>
      <vt:lpstr>Supplementary Forms – Faith Schools</vt:lpstr>
      <vt:lpstr>Next Steps</vt:lpstr>
      <vt:lpstr>Further Information, help &amp; advice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to Secondary School September 2021 – Guidance for Parents</dc:title>
  <dc:creator/>
  <cp:lastModifiedBy/>
  <cp:revision>2</cp:revision>
  <dcterms:created xsi:type="dcterms:W3CDTF">2020-04-28T14:47:39Z</dcterms:created>
  <dcterms:modified xsi:type="dcterms:W3CDTF">2021-06-08T07:34:42Z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0x010100EA76921BEECD5C4A9F56D9DF303E61BE</vt:lpwstr>
  </property>
</Properties>
</file>