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5" r:id="rId5"/>
  </p:sldIdLst>
  <p:sldSz cx="9906000" cy="6858000" type="A4"/>
  <p:notesSz cx="6886575"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CC"/>
    <a:srgbClr val="FFF0D2"/>
    <a:srgbClr val="C9FFFB"/>
    <a:srgbClr val="FF4343"/>
    <a:srgbClr val="00C8BA"/>
    <a:srgbClr val="C5FFFB"/>
    <a:srgbClr val="00968B"/>
    <a:srgbClr val="009E93"/>
    <a:srgbClr val="006D64"/>
    <a:srgbClr val="54B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95300" autoAdjust="0"/>
  </p:normalViewPr>
  <p:slideViewPr>
    <p:cSldViewPr snapToGrid="0">
      <p:cViewPr varScale="1">
        <p:scale>
          <a:sx n="91" d="100"/>
          <a:sy n="91" d="100"/>
        </p:scale>
        <p:origin x="498" y="8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dine Drury" userId="68678dee-64cc-4919-9eca-637cbb1b36db" providerId="ADAL" clId="{D3B6AFC3-B73A-4B6C-B34B-A7A4024C61E3}"/>
    <pc:docChg chg="modSld modNotesMaster">
      <pc:chgData name="Geraldine Drury" userId="68678dee-64cc-4919-9eca-637cbb1b36db" providerId="ADAL" clId="{D3B6AFC3-B73A-4B6C-B34B-A7A4024C61E3}" dt="2023-03-10T12:49:03.992" v="126" actId="6549"/>
      <pc:docMkLst>
        <pc:docMk/>
      </pc:docMkLst>
      <pc:sldChg chg="delSp modSp">
        <pc:chgData name="Geraldine Drury" userId="68678dee-64cc-4919-9eca-637cbb1b36db" providerId="ADAL" clId="{D3B6AFC3-B73A-4B6C-B34B-A7A4024C61E3}" dt="2023-03-10T12:49:03.992" v="126" actId="6549"/>
        <pc:sldMkLst>
          <pc:docMk/>
          <pc:sldMk cId="3123810877" sldId="285"/>
        </pc:sldMkLst>
        <pc:spChg chg="mod">
          <ac:chgData name="Geraldine Drury" userId="68678dee-64cc-4919-9eca-637cbb1b36db" providerId="ADAL" clId="{D3B6AFC3-B73A-4B6C-B34B-A7A4024C61E3}" dt="2023-03-10T12:10:22.318" v="17" actId="20577"/>
          <ac:spMkLst>
            <pc:docMk/>
            <pc:sldMk cId="3123810877" sldId="285"/>
            <ac:spMk id="17" creationId="{8119C654-E43A-08BD-4771-348CE301FFFC}"/>
          </ac:spMkLst>
        </pc:spChg>
        <pc:spChg chg="mod">
          <ac:chgData name="Geraldine Drury" userId="68678dee-64cc-4919-9eca-637cbb1b36db" providerId="ADAL" clId="{D3B6AFC3-B73A-4B6C-B34B-A7A4024C61E3}" dt="2023-03-10T12:11:07.331" v="65" actId="20577"/>
          <ac:spMkLst>
            <pc:docMk/>
            <pc:sldMk cId="3123810877" sldId="285"/>
            <ac:spMk id="37" creationId="{0CA00D1D-A9C1-A837-EDAE-E65F4CCC354C}"/>
          </ac:spMkLst>
        </pc:spChg>
        <pc:spChg chg="mod">
          <ac:chgData name="Geraldine Drury" userId="68678dee-64cc-4919-9eca-637cbb1b36db" providerId="ADAL" clId="{D3B6AFC3-B73A-4B6C-B34B-A7A4024C61E3}" dt="2023-03-10T12:10:40.655" v="30" actId="20577"/>
          <ac:spMkLst>
            <pc:docMk/>
            <pc:sldMk cId="3123810877" sldId="285"/>
            <ac:spMk id="73" creationId="{766B7871-EB00-B1CF-ED60-4101319467C6}"/>
          </ac:spMkLst>
        </pc:spChg>
        <pc:spChg chg="del">
          <ac:chgData name="Geraldine Drury" userId="68678dee-64cc-4919-9eca-637cbb1b36db" providerId="ADAL" clId="{D3B6AFC3-B73A-4B6C-B34B-A7A4024C61E3}" dt="2023-03-10T12:48:53.920" v="111"/>
          <ac:spMkLst>
            <pc:docMk/>
            <pc:sldMk cId="3123810877" sldId="285"/>
            <ac:spMk id="75" creationId="{D10107FB-C81C-A15F-62A6-7703BD6B9E81}"/>
          </ac:spMkLst>
        </pc:spChg>
        <pc:spChg chg="mod">
          <ac:chgData name="Geraldine Drury" userId="68678dee-64cc-4919-9eca-637cbb1b36db" providerId="ADAL" clId="{D3B6AFC3-B73A-4B6C-B34B-A7A4024C61E3}" dt="2023-03-10T12:13:02.344" v="108" actId="20577"/>
          <ac:spMkLst>
            <pc:docMk/>
            <pc:sldMk cId="3123810877" sldId="285"/>
            <ac:spMk id="80" creationId="{15BA82EF-1834-AEFD-5345-4D529B0AFD18}"/>
          </ac:spMkLst>
        </pc:spChg>
        <pc:spChg chg="mod">
          <ac:chgData name="Geraldine Drury" userId="68678dee-64cc-4919-9eca-637cbb1b36db" providerId="ADAL" clId="{D3B6AFC3-B73A-4B6C-B34B-A7A4024C61E3}" dt="2023-03-10T12:49:03.992" v="126" actId="6549"/>
          <ac:spMkLst>
            <pc:docMk/>
            <pc:sldMk cId="3123810877" sldId="285"/>
            <ac:spMk id="88" creationId="{1B8CA114-9E1C-A28E-FAA4-92DA94C6F372}"/>
          </ac:spMkLst>
        </pc:spChg>
        <pc:spChg chg="mod">
          <ac:chgData name="Geraldine Drury" userId="68678dee-64cc-4919-9eca-637cbb1b36db" providerId="ADAL" clId="{D3B6AFC3-B73A-4B6C-B34B-A7A4024C61E3}" dt="2023-03-10T12:12:55.526" v="102" actId="20577"/>
          <ac:spMkLst>
            <pc:docMk/>
            <pc:sldMk cId="3123810877" sldId="285"/>
            <ac:spMk id="121" creationId="{10B5852B-E60D-1C77-B3C0-3AF6A33996A6}"/>
          </ac:spMkLst>
        </pc:spChg>
        <pc:grpChg chg="mod">
          <ac:chgData name="Geraldine Drury" userId="68678dee-64cc-4919-9eca-637cbb1b36db" providerId="ADAL" clId="{D3B6AFC3-B73A-4B6C-B34B-A7A4024C61E3}" dt="2023-03-10T12:48:53.920" v="111"/>
          <ac:grpSpMkLst>
            <pc:docMk/>
            <pc:sldMk cId="3123810877" sldId="285"/>
            <ac:grpSpMk id="31" creationId="{9BDCFEB3-34CB-2989-C541-33BCED3D697B}"/>
          </ac:grpSpMkLst>
        </pc:grpChg>
        <pc:picChg chg="del">
          <ac:chgData name="Geraldine Drury" userId="68678dee-64cc-4919-9eca-637cbb1b36db" providerId="ADAL" clId="{D3B6AFC3-B73A-4B6C-B34B-A7A4024C61E3}" dt="2023-03-10T12:48:48.930" v="110"/>
          <ac:picMkLst>
            <pc:docMk/>
            <pc:sldMk cId="3123810877" sldId="285"/>
            <ac:picMk id="50" creationId="{8B000D1C-FC19-B692-C133-1B0BCC4557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182" cy="502676"/>
          </a:xfrm>
          <a:prstGeom prst="rect">
            <a:avLst/>
          </a:prstGeom>
        </p:spPr>
        <p:txBody>
          <a:bodyPr vert="horz" lIns="92419" tIns="46210" rIns="92419" bIns="46210" rtlCol="0"/>
          <a:lstStyle>
            <a:lvl1pPr algn="l">
              <a:defRPr sz="1200"/>
            </a:lvl1pPr>
          </a:lstStyle>
          <a:p>
            <a:endParaRPr lang="en-GB"/>
          </a:p>
        </p:txBody>
      </p:sp>
      <p:sp>
        <p:nvSpPr>
          <p:cNvPr id="3" name="Date Placeholder 2"/>
          <p:cNvSpPr>
            <a:spLocks noGrp="1"/>
          </p:cNvSpPr>
          <p:nvPr>
            <p:ph type="dt" idx="1"/>
          </p:nvPr>
        </p:nvSpPr>
        <p:spPr>
          <a:xfrm>
            <a:off x="3900801" y="0"/>
            <a:ext cx="2984182" cy="502676"/>
          </a:xfrm>
          <a:prstGeom prst="rect">
            <a:avLst/>
          </a:prstGeom>
        </p:spPr>
        <p:txBody>
          <a:bodyPr vert="horz" lIns="92419" tIns="46210" rIns="92419" bIns="46210" rtlCol="0"/>
          <a:lstStyle>
            <a:lvl1pPr algn="r">
              <a:defRPr sz="1200"/>
            </a:lvl1pPr>
          </a:lstStyle>
          <a:p>
            <a:fld id="{222E43BF-527D-440D-8356-FC8BCEDDB5DC}" type="datetimeFigureOut">
              <a:rPr lang="en-GB" smtClean="0"/>
              <a:t>13/03/2023</a:t>
            </a:fld>
            <a:endParaRPr lang="en-GB"/>
          </a:p>
        </p:txBody>
      </p:sp>
      <p:sp>
        <p:nvSpPr>
          <p:cNvPr id="4" name="Slide Image Placeholder 3"/>
          <p:cNvSpPr>
            <a:spLocks noGrp="1" noRot="1" noChangeAspect="1"/>
          </p:cNvSpPr>
          <p:nvPr>
            <p:ph type="sldImg" idx="2"/>
          </p:nvPr>
        </p:nvSpPr>
        <p:spPr>
          <a:xfrm>
            <a:off x="1001713" y="1252538"/>
            <a:ext cx="4883150" cy="3381375"/>
          </a:xfrm>
          <a:prstGeom prst="rect">
            <a:avLst/>
          </a:prstGeom>
          <a:noFill/>
          <a:ln w="12700">
            <a:solidFill>
              <a:prstClr val="black"/>
            </a:solidFill>
          </a:ln>
        </p:spPr>
        <p:txBody>
          <a:bodyPr vert="horz" lIns="92419" tIns="46210" rIns="92419" bIns="46210" rtlCol="0" anchor="ctr"/>
          <a:lstStyle/>
          <a:p>
            <a:endParaRPr lang="en-GB"/>
          </a:p>
        </p:txBody>
      </p:sp>
      <p:sp>
        <p:nvSpPr>
          <p:cNvPr id="5" name="Notes Placeholder 4"/>
          <p:cNvSpPr>
            <a:spLocks noGrp="1"/>
          </p:cNvSpPr>
          <p:nvPr>
            <p:ph type="body" sz="quarter" idx="3"/>
          </p:nvPr>
        </p:nvSpPr>
        <p:spPr>
          <a:xfrm>
            <a:off x="688658" y="4821505"/>
            <a:ext cx="5509260" cy="3944869"/>
          </a:xfrm>
          <a:prstGeom prst="rect">
            <a:avLst/>
          </a:prstGeom>
        </p:spPr>
        <p:txBody>
          <a:bodyPr vert="horz" lIns="92419" tIns="46210" rIns="92419" bIns="46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6041"/>
            <a:ext cx="2984182" cy="502675"/>
          </a:xfrm>
          <a:prstGeom prst="rect">
            <a:avLst/>
          </a:prstGeom>
        </p:spPr>
        <p:txBody>
          <a:bodyPr vert="horz" lIns="92419" tIns="46210" rIns="92419" bIns="46210" rtlCol="0" anchor="b"/>
          <a:lstStyle>
            <a:lvl1pPr algn="l">
              <a:defRPr sz="1200"/>
            </a:lvl1pPr>
          </a:lstStyle>
          <a:p>
            <a:endParaRPr lang="en-GB"/>
          </a:p>
        </p:txBody>
      </p:sp>
      <p:sp>
        <p:nvSpPr>
          <p:cNvPr id="7" name="Slide Number Placeholder 6"/>
          <p:cNvSpPr>
            <a:spLocks noGrp="1"/>
          </p:cNvSpPr>
          <p:nvPr>
            <p:ph type="sldNum" sz="quarter" idx="5"/>
          </p:nvPr>
        </p:nvSpPr>
        <p:spPr>
          <a:xfrm>
            <a:off x="3900801" y="9516041"/>
            <a:ext cx="2984182" cy="502675"/>
          </a:xfrm>
          <a:prstGeom prst="rect">
            <a:avLst/>
          </a:prstGeom>
        </p:spPr>
        <p:txBody>
          <a:bodyPr vert="horz" lIns="92419" tIns="46210" rIns="92419" bIns="46210"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dirty="0">
                <a:solidFill>
                  <a:schemeClr val="bg1"/>
                </a:solidFill>
                <a:latin typeface="Century Gothic" panose="020B0502020202020204" pitchFamily="34" charset="0"/>
              </a:rPr>
              <a:t>ALLERGY INFORMATION:</a:t>
            </a:r>
          </a:p>
          <a:p>
            <a:r>
              <a:rPr lang="en-GB" sz="700" b="1" dirty="0">
                <a:solidFill>
                  <a:schemeClr val="bg1"/>
                </a:solidFill>
                <a:latin typeface="Century Gothic" panose="020B0502020202020204" pitchFamily="34" charset="0"/>
              </a:rPr>
              <a:t>If </a:t>
            </a:r>
            <a:r>
              <a:rPr lang="en-GB" sz="700" b="1" dirty="0">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13/03/2023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13/03/2023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13/03/2023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13/03/2023</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treemap chart&#10;&#10;Description automatically generated">
            <a:extLst>
              <a:ext uri="{FF2B5EF4-FFF2-40B4-BE49-F238E27FC236}">
                <a16:creationId xmlns:a16="http://schemas.microsoft.com/office/drawing/2014/main" id="{DC6214DE-5F9F-5B39-9073-1AD21E68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 y="1426"/>
            <a:ext cx="9905999" cy="6858000"/>
          </a:xfrm>
          <a:prstGeom prst="rect">
            <a:avLst/>
          </a:prstGeom>
        </p:spPr>
      </p:pic>
      <p:sp>
        <p:nvSpPr>
          <p:cNvPr id="8" name="TextBox 7">
            <a:extLst>
              <a:ext uri="{FF2B5EF4-FFF2-40B4-BE49-F238E27FC236}">
                <a16:creationId xmlns:a16="http://schemas.microsoft.com/office/drawing/2014/main" id="{B29E33D7-3F3C-9A80-3D40-A79924EB47DF}"/>
              </a:ext>
            </a:extLst>
          </p:cNvPr>
          <p:cNvSpPr txBox="1"/>
          <p:nvPr/>
        </p:nvSpPr>
        <p:spPr>
          <a:xfrm>
            <a:off x="1467197" y="639949"/>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Option one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D0182EB3-1E36-8C6A-4591-B45BE21148DA}"/>
              </a:ext>
            </a:extLst>
          </p:cNvPr>
          <p:cNvSpPr txBox="1"/>
          <p:nvPr/>
        </p:nvSpPr>
        <p:spPr>
          <a:xfrm>
            <a:off x="1467197" y="1015631"/>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Option two</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143E04FD-A0DE-3B88-B28E-BFCD10B179A4}"/>
              </a:ext>
            </a:extLst>
          </p:cNvPr>
          <p:cNvSpPr txBox="1"/>
          <p:nvPr/>
        </p:nvSpPr>
        <p:spPr>
          <a:xfrm>
            <a:off x="1439194" y="1387056"/>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Vegetables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B8DD66A0-4F2F-86EE-62DC-3D8B5C5B0E18}"/>
              </a:ext>
            </a:extLst>
          </p:cNvPr>
          <p:cNvSpPr txBox="1"/>
          <p:nvPr/>
        </p:nvSpPr>
        <p:spPr>
          <a:xfrm>
            <a:off x="1467197" y="1758481"/>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Dessert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AE6ABF07-F1FF-3E32-52C7-ADCCEA6DE892}"/>
              </a:ext>
            </a:extLst>
          </p:cNvPr>
          <p:cNvSpPr txBox="1"/>
          <p:nvPr/>
        </p:nvSpPr>
        <p:spPr>
          <a:xfrm>
            <a:off x="2420459" y="639949"/>
            <a:ext cx="137845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&amp; Tomato Pizza with Wedges</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29857587-10B2-3C24-5EFE-96E8A0146714}"/>
              </a:ext>
            </a:extLst>
          </p:cNvPr>
          <p:cNvSpPr txBox="1"/>
          <p:nvPr/>
        </p:nvSpPr>
        <p:spPr>
          <a:xfrm>
            <a:off x="2413209" y="972754"/>
            <a:ext cx="1446119"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Crunchy Topped Vegetable Bake with New Potatoes</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8119C654-E43A-08BD-4771-348CE301FFFC}"/>
              </a:ext>
            </a:extLst>
          </p:cNvPr>
          <p:cNvSpPr txBox="1"/>
          <p:nvPr/>
        </p:nvSpPr>
        <p:spPr>
          <a:xfrm>
            <a:off x="2601722" y="1382800"/>
            <a:ext cx="1116172"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Sweetcorn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a:t>
            </a:r>
            <a:r>
              <a:rPr lang="en-GB" sz="750" dirty="0" err="1">
                <a:solidFill>
                  <a:prstClr val="black"/>
                </a:solidFill>
                <a:latin typeface="Century Gothic"/>
              </a:rPr>
              <a:t>oasted</a:t>
            </a:r>
            <a:r>
              <a:rPr lang="en-GB" sz="750" dirty="0">
                <a:solidFill>
                  <a:prstClr val="black"/>
                </a:solidFill>
                <a:latin typeface="Century Gothic"/>
              </a:rPr>
              <a:t> Tomatoes</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a:t>
            </a:r>
            <a:endParaRPr kumimoji="0" lang="en-GB" sz="75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9" name="TextBox 18">
            <a:extLst>
              <a:ext uri="{FF2B5EF4-FFF2-40B4-BE49-F238E27FC236}">
                <a16:creationId xmlns:a16="http://schemas.microsoft.com/office/drawing/2014/main" id="{CB2B87E0-9152-E4F8-385B-CC857421E597}"/>
              </a:ext>
            </a:extLst>
          </p:cNvPr>
          <p:cNvSpPr txBox="1"/>
          <p:nvPr/>
        </p:nvSpPr>
        <p:spPr>
          <a:xfrm>
            <a:off x="2484673" y="1735653"/>
            <a:ext cx="1368277" cy="3238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NEW</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Syrup Snap Biscuit with Yoghurt</a:t>
            </a:r>
          </a:p>
        </p:txBody>
      </p:sp>
      <p:sp>
        <p:nvSpPr>
          <p:cNvPr id="24" name="TextBox 23">
            <a:extLst>
              <a:ext uri="{FF2B5EF4-FFF2-40B4-BE49-F238E27FC236}">
                <a16:creationId xmlns:a16="http://schemas.microsoft.com/office/drawing/2014/main" id="{166BA69E-F074-F8A6-7680-9C585AB5C0D9}"/>
              </a:ext>
            </a:extLst>
          </p:cNvPr>
          <p:cNvSpPr txBox="1"/>
          <p:nvPr/>
        </p:nvSpPr>
        <p:spPr>
          <a:xfrm>
            <a:off x="3877748" y="989155"/>
            <a:ext cx="133200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Wholemeal Vegetable Pasta Bake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6" name="TextBox 25">
            <a:extLst>
              <a:ext uri="{FF2B5EF4-FFF2-40B4-BE49-F238E27FC236}">
                <a16:creationId xmlns:a16="http://schemas.microsoft.com/office/drawing/2014/main" id="{3354A9AA-19C4-7575-ECC5-3035003608D3}"/>
              </a:ext>
            </a:extLst>
          </p:cNvPr>
          <p:cNvSpPr txBox="1"/>
          <p:nvPr/>
        </p:nvSpPr>
        <p:spPr>
          <a:xfrm>
            <a:off x="3897846" y="1382800"/>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Carrots</a:t>
            </a:r>
          </a:p>
        </p:txBody>
      </p:sp>
      <p:sp>
        <p:nvSpPr>
          <p:cNvPr id="28" name="TextBox 27">
            <a:extLst>
              <a:ext uri="{FF2B5EF4-FFF2-40B4-BE49-F238E27FC236}">
                <a16:creationId xmlns:a16="http://schemas.microsoft.com/office/drawing/2014/main" id="{43955885-B382-C2A8-3E76-779F74740DA9}"/>
              </a:ext>
            </a:extLst>
          </p:cNvPr>
          <p:cNvSpPr txBox="1"/>
          <p:nvPr/>
        </p:nvSpPr>
        <p:spPr>
          <a:xfrm>
            <a:off x="3889733" y="1721129"/>
            <a:ext cx="1452015"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Fruit Jelly with Peaches</a:t>
            </a:r>
          </a:p>
        </p:txBody>
      </p:sp>
      <p:sp>
        <p:nvSpPr>
          <p:cNvPr id="30" name="TextBox 29">
            <a:extLst>
              <a:ext uri="{FF2B5EF4-FFF2-40B4-BE49-F238E27FC236}">
                <a16:creationId xmlns:a16="http://schemas.microsoft.com/office/drawing/2014/main" id="{3B52C4CD-4A36-CD1B-4F2C-133F1AD3299A}"/>
              </a:ext>
            </a:extLst>
          </p:cNvPr>
          <p:cNvSpPr txBox="1"/>
          <p:nvPr/>
        </p:nvSpPr>
        <p:spPr>
          <a:xfrm>
            <a:off x="3947126" y="632254"/>
            <a:ext cx="122529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*Beef Lasagne with Garlic Bread</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0E74F507-109E-D926-C681-D2181C1E25DE}"/>
              </a:ext>
            </a:extLst>
          </p:cNvPr>
          <p:cNvSpPr txBox="1"/>
          <p:nvPr/>
        </p:nvSpPr>
        <p:spPr>
          <a:xfrm>
            <a:off x="5209748" y="639948"/>
            <a:ext cx="1562481"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 </a:t>
            </a:r>
            <a:r>
              <a:rPr lang="en-GB" sz="750" dirty="0">
                <a:solidFill>
                  <a:prstClr val="black"/>
                </a:solidFill>
                <a:latin typeface="Century Gothic"/>
              </a:rPr>
              <a:t>Pork</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a:t>
            </a: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Potatoes &amp; Gravy</a:t>
            </a:r>
          </a:p>
        </p:txBody>
      </p:sp>
      <p:sp>
        <p:nvSpPr>
          <p:cNvPr id="35" name="TextBox 34">
            <a:extLst>
              <a:ext uri="{FF2B5EF4-FFF2-40B4-BE49-F238E27FC236}">
                <a16:creationId xmlns:a16="http://schemas.microsoft.com/office/drawing/2014/main" id="{4B4EEC18-3125-20CD-33E9-31E4EE665666}"/>
              </a:ext>
            </a:extLst>
          </p:cNvPr>
          <p:cNvSpPr txBox="1"/>
          <p:nvPr/>
        </p:nvSpPr>
        <p:spPr>
          <a:xfrm>
            <a:off x="5311475" y="982598"/>
            <a:ext cx="1332000"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 </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Sweet Potato &amp; Spinach Flan with Roast Potatoes</a:t>
            </a:r>
            <a:endPar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0CA00D1D-A9C1-A837-EDAE-E65F4CCC354C}"/>
              </a:ext>
            </a:extLst>
          </p:cNvPr>
          <p:cNvSpPr txBox="1"/>
          <p:nvPr/>
        </p:nvSpPr>
        <p:spPr>
          <a:xfrm>
            <a:off x="5161490" y="1382800"/>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Mixed Vegetables</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Cabbage</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9" name="TextBox 38">
            <a:extLst>
              <a:ext uri="{FF2B5EF4-FFF2-40B4-BE49-F238E27FC236}">
                <a16:creationId xmlns:a16="http://schemas.microsoft.com/office/drawing/2014/main" id="{BC53FC51-1658-D348-9F50-584FBD5A6255}"/>
              </a:ext>
            </a:extLst>
          </p:cNvPr>
          <p:cNvSpPr txBox="1"/>
          <p:nvPr/>
        </p:nvSpPr>
        <p:spPr>
          <a:xfrm>
            <a:off x="5469381" y="1723342"/>
            <a:ext cx="1075163"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Freshly Fruit Salad</a:t>
            </a:r>
          </a:p>
        </p:txBody>
      </p:sp>
      <p:sp>
        <p:nvSpPr>
          <p:cNvPr id="42" name="TextBox 41">
            <a:extLst>
              <a:ext uri="{FF2B5EF4-FFF2-40B4-BE49-F238E27FC236}">
                <a16:creationId xmlns:a16="http://schemas.microsoft.com/office/drawing/2014/main" id="{7FF9AA79-9907-A21C-AECC-DC531275B594}"/>
              </a:ext>
            </a:extLst>
          </p:cNvPr>
          <p:cNvSpPr txBox="1"/>
          <p:nvPr/>
        </p:nvSpPr>
        <p:spPr>
          <a:xfrm>
            <a:off x="6944048" y="537943"/>
            <a:ext cx="1067192" cy="4385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*BBQ Chicken with Rice</a:t>
            </a:r>
          </a:p>
        </p:txBody>
      </p:sp>
      <p:sp>
        <p:nvSpPr>
          <p:cNvPr id="44" name="TextBox 43">
            <a:extLst>
              <a:ext uri="{FF2B5EF4-FFF2-40B4-BE49-F238E27FC236}">
                <a16:creationId xmlns:a16="http://schemas.microsoft.com/office/drawing/2014/main" id="{295EE1EF-E608-3FE5-F3D2-781037ED70AC}"/>
              </a:ext>
            </a:extLst>
          </p:cNvPr>
          <p:cNvSpPr txBox="1"/>
          <p:nvPr/>
        </p:nvSpPr>
        <p:spPr>
          <a:xfrm>
            <a:off x="6810722" y="996629"/>
            <a:ext cx="138262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BBQ Vegan Quorn with Rice </a:t>
            </a:r>
          </a:p>
        </p:txBody>
      </p:sp>
      <p:sp>
        <p:nvSpPr>
          <p:cNvPr id="45" name="TextBox 44">
            <a:extLst>
              <a:ext uri="{FF2B5EF4-FFF2-40B4-BE49-F238E27FC236}">
                <a16:creationId xmlns:a16="http://schemas.microsoft.com/office/drawing/2014/main" id="{CDC2C9B4-703C-E9EC-6140-8D16D61DDE91}"/>
              </a:ext>
            </a:extLst>
          </p:cNvPr>
          <p:cNvSpPr txBox="1"/>
          <p:nvPr/>
        </p:nvSpPr>
        <p:spPr>
          <a:xfrm>
            <a:off x="6624265" y="1382800"/>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Broccoli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Peas</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6" name="TextBox 45">
            <a:extLst>
              <a:ext uri="{FF2B5EF4-FFF2-40B4-BE49-F238E27FC236}">
                <a16:creationId xmlns:a16="http://schemas.microsoft.com/office/drawing/2014/main" id="{26335264-5AEB-D548-BD93-A368C69244BC}"/>
              </a:ext>
            </a:extLst>
          </p:cNvPr>
          <p:cNvSpPr txBox="1"/>
          <p:nvPr/>
        </p:nvSpPr>
        <p:spPr>
          <a:xfrm>
            <a:off x="6545189" y="1693432"/>
            <a:ext cx="16664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Iced Vanilla Sponge with Custard</a:t>
            </a:r>
          </a:p>
        </p:txBody>
      </p:sp>
      <p:sp>
        <p:nvSpPr>
          <p:cNvPr id="49" name="TextBox 48">
            <a:extLst>
              <a:ext uri="{FF2B5EF4-FFF2-40B4-BE49-F238E27FC236}">
                <a16:creationId xmlns:a16="http://schemas.microsoft.com/office/drawing/2014/main" id="{DDDEDA9C-B4EC-739F-F39C-5BFA8ADED8B5}"/>
              </a:ext>
            </a:extLst>
          </p:cNvPr>
          <p:cNvSpPr txBox="1"/>
          <p:nvPr/>
        </p:nvSpPr>
        <p:spPr>
          <a:xfrm>
            <a:off x="8183060" y="609446"/>
            <a:ext cx="1391032"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MSC 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1" name="TextBox 50">
            <a:extLst>
              <a:ext uri="{FF2B5EF4-FFF2-40B4-BE49-F238E27FC236}">
                <a16:creationId xmlns:a16="http://schemas.microsoft.com/office/drawing/2014/main" id="{B8A5DAF3-821C-D67D-CB36-84D7AEAED61E}"/>
              </a:ext>
            </a:extLst>
          </p:cNvPr>
          <p:cNvSpPr txBox="1"/>
          <p:nvPr/>
        </p:nvSpPr>
        <p:spPr>
          <a:xfrm>
            <a:off x="8211683" y="981146"/>
            <a:ext cx="132588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Mexican Bean Roll with Chips &amp; Tomato Sauce</a:t>
            </a:r>
          </a:p>
        </p:txBody>
      </p:sp>
      <p:sp>
        <p:nvSpPr>
          <p:cNvPr id="52" name="TextBox 51">
            <a:extLst>
              <a:ext uri="{FF2B5EF4-FFF2-40B4-BE49-F238E27FC236}">
                <a16:creationId xmlns:a16="http://schemas.microsoft.com/office/drawing/2014/main" id="{5E32BF64-E905-02DD-0FC3-52CED7207FAD}"/>
              </a:ext>
            </a:extLst>
          </p:cNvPr>
          <p:cNvSpPr txBox="1"/>
          <p:nvPr/>
        </p:nvSpPr>
        <p:spPr>
          <a:xfrm>
            <a:off x="8388229" y="1382800"/>
            <a:ext cx="9806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Baked Beans</a:t>
            </a:r>
            <a:endParaRPr kumimoji="0" lang="en-GB" sz="75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53" name="TextBox 52">
            <a:extLst>
              <a:ext uri="{FF2B5EF4-FFF2-40B4-BE49-F238E27FC236}">
                <a16:creationId xmlns:a16="http://schemas.microsoft.com/office/drawing/2014/main" id="{08EF7E21-53A0-D182-E1C9-61B1D66B2BCA}"/>
              </a:ext>
            </a:extLst>
          </p:cNvPr>
          <p:cNvSpPr txBox="1"/>
          <p:nvPr/>
        </p:nvSpPr>
        <p:spPr>
          <a:xfrm>
            <a:off x="8384276" y="1669913"/>
            <a:ext cx="9806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Oaty Cookie with Yoghurt</a:t>
            </a:r>
          </a:p>
        </p:txBody>
      </p:sp>
      <p:sp>
        <p:nvSpPr>
          <p:cNvPr id="56" name="TextBox 55">
            <a:extLst>
              <a:ext uri="{FF2B5EF4-FFF2-40B4-BE49-F238E27FC236}">
                <a16:creationId xmlns:a16="http://schemas.microsoft.com/office/drawing/2014/main" id="{089F6B5F-516C-D098-17A7-51B772D114D4}"/>
              </a:ext>
            </a:extLst>
          </p:cNvPr>
          <p:cNvSpPr txBox="1"/>
          <p:nvPr/>
        </p:nvSpPr>
        <p:spPr>
          <a:xfrm>
            <a:off x="2618260" y="2320803"/>
            <a:ext cx="1060033" cy="207749"/>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Macaroni Cheese</a:t>
            </a:r>
          </a:p>
        </p:txBody>
      </p:sp>
      <p:sp>
        <p:nvSpPr>
          <p:cNvPr id="58" name="TextBox 57">
            <a:extLst>
              <a:ext uri="{FF2B5EF4-FFF2-40B4-BE49-F238E27FC236}">
                <a16:creationId xmlns:a16="http://schemas.microsoft.com/office/drawing/2014/main" id="{44040FC6-D151-6741-4080-9D598DBDB4A8}"/>
              </a:ext>
            </a:extLst>
          </p:cNvPr>
          <p:cNvSpPr txBox="1"/>
          <p:nvPr/>
        </p:nvSpPr>
        <p:spPr>
          <a:xfrm>
            <a:off x="2267326" y="3373236"/>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Summer Lemon Cake</a:t>
            </a:r>
          </a:p>
        </p:txBody>
      </p:sp>
      <p:sp>
        <p:nvSpPr>
          <p:cNvPr id="59" name="TextBox 58">
            <a:extLst>
              <a:ext uri="{FF2B5EF4-FFF2-40B4-BE49-F238E27FC236}">
                <a16:creationId xmlns:a16="http://schemas.microsoft.com/office/drawing/2014/main" id="{072A144E-162B-760C-7E9E-B3DBEC9963B0}"/>
              </a:ext>
            </a:extLst>
          </p:cNvPr>
          <p:cNvSpPr txBox="1"/>
          <p:nvPr/>
        </p:nvSpPr>
        <p:spPr>
          <a:xfrm>
            <a:off x="1498899" y="2310695"/>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Option one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0" name="TextBox 59">
            <a:extLst>
              <a:ext uri="{FF2B5EF4-FFF2-40B4-BE49-F238E27FC236}">
                <a16:creationId xmlns:a16="http://schemas.microsoft.com/office/drawing/2014/main" id="{DAC58BF0-EA9A-9B55-D616-8918923E89ED}"/>
              </a:ext>
            </a:extLst>
          </p:cNvPr>
          <p:cNvSpPr txBox="1"/>
          <p:nvPr/>
        </p:nvSpPr>
        <p:spPr>
          <a:xfrm>
            <a:off x="1498899" y="2686377"/>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Option two</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1" name="TextBox 60">
            <a:extLst>
              <a:ext uri="{FF2B5EF4-FFF2-40B4-BE49-F238E27FC236}">
                <a16:creationId xmlns:a16="http://schemas.microsoft.com/office/drawing/2014/main" id="{57DF07C4-B4F7-7715-BEB0-F6831FD6798C}"/>
              </a:ext>
            </a:extLst>
          </p:cNvPr>
          <p:cNvSpPr txBox="1"/>
          <p:nvPr/>
        </p:nvSpPr>
        <p:spPr>
          <a:xfrm>
            <a:off x="1470896" y="3057802"/>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Vegetables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2" name="TextBox 61">
            <a:extLst>
              <a:ext uri="{FF2B5EF4-FFF2-40B4-BE49-F238E27FC236}">
                <a16:creationId xmlns:a16="http://schemas.microsoft.com/office/drawing/2014/main" id="{E8F4D077-3496-4BCF-AF77-5C9CB7887ECF}"/>
              </a:ext>
            </a:extLst>
          </p:cNvPr>
          <p:cNvSpPr txBox="1"/>
          <p:nvPr/>
        </p:nvSpPr>
        <p:spPr>
          <a:xfrm>
            <a:off x="1498899" y="3429227"/>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Dessert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3" name="TextBox 62">
            <a:extLst>
              <a:ext uri="{FF2B5EF4-FFF2-40B4-BE49-F238E27FC236}">
                <a16:creationId xmlns:a16="http://schemas.microsoft.com/office/drawing/2014/main" id="{5EAFEA55-FF61-E79B-913D-F6550F79E79D}"/>
              </a:ext>
            </a:extLst>
          </p:cNvPr>
          <p:cNvSpPr txBox="1"/>
          <p:nvPr/>
        </p:nvSpPr>
        <p:spPr>
          <a:xfrm>
            <a:off x="1513094" y="3905070"/>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Option one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4" name="TextBox 63">
            <a:extLst>
              <a:ext uri="{FF2B5EF4-FFF2-40B4-BE49-F238E27FC236}">
                <a16:creationId xmlns:a16="http://schemas.microsoft.com/office/drawing/2014/main" id="{3ACA3064-8CA6-85DD-AF02-5CAC490BBE4B}"/>
              </a:ext>
            </a:extLst>
          </p:cNvPr>
          <p:cNvSpPr txBox="1"/>
          <p:nvPr/>
        </p:nvSpPr>
        <p:spPr>
          <a:xfrm>
            <a:off x="1513094" y="4280752"/>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Option two</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5" name="TextBox 64">
            <a:extLst>
              <a:ext uri="{FF2B5EF4-FFF2-40B4-BE49-F238E27FC236}">
                <a16:creationId xmlns:a16="http://schemas.microsoft.com/office/drawing/2014/main" id="{5C1A814B-39A3-5B40-9073-C2E8EB696279}"/>
              </a:ext>
            </a:extLst>
          </p:cNvPr>
          <p:cNvSpPr txBox="1"/>
          <p:nvPr/>
        </p:nvSpPr>
        <p:spPr>
          <a:xfrm>
            <a:off x="1558035" y="4653718"/>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Vegetables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6" name="TextBox 65">
            <a:extLst>
              <a:ext uri="{FF2B5EF4-FFF2-40B4-BE49-F238E27FC236}">
                <a16:creationId xmlns:a16="http://schemas.microsoft.com/office/drawing/2014/main" id="{658B6A03-0949-134C-381A-8D7968B19A6F}"/>
              </a:ext>
            </a:extLst>
          </p:cNvPr>
          <p:cNvSpPr txBox="1"/>
          <p:nvPr/>
        </p:nvSpPr>
        <p:spPr>
          <a:xfrm>
            <a:off x="1513094" y="5023602"/>
            <a:ext cx="9806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Dessert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9" name="TextBox 68">
            <a:extLst>
              <a:ext uri="{FF2B5EF4-FFF2-40B4-BE49-F238E27FC236}">
                <a16:creationId xmlns:a16="http://schemas.microsoft.com/office/drawing/2014/main" id="{9C5DC8B2-04B2-0D50-2FB8-D31DBCFCB332}"/>
              </a:ext>
            </a:extLst>
          </p:cNvPr>
          <p:cNvSpPr txBox="1"/>
          <p:nvPr/>
        </p:nvSpPr>
        <p:spPr>
          <a:xfrm>
            <a:off x="3848510" y="2234260"/>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*Pork Sausage Hot Dog with Potato Wedges</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8E05FF37-11E1-57B9-33B6-9B690D35DE8B}"/>
              </a:ext>
            </a:extLst>
          </p:cNvPr>
          <p:cNvSpPr txBox="1"/>
          <p:nvPr/>
        </p:nvSpPr>
        <p:spPr>
          <a:xfrm>
            <a:off x="3813458" y="2605894"/>
            <a:ext cx="153390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Vegan Sausage Hot Dog with Potato Wedges</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7" name="TextBox 76">
            <a:extLst>
              <a:ext uri="{FF2B5EF4-FFF2-40B4-BE49-F238E27FC236}">
                <a16:creationId xmlns:a16="http://schemas.microsoft.com/office/drawing/2014/main" id="{23DC77BC-3B51-2DF5-CF03-33DB0928D144}"/>
              </a:ext>
            </a:extLst>
          </p:cNvPr>
          <p:cNvSpPr txBox="1"/>
          <p:nvPr/>
        </p:nvSpPr>
        <p:spPr>
          <a:xfrm>
            <a:off x="3866652" y="2987121"/>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Carrots</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0" name="TextBox 79">
            <a:extLst>
              <a:ext uri="{FF2B5EF4-FFF2-40B4-BE49-F238E27FC236}">
                <a16:creationId xmlns:a16="http://schemas.microsoft.com/office/drawing/2014/main" id="{15BA82EF-1834-AEFD-5345-4D529B0AFD18}"/>
              </a:ext>
            </a:extLst>
          </p:cNvPr>
          <p:cNvSpPr txBox="1"/>
          <p:nvPr/>
        </p:nvSpPr>
        <p:spPr>
          <a:xfrm>
            <a:off x="5284781" y="2258841"/>
            <a:ext cx="148744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 </a:t>
            </a:r>
            <a:r>
              <a:rPr lang="en-GB" sz="750" dirty="0">
                <a:solidFill>
                  <a:prstClr val="black"/>
                </a:solidFill>
                <a:latin typeface="Century Gothic"/>
              </a:rPr>
              <a:t>Chicken,</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Roast Potatoes &amp; Gravy</a:t>
            </a:r>
          </a:p>
        </p:txBody>
      </p:sp>
      <p:sp>
        <p:nvSpPr>
          <p:cNvPr id="82" name="TextBox 81">
            <a:extLst>
              <a:ext uri="{FF2B5EF4-FFF2-40B4-BE49-F238E27FC236}">
                <a16:creationId xmlns:a16="http://schemas.microsoft.com/office/drawing/2014/main" id="{D74AB859-2388-49C8-EDF3-B803B371543F}"/>
              </a:ext>
            </a:extLst>
          </p:cNvPr>
          <p:cNvSpPr txBox="1"/>
          <p:nvPr/>
        </p:nvSpPr>
        <p:spPr>
          <a:xfrm>
            <a:off x="5309931" y="2596813"/>
            <a:ext cx="1236893"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Potato and Courgette Layer Bake</a:t>
            </a: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3" name="TextBox 82">
            <a:extLst>
              <a:ext uri="{FF2B5EF4-FFF2-40B4-BE49-F238E27FC236}">
                <a16:creationId xmlns:a16="http://schemas.microsoft.com/office/drawing/2014/main" id="{9E4D9A64-B44E-E96E-8650-894345BC1DF9}"/>
              </a:ext>
            </a:extLst>
          </p:cNvPr>
          <p:cNvSpPr txBox="1"/>
          <p:nvPr/>
        </p:nvSpPr>
        <p:spPr>
          <a:xfrm>
            <a:off x="5529924" y="3331377"/>
            <a:ext cx="90299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Fruit Jelly with Mandarins</a:t>
            </a:r>
          </a:p>
        </p:txBody>
      </p:sp>
      <p:sp>
        <p:nvSpPr>
          <p:cNvPr id="85" name="TextBox 84">
            <a:extLst>
              <a:ext uri="{FF2B5EF4-FFF2-40B4-BE49-F238E27FC236}">
                <a16:creationId xmlns:a16="http://schemas.microsoft.com/office/drawing/2014/main" id="{A330E18C-F731-7BA7-D7F2-DBB8A1A17A9E}"/>
              </a:ext>
            </a:extLst>
          </p:cNvPr>
          <p:cNvSpPr txBox="1"/>
          <p:nvPr/>
        </p:nvSpPr>
        <p:spPr>
          <a:xfrm>
            <a:off x="5289948" y="2974642"/>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Cabbage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 </a:t>
            </a:r>
          </a:p>
        </p:txBody>
      </p:sp>
      <p:sp>
        <p:nvSpPr>
          <p:cNvPr id="88" name="TextBox 87">
            <a:extLst>
              <a:ext uri="{FF2B5EF4-FFF2-40B4-BE49-F238E27FC236}">
                <a16:creationId xmlns:a16="http://schemas.microsoft.com/office/drawing/2014/main" id="{1B8CA114-9E1C-A28E-FAA4-92DA94C6F372}"/>
              </a:ext>
            </a:extLst>
          </p:cNvPr>
          <p:cNvSpPr txBox="1"/>
          <p:nvPr/>
        </p:nvSpPr>
        <p:spPr>
          <a:xfrm>
            <a:off x="6598735" y="2240332"/>
            <a:ext cx="1487448"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*Chicken Korma with Rice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0" name="TextBox 89">
            <a:extLst>
              <a:ext uri="{FF2B5EF4-FFF2-40B4-BE49-F238E27FC236}">
                <a16:creationId xmlns:a16="http://schemas.microsoft.com/office/drawing/2014/main" id="{89331B4D-1905-7AA8-93C4-361F75EDEAC4}"/>
              </a:ext>
            </a:extLst>
          </p:cNvPr>
          <p:cNvSpPr txBox="1"/>
          <p:nvPr/>
        </p:nvSpPr>
        <p:spPr>
          <a:xfrm>
            <a:off x="6681781" y="2576950"/>
            <a:ext cx="1321356"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 Wellington with New Potatoes &amp; Gravy</a:t>
            </a:r>
            <a:endParaRPr kumimoji="0" lang="en-US" sz="75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34DF7161-4A2D-FC51-86AF-82F12C606527}"/>
              </a:ext>
            </a:extLst>
          </p:cNvPr>
          <p:cNvSpPr txBox="1"/>
          <p:nvPr/>
        </p:nvSpPr>
        <p:spPr>
          <a:xfrm>
            <a:off x="6686996" y="3326673"/>
            <a:ext cx="1377469"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Peach Crumble with </a:t>
            </a:r>
            <a:r>
              <a:rPr lang="en-GB" sz="750" dirty="0">
                <a:solidFill>
                  <a:prstClr val="black"/>
                </a:solidFill>
                <a:latin typeface="Century Gothic" panose="020B0502020202020204" pitchFamily="34" charset="0"/>
              </a:rPr>
              <a:t>Custard</a:t>
            </a:r>
            <a:endPar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2" name="TextBox 91">
            <a:extLst>
              <a:ext uri="{FF2B5EF4-FFF2-40B4-BE49-F238E27FC236}">
                <a16:creationId xmlns:a16="http://schemas.microsoft.com/office/drawing/2014/main" id="{90E46AA3-58F8-61F4-DA3F-D77B364AF3D1}"/>
              </a:ext>
            </a:extLst>
          </p:cNvPr>
          <p:cNvSpPr txBox="1"/>
          <p:nvPr/>
        </p:nvSpPr>
        <p:spPr>
          <a:xfrm>
            <a:off x="6675250" y="3019255"/>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Broccoli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Carrots</a:t>
            </a:r>
          </a:p>
        </p:txBody>
      </p:sp>
      <p:sp>
        <p:nvSpPr>
          <p:cNvPr id="95" name="TextBox 94">
            <a:extLst>
              <a:ext uri="{FF2B5EF4-FFF2-40B4-BE49-F238E27FC236}">
                <a16:creationId xmlns:a16="http://schemas.microsoft.com/office/drawing/2014/main" id="{5E16D6A5-C3B2-364B-F316-EAB274667C83}"/>
              </a:ext>
            </a:extLst>
          </p:cNvPr>
          <p:cNvSpPr txBox="1"/>
          <p:nvPr/>
        </p:nvSpPr>
        <p:spPr>
          <a:xfrm>
            <a:off x="8110136" y="2232541"/>
            <a:ext cx="154800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MSC Salmon 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8" name="TextBox 97">
            <a:extLst>
              <a:ext uri="{FF2B5EF4-FFF2-40B4-BE49-F238E27FC236}">
                <a16:creationId xmlns:a16="http://schemas.microsoft.com/office/drawing/2014/main" id="{AE38696D-AEAB-0FA7-197A-92FB53C5C257}"/>
              </a:ext>
            </a:extLst>
          </p:cNvPr>
          <p:cNvSpPr txBox="1"/>
          <p:nvPr/>
        </p:nvSpPr>
        <p:spPr>
          <a:xfrm>
            <a:off x="8377624" y="2985497"/>
            <a:ext cx="9806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Sweetcorn</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Baked Beans</a:t>
            </a:r>
            <a:endParaRPr kumimoji="0" lang="en-GB" sz="75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99" name="TextBox 98">
            <a:extLst>
              <a:ext uri="{FF2B5EF4-FFF2-40B4-BE49-F238E27FC236}">
                <a16:creationId xmlns:a16="http://schemas.microsoft.com/office/drawing/2014/main" id="{38C88161-984A-0B7D-5686-3EFB86AC6D41}"/>
              </a:ext>
            </a:extLst>
          </p:cNvPr>
          <p:cNvSpPr txBox="1"/>
          <p:nvPr/>
        </p:nvSpPr>
        <p:spPr>
          <a:xfrm>
            <a:off x="8300948" y="3321742"/>
            <a:ext cx="123874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Chocolate</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Shortbread with Yoghurt</a:t>
            </a:r>
          </a:p>
        </p:txBody>
      </p:sp>
      <p:sp>
        <p:nvSpPr>
          <p:cNvPr id="101" name="TextBox 100">
            <a:extLst>
              <a:ext uri="{FF2B5EF4-FFF2-40B4-BE49-F238E27FC236}">
                <a16:creationId xmlns:a16="http://schemas.microsoft.com/office/drawing/2014/main" id="{7E9BEA73-EBD0-0DA3-639F-F9527DA31F22}"/>
              </a:ext>
            </a:extLst>
          </p:cNvPr>
          <p:cNvSpPr txBox="1"/>
          <p:nvPr/>
        </p:nvSpPr>
        <p:spPr>
          <a:xfrm>
            <a:off x="8171682" y="2596813"/>
            <a:ext cx="137164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NEW</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a:t>
            </a:r>
            <a:r>
              <a:rPr kumimoji="0" lang="en-GB" sz="750" b="1" i="0" u="none" strike="noStrike" kern="1200" cap="none" spc="0" normalizeH="0" baseline="0" noProof="0" dirty="0">
                <a:ln>
                  <a:noFill/>
                </a:ln>
                <a:solidFill>
                  <a:srgbClr val="8064A2"/>
                </a:solidFill>
                <a:effectLst/>
                <a:uLnTx/>
                <a:uFillTx/>
                <a:latin typeface="Century Gothic"/>
                <a:ea typeface="+mn-ea"/>
                <a:cs typeface="+mn-cs"/>
              </a:rPr>
              <a:t>BEET</a:t>
            </a: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r>
              <a:rPr kumimoji="0" lang="en-GB" sz="750" b="1" i="0" u="none" strike="noStrike" kern="1200" cap="none" spc="0" normalizeH="0" baseline="0" noProof="0" dirty="0">
                <a:ln>
                  <a:noFill/>
                </a:ln>
                <a:solidFill>
                  <a:srgbClr val="8064A2"/>
                </a:solidFill>
                <a:effectLst/>
                <a:uLnTx/>
                <a:uFillTx/>
                <a:latin typeface="Century Gothic"/>
                <a:ea typeface="+mn-ea"/>
                <a:cs typeface="+mn-cs"/>
              </a:rPr>
              <a:t>Burger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4" name="TextBox 103">
            <a:extLst>
              <a:ext uri="{FF2B5EF4-FFF2-40B4-BE49-F238E27FC236}">
                <a16:creationId xmlns:a16="http://schemas.microsoft.com/office/drawing/2014/main" id="{2217A9BF-2AA5-99A8-B348-B2F0FB35A4A7}"/>
              </a:ext>
            </a:extLst>
          </p:cNvPr>
          <p:cNvSpPr txBox="1"/>
          <p:nvPr/>
        </p:nvSpPr>
        <p:spPr>
          <a:xfrm>
            <a:off x="2550760" y="3770820"/>
            <a:ext cx="115443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a:t>
            </a: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Chinese Vegetable Noodles</a:t>
            </a:r>
            <a:endParaRPr kumimoji="0" lang="en-US" sz="75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106" name="TextBox 105">
            <a:extLst>
              <a:ext uri="{FF2B5EF4-FFF2-40B4-BE49-F238E27FC236}">
                <a16:creationId xmlns:a16="http://schemas.microsoft.com/office/drawing/2014/main" id="{35D27268-9C73-2ADC-A000-AD5E5F5C93D3}"/>
              </a:ext>
            </a:extLst>
          </p:cNvPr>
          <p:cNvSpPr txBox="1"/>
          <p:nvPr/>
        </p:nvSpPr>
        <p:spPr>
          <a:xfrm>
            <a:off x="2438175" y="4173041"/>
            <a:ext cx="144018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Lentil &amp; Sweet Potato Curry with Rice</a:t>
            </a:r>
          </a:p>
        </p:txBody>
      </p:sp>
      <p:sp>
        <p:nvSpPr>
          <p:cNvPr id="109" name="TextBox 108">
            <a:extLst>
              <a:ext uri="{FF2B5EF4-FFF2-40B4-BE49-F238E27FC236}">
                <a16:creationId xmlns:a16="http://schemas.microsoft.com/office/drawing/2014/main" id="{45296B49-C60A-95B8-1B28-6609D0C4927C}"/>
              </a:ext>
            </a:extLst>
          </p:cNvPr>
          <p:cNvSpPr txBox="1"/>
          <p:nvPr/>
        </p:nvSpPr>
        <p:spPr>
          <a:xfrm>
            <a:off x="2325018" y="4984585"/>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Peaches with Ice Cream</a:t>
            </a:r>
          </a:p>
        </p:txBody>
      </p:sp>
      <p:sp>
        <p:nvSpPr>
          <p:cNvPr id="110" name="TextBox 109">
            <a:extLst>
              <a:ext uri="{FF2B5EF4-FFF2-40B4-BE49-F238E27FC236}">
                <a16:creationId xmlns:a16="http://schemas.microsoft.com/office/drawing/2014/main" id="{DD034180-7646-86E7-3260-0CCA1AB48805}"/>
              </a:ext>
            </a:extLst>
          </p:cNvPr>
          <p:cNvSpPr txBox="1"/>
          <p:nvPr/>
        </p:nvSpPr>
        <p:spPr>
          <a:xfrm>
            <a:off x="2482788" y="4587029"/>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Carrots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a:t>
            </a:r>
          </a:p>
        </p:txBody>
      </p:sp>
      <p:sp>
        <p:nvSpPr>
          <p:cNvPr id="112" name="TextBox 111">
            <a:extLst>
              <a:ext uri="{FF2B5EF4-FFF2-40B4-BE49-F238E27FC236}">
                <a16:creationId xmlns:a16="http://schemas.microsoft.com/office/drawing/2014/main" id="{8FE8D7BE-29DA-21C2-79B5-A38E8F72DF37}"/>
              </a:ext>
            </a:extLst>
          </p:cNvPr>
          <p:cNvSpPr txBox="1"/>
          <p:nvPr/>
        </p:nvSpPr>
        <p:spPr>
          <a:xfrm>
            <a:off x="3855494" y="3840236"/>
            <a:ext cx="1440180"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*Spaghetti Bolognaise</a:t>
            </a:r>
          </a:p>
        </p:txBody>
      </p:sp>
      <p:sp>
        <p:nvSpPr>
          <p:cNvPr id="113" name="TextBox 112">
            <a:extLst>
              <a:ext uri="{FF2B5EF4-FFF2-40B4-BE49-F238E27FC236}">
                <a16:creationId xmlns:a16="http://schemas.microsoft.com/office/drawing/2014/main" id="{FA206FB6-0E47-E2A2-331D-1FBCFAF70401}"/>
              </a:ext>
            </a:extLst>
          </p:cNvPr>
          <p:cNvSpPr txBox="1"/>
          <p:nvPr/>
        </p:nvSpPr>
        <p:spPr>
          <a:xfrm>
            <a:off x="3916905" y="4159011"/>
            <a:ext cx="134918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Vegan Spaghetti Bolognaise</a:t>
            </a:r>
          </a:p>
        </p:txBody>
      </p:sp>
      <p:sp>
        <p:nvSpPr>
          <p:cNvPr id="114" name="TextBox 113">
            <a:extLst>
              <a:ext uri="{FF2B5EF4-FFF2-40B4-BE49-F238E27FC236}">
                <a16:creationId xmlns:a16="http://schemas.microsoft.com/office/drawing/2014/main" id="{F6BBC56F-EBB7-E8C1-FAF7-1B5D9BD47908}"/>
              </a:ext>
            </a:extLst>
          </p:cNvPr>
          <p:cNvSpPr txBox="1"/>
          <p:nvPr/>
        </p:nvSpPr>
        <p:spPr>
          <a:xfrm>
            <a:off x="3803238" y="4990830"/>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Carrot &amp; Courgette Cake</a:t>
            </a:r>
          </a:p>
        </p:txBody>
      </p:sp>
      <p:sp>
        <p:nvSpPr>
          <p:cNvPr id="115" name="TextBox 114">
            <a:extLst>
              <a:ext uri="{FF2B5EF4-FFF2-40B4-BE49-F238E27FC236}">
                <a16:creationId xmlns:a16="http://schemas.microsoft.com/office/drawing/2014/main" id="{237CD543-1A65-3733-2CA3-64F2DF2D7F5E}"/>
              </a:ext>
            </a:extLst>
          </p:cNvPr>
          <p:cNvSpPr txBox="1"/>
          <p:nvPr/>
        </p:nvSpPr>
        <p:spPr>
          <a:xfrm>
            <a:off x="3896339" y="4616953"/>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Broccoli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Sweetcorn</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1" name="TextBox 120">
            <a:extLst>
              <a:ext uri="{FF2B5EF4-FFF2-40B4-BE49-F238E27FC236}">
                <a16:creationId xmlns:a16="http://schemas.microsoft.com/office/drawing/2014/main" id="{10B5852B-E60D-1C77-B3C0-3AF6A33996A6}"/>
              </a:ext>
            </a:extLst>
          </p:cNvPr>
          <p:cNvSpPr txBox="1"/>
          <p:nvPr/>
        </p:nvSpPr>
        <p:spPr>
          <a:xfrm>
            <a:off x="5301791" y="3798178"/>
            <a:ext cx="1390663"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*Roast Chicken,</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Roast Potatoes</a:t>
            </a:r>
            <a:r>
              <a:rPr lang="en-GB" sz="750" dirty="0">
                <a:solidFill>
                  <a:prstClr val="black"/>
                </a:solidFill>
                <a:latin typeface="Century Gothic"/>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&amp; Gravy</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3" name="TextBox 122">
            <a:extLst>
              <a:ext uri="{FF2B5EF4-FFF2-40B4-BE49-F238E27FC236}">
                <a16:creationId xmlns:a16="http://schemas.microsoft.com/office/drawing/2014/main" id="{9E8B5C7C-3E00-87EF-EE1C-658B6770531D}"/>
              </a:ext>
            </a:extLst>
          </p:cNvPr>
          <p:cNvSpPr txBox="1"/>
          <p:nvPr/>
        </p:nvSpPr>
        <p:spPr>
          <a:xfrm>
            <a:off x="5289948" y="4173372"/>
            <a:ext cx="1314969"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Vegan Quorn with Stuffing, Roast Potatoes &amp; Gravy</a:t>
            </a:r>
          </a:p>
        </p:txBody>
      </p:sp>
      <p:sp>
        <p:nvSpPr>
          <p:cNvPr id="124" name="TextBox 123">
            <a:extLst>
              <a:ext uri="{FF2B5EF4-FFF2-40B4-BE49-F238E27FC236}">
                <a16:creationId xmlns:a16="http://schemas.microsoft.com/office/drawing/2014/main" id="{394D5381-03AD-AACB-CE83-B229565F206D}"/>
              </a:ext>
            </a:extLst>
          </p:cNvPr>
          <p:cNvSpPr txBox="1"/>
          <p:nvPr/>
        </p:nvSpPr>
        <p:spPr>
          <a:xfrm>
            <a:off x="5124020" y="4984342"/>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Fresh Fruit Salad</a:t>
            </a:r>
            <a:endPar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5" name="TextBox 124">
            <a:extLst>
              <a:ext uri="{FF2B5EF4-FFF2-40B4-BE49-F238E27FC236}">
                <a16:creationId xmlns:a16="http://schemas.microsoft.com/office/drawing/2014/main" id="{7C614E85-ADA9-9A46-80C0-EF8448DC1292}"/>
              </a:ext>
            </a:extLst>
          </p:cNvPr>
          <p:cNvSpPr txBox="1"/>
          <p:nvPr/>
        </p:nvSpPr>
        <p:spPr>
          <a:xfrm>
            <a:off x="5298413" y="4624885"/>
            <a:ext cx="140131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Cauliflower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Carrots</a:t>
            </a:r>
          </a:p>
        </p:txBody>
      </p:sp>
      <p:sp>
        <p:nvSpPr>
          <p:cNvPr id="127" name="TextBox 126">
            <a:extLst>
              <a:ext uri="{FF2B5EF4-FFF2-40B4-BE49-F238E27FC236}">
                <a16:creationId xmlns:a16="http://schemas.microsoft.com/office/drawing/2014/main" id="{E8314E75-AC7D-B922-7632-92015D1744C8}"/>
              </a:ext>
            </a:extLst>
          </p:cNvPr>
          <p:cNvSpPr txBox="1"/>
          <p:nvPr/>
        </p:nvSpPr>
        <p:spPr>
          <a:xfrm>
            <a:off x="6624457" y="3750356"/>
            <a:ext cx="1663470" cy="90024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Yamas</a:t>
            </a:r>
            <a:r>
              <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 *</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Greek Chicken Pita with Seasoned Wedges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 </a:t>
            </a:r>
            <a:r>
              <a:rPr kumimoji="0" lang="en-US"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Spinach &amp; Cheese Whirl with Seasoned Wedges </a:t>
            </a:r>
            <a:endParaRPr kumimoji="0" lang="en-US" sz="75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128" name="TextBox 127">
            <a:extLst>
              <a:ext uri="{FF2B5EF4-FFF2-40B4-BE49-F238E27FC236}">
                <a16:creationId xmlns:a16="http://schemas.microsoft.com/office/drawing/2014/main" id="{A99B9093-DD9F-2AD7-B58F-4226E57B222B}"/>
              </a:ext>
            </a:extLst>
          </p:cNvPr>
          <p:cNvSpPr txBox="1"/>
          <p:nvPr/>
        </p:nvSpPr>
        <p:spPr>
          <a:xfrm>
            <a:off x="6926417" y="4618336"/>
            <a:ext cx="9806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Roasted Peppers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a:t>
            </a:r>
            <a:endParaRPr kumimoji="0" lang="en-GB" sz="750" b="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29" name="TextBox 128">
            <a:extLst>
              <a:ext uri="{FF2B5EF4-FFF2-40B4-BE49-F238E27FC236}">
                <a16:creationId xmlns:a16="http://schemas.microsoft.com/office/drawing/2014/main" id="{EB5149ED-B8FD-4202-26F6-B7EC449EB092}"/>
              </a:ext>
            </a:extLst>
          </p:cNvPr>
          <p:cNvSpPr txBox="1"/>
          <p:nvPr/>
        </p:nvSpPr>
        <p:spPr>
          <a:xfrm>
            <a:off x="6822728" y="4954875"/>
            <a:ext cx="1201320"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Vanilla S</a:t>
            </a:r>
            <a:r>
              <a:rPr kumimoji="0" lang="en-GB" sz="75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hortbread</a:t>
            </a: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with Yoghurt</a:t>
            </a:r>
          </a:p>
        </p:txBody>
      </p:sp>
      <p:sp>
        <p:nvSpPr>
          <p:cNvPr id="131" name="TextBox 130">
            <a:extLst>
              <a:ext uri="{FF2B5EF4-FFF2-40B4-BE49-F238E27FC236}">
                <a16:creationId xmlns:a16="http://schemas.microsoft.com/office/drawing/2014/main" id="{5E36A1A4-7D76-1E4E-5202-590F1EBC3868}"/>
              </a:ext>
            </a:extLst>
          </p:cNvPr>
          <p:cNvSpPr txBox="1"/>
          <p:nvPr/>
        </p:nvSpPr>
        <p:spPr>
          <a:xfrm>
            <a:off x="8195904" y="4179237"/>
            <a:ext cx="1360147"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&amp; Red Pepper Frittata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2" name="TextBox 131">
            <a:extLst>
              <a:ext uri="{FF2B5EF4-FFF2-40B4-BE49-F238E27FC236}">
                <a16:creationId xmlns:a16="http://schemas.microsoft.com/office/drawing/2014/main" id="{87A217AD-CFE0-2AA8-95BC-FD7191E46BB9}"/>
              </a:ext>
            </a:extLst>
          </p:cNvPr>
          <p:cNvSpPr txBox="1"/>
          <p:nvPr/>
        </p:nvSpPr>
        <p:spPr>
          <a:xfrm>
            <a:off x="8112394" y="3817516"/>
            <a:ext cx="1548005"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MSC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3" name="TextBox 132">
            <a:extLst>
              <a:ext uri="{FF2B5EF4-FFF2-40B4-BE49-F238E27FC236}">
                <a16:creationId xmlns:a16="http://schemas.microsoft.com/office/drawing/2014/main" id="{0707011F-7604-E50A-CEF7-52AE59EB2352}"/>
              </a:ext>
            </a:extLst>
          </p:cNvPr>
          <p:cNvSpPr txBox="1"/>
          <p:nvPr/>
        </p:nvSpPr>
        <p:spPr>
          <a:xfrm>
            <a:off x="8394775" y="4596009"/>
            <a:ext cx="980694"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Baked Beans</a:t>
            </a:r>
            <a:endParaRPr kumimoji="0" lang="en-GB" sz="75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34" name="TextBox 133">
            <a:extLst>
              <a:ext uri="{FF2B5EF4-FFF2-40B4-BE49-F238E27FC236}">
                <a16:creationId xmlns:a16="http://schemas.microsoft.com/office/drawing/2014/main" id="{99560C87-83DE-6340-19B5-6A2A486F5F34}"/>
              </a:ext>
            </a:extLst>
          </p:cNvPr>
          <p:cNvSpPr txBox="1"/>
          <p:nvPr/>
        </p:nvSpPr>
        <p:spPr>
          <a:xfrm>
            <a:off x="3690356" y="3370508"/>
            <a:ext cx="1666494"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NEW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Cornflake Tart</a:t>
            </a: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p>
        </p:txBody>
      </p:sp>
      <p:pic>
        <p:nvPicPr>
          <p:cNvPr id="137" name="Picture 136">
            <a:extLst>
              <a:ext uri="{FF2B5EF4-FFF2-40B4-BE49-F238E27FC236}">
                <a16:creationId xmlns:a16="http://schemas.microsoft.com/office/drawing/2014/main" id="{F81B3BDB-FF3C-B80C-46F0-1AE9801670B2}"/>
              </a:ext>
            </a:extLst>
          </p:cNvPr>
          <p:cNvPicPr>
            <a:picLocks noChangeAspect="1"/>
          </p:cNvPicPr>
          <p:nvPr/>
        </p:nvPicPr>
        <p:blipFill>
          <a:blip r:embed="rId3"/>
          <a:stretch>
            <a:fillRect/>
          </a:stretch>
        </p:blipFill>
        <p:spPr>
          <a:xfrm>
            <a:off x="7719017" y="3777135"/>
            <a:ext cx="295632" cy="195680"/>
          </a:xfrm>
          <a:prstGeom prst="rect">
            <a:avLst/>
          </a:prstGeom>
        </p:spPr>
      </p:pic>
      <p:pic>
        <p:nvPicPr>
          <p:cNvPr id="139" name="Picture 138" descr="A close up of a logo&#10;&#10;Description automatically generated">
            <a:extLst>
              <a:ext uri="{FF2B5EF4-FFF2-40B4-BE49-F238E27FC236}">
                <a16:creationId xmlns:a16="http://schemas.microsoft.com/office/drawing/2014/main" id="{326A32A0-8122-3264-CF88-3A79EE1049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125" y="806536"/>
            <a:ext cx="96920" cy="117981"/>
          </a:xfrm>
          <a:prstGeom prst="rect">
            <a:avLst/>
          </a:prstGeom>
        </p:spPr>
      </p:pic>
      <p:pic>
        <p:nvPicPr>
          <p:cNvPr id="140" name="Picture 139" descr="A close up of a logo&#10;&#10;Description automatically generated">
            <a:extLst>
              <a:ext uri="{FF2B5EF4-FFF2-40B4-BE49-F238E27FC236}">
                <a16:creationId xmlns:a16="http://schemas.microsoft.com/office/drawing/2014/main" id="{720555B8-B869-C963-C199-2B29A5DB9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061" y="1196262"/>
            <a:ext cx="96920" cy="117981"/>
          </a:xfrm>
          <a:prstGeom prst="rect">
            <a:avLst/>
          </a:prstGeom>
        </p:spPr>
      </p:pic>
      <p:pic>
        <p:nvPicPr>
          <p:cNvPr id="141" name="Picture 140" descr="A close up of a logo&#10;&#10;Description automatically generated">
            <a:extLst>
              <a:ext uri="{FF2B5EF4-FFF2-40B4-BE49-F238E27FC236}">
                <a16:creationId xmlns:a16="http://schemas.microsoft.com/office/drawing/2014/main" id="{C4694740-453E-B9A8-9395-EA15D19EE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761" y="1768292"/>
            <a:ext cx="96920" cy="117981"/>
          </a:xfrm>
          <a:prstGeom prst="rect">
            <a:avLst/>
          </a:prstGeom>
        </p:spPr>
      </p:pic>
      <p:pic>
        <p:nvPicPr>
          <p:cNvPr id="166" name="Picture 165" descr="A close up of a logo&#10;&#10;Description automatically generated">
            <a:extLst>
              <a:ext uri="{FF2B5EF4-FFF2-40B4-BE49-F238E27FC236}">
                <a16:creationId xmlns:a16="http://schemas.microsoft.com/office/drawing/2014/main" id="{1CC535A4-310D-BF89-565F-D81FD20EE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2273" y="3482148"/>
            <a:ext cx="96920" cy="117981"/>
          </a:xfrm>
          <a:prstGeom prst="rect">
            <a:avLst/>
          </a:prstGeom>
        </p:spPr>
      </p:pic>
      <p:pic>
        <p:nvPicPr>
          <p:cNvPr id="167" name="Picture 166" descr="A close up of a logo&#10;&#10;Description automatically generated">
            <a:extLst>
              <a:ext uri="{FF2B5EF4-FFF2-40B4-BE49-F238E27FC236}">
                <a16:creationId xmlns:a16="http://schemas.microsoft.com/office/drawing/2014/main" id="{CE4ACCD1-69F8-815C-3CB1-181CE93AB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0733" y="2395842"/>
            <a:ext cx="96920" cy="117981"/>
          </a:xfrm>
          <a:prstGeom prst="rect">
            <a:avLst/>
          </a:prstGeom>
        </p:spPr>
      </p:pic>
      <p:pic>
        <p:nvPicPr>
          <p:cNvPr id="168" name="Picture 167" descr="A close up of a logo&#10;&#10;Description automatically generated">
            <a:extLst>
              <a:ext uri="{FF2B5EF4-FFF2-40B4-BE49-F238E27FC236}">
                <a16:creationId xmlns:a16="http://schemas.microsoft.com/office/drawing/2014/main" id="{F0900978-7F73-A01A-1CA7-12F75B07B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436" y="4352184"/>
            <a:ext cx="96920" cy="117981"/>
          </a:xfrm>
          <a:prstGeom prst="rect">
            <a:avLst/>
          </a:prstGeom>
        </p:spPr>
      </p:pic>
      <p:pic>
        <p:nvPicPr>
          <p:cNvPr id="172" name="Picture 171" descr="A close up of a logo&#10;&#10;Description automatically generated">
            <a:extLst>
              <a:ext uri="{FF2B5EF4-FFF2-40B4-BE49-F238E27FC236}">
                <a16:creationId xmlns:a16="http://schemas.microsoft.com/office/drawing/2014/main" id="{6AFF4413-2E51-2FCC-E390-560069886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4853" y="659102"/>
            <a:ext cx="147249" cy="152424"/>
          </a:xfrm>
          <a:prstGeom prst="rect">
            <a:avLst/>
          </a:prstGeom>
        </p:spPr>
      </p:pic>
      <p:pic>
        <p:nvPicPr>
          <p:cNvPr id="174" name="Picture 173" descr="A close up of a logo&#10;&#10;Description automatically generated">
            <a:extLst>
              <a:ext uri="{FF2B5EF4-FFF2-40B4-BE49-F238E27FC236}">
                <a16:creationId xmlns:a16="http://schemas.microsoft.com/office/drawing/2014/main" id="{103D7C36-D72C-6F46-24F8-B0E6EEFE3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855" y="3848217"/>
            <a:ext cx="147249" cy="152424"/>
          </a:xfrm>
          <a:prstGeom prst="rect">
            <a:avLst/>
          </a:prstGeom>
        </p:spPr>
      </p:pic>
      <p:sp>
        <p:nvSpPr>
          <p:cNvPr id="176" name="TextBox 175">
            <a:extLst>
              <a:ext uri="{FF2B5EF4-FFF2-40B4-BE49-F238E27FC236}">
                <a16:creationId xmlns:a16="http://schemas.microsoft.com/office/drawing/2014/main" id="{1396E1CD-30B2-707C-B627-7DDAAC984672}"/>
              </a:ext>
            </a:extLst>
          </p:cNvPr>
          <p:cNvSpPr txBox="1"/>
          <p:nvPr/>
        </p:nvSpPr>
        <p:spPr>
          <a:xfrm>
            <a:off x="261258" y="5683900"/>
            <a:ext cx="637127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Available  Daily: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Jacket Potatoes with a choice of fillings (where advertised), freshly baked bread, organic yogurt, a selection of fruit and salads.</a:t>
            </a:r>
          </a:p>
        </p:txBody>
      </p:sp>
      <p:sp>
        <p:nvSpPr>
          <p:cNvPr id="178" name="TextBox 177">
            <a:extLst>
              <a:ext uri="{FF2B5EF4-FFF2-40B4-BE49-F238E27FC236}">
                <a16:creationId xmlns:a16="http://schemas.microsoft.com/office/drawing/2014/main" id="{B5FFB191-809E-18C5-9E9C-52059BB46781}"/>
              </a:ext>
            </a:extLst>
          </p:cNvPr>
          <p:cNvSpPr txBox="1"/>
          <p:nvPr/>
        </p:nvSpPr>
        <p:spPr>
          <a:xfrm>
            <a:off x="5569643" y="5365507"/>
            <a:ext cx="1103093" cy="3539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entury Gothic" panose="020B0502020202020204" pitchFamily="34" charset="0"/>
              </a:rPr>
              <a:t>*</a:t>
            </a:r>
            <a:r>
              <a:rPr lang="en-GB" sz="700" dirty="0">
                <a:solidFill>
                  <a:prstClr val="black"/>
                </a:solidFill>
                <a:latin typeface="Century Gothic" panose="020B0502020202020204" pitchFamily="34" charset="0"/>
              </a:rPr>
              <a:t> Halal Alternative Available</a:t>
            </a: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82" name="Straight Connector 181">
            <a:extLst>
              <a:ext uri="{FF2B5EF4-FFF2-40B4-BE49-F238E27FC236}">
                <a16:creationId xmlns:a16="http://schemas.microsoft.com/office/drawing/2014/main" id="{C9F1E92D-1A98-4EAA-0ED2-5AE5980BCE69}"/>
              </a:ext>
            </a:extLst>
          </p:cNvPr>
          <p:cNvCxnSpPr>
            <a:cxnSpLocks/>
          </p:cNvCxnSpPr>
          <p:nvPr/>
        </p:nvCxnSpPr>
        <p:spPr>
          <a:xfrm>
            <a:off x="2732189" y="95618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7877531-7693-BB23-32CC-405EED833FE9}"/>
              </a:ext>
            </a:extLst>
          </p:cNvPr>
          <p:cNvCxnSpPr>
            <a:cxnSpLocks/>
          </p:cNvCxnSpPr>
          <p:nvPr/>
        </p:nvCxnSpPr>
        <p:spPr>
          <a:xfrm>
            <a:off x="2740782" y="137708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317A356-7DF1-7337-8417-E1DD6BA15A4F}"/>
              </a:ext>
            </a:extLst>
          </p:cNvPr>
          <p:cNvCxnSpPr>
            <a:cxnSpLocks/>
          </p:cNvCxnSpPr>
          <p:nvPr/>
        </p:nvCxnSpPr>
        <p:spPr>
          <a:xfrm>
            <a:off x="2768925" y="171232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B491F4-42D1-D4C4-B005-CFC411E76248}"/>
              </a:ext>
            </a:extLst>
          </p:cNvPr>
          <p:cNvCxnSpPr>
            <a:cxnSpLocks/>
          </p:cNvCxnSpPr>
          <p:nvPr/>
        </p:nvCxnSpPr>
        <p:spPr>
          <a:xfrm>
            <a:off x="4190568" y="95618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35429D7-0F0F-199E-356B-F6F5D4EB3A21}"/>
              </a:ext>
            </a:extLst>
          </p:cNvPr>
          <p:cNvCxnSpPr>
            <a:cxnSpLocks/>
          </p:cNvCxnSpPr>
          <p:nvPr/>
        </p:nvCxnSpPr>
        <p:spPr>
          <a:xfrm>
            <a:off x="4179086" y="137708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AE0AD96-50C6-1F3F-79A7-424165F3BCA1}"/>
              </a:ext>
            </a:extLst>
          </p:cNvPr>
          <p:cNvCxnSpPr>
            <a:cxnSpLocks/>
          </p:cNvCxnSpPr>
          <p:nvPr/>
        </p:nvCxnSpPr>
        <p:spPr>
          <a:xfrm>
            <a:off x="4190568" y="171232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6AA8CC6-2552-25E8-904B-B93529576AC2}"/>
              </a:ext>
            </a:extLst>
          </p:cNvPr>
          <p:cNvCxnSpPr>
            <a:cxnSpLocks/>
          </p:cNvCxnSpPr>
          <p:nvPr/>
        </p:nvCxnSpPr>
        <p:spPr>
          <a:xfrm>
            <a:off x="5618295" y="95618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D2E1A52-DD5C-5D54-D616-03FEF54EA313}"/>
              </a:ext>
            </a:extLst>
          </p:cNvPr>
          <p:cNvCxnSpPr>
            <a:cxnSpLocks/>
          </p:cNvCxnSpPr>
          <p:nvPr/>
        </p:nvCxnSpPr>
        <p:spPr>
          <a:xfrm>
            <a:off x="5618295" y="137708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E99DD84-583D-9FBB-F222-04372B8AF953}"/>
              </a:ext>
            </a:extLst>
          </p:cNvPr>
          <p:cNvCxnSpPr>
            <a:cxnSpLocks/>
          </p:cNvCxnSpPr>
          <p:nvPr/>
        </p:nvCxnSpPr>
        <p:spPr>
          <a:xfrm>
            <a:off x="5606262" y="171232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934FEF5-D47A-93AF-1726-21BDC4335639}"/>
              </a:ext>
            </a:extLst>
          </p:cNvPr>
          <p:cNvCxnSpPr>
            <a:cxnSpLocks/>
          </p:cNvCxnSpPr>
          <p:nvPr/>
        </p:nvCxnSpPr>
        <p:spPr>
          <a:xfrm>
            <a:off x="7010649" y="137708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1693AC1-DAA5-C3F1-5C5E-FE927D116E5B}"/>
              </a:ext>
            </a:extLst>
          </p:cNvPr>
          <p:cNvCxnSpPr>
            <a:cxnSpLocks/>
          </p:cNvCxnSpPr>
          <p:nvPr/>
        </p:nvCxnSpPr>
        <p:spPr>
          <a:xfrm>
            <a:off x="7010314" y="171232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87E28F-B62C-923C-0D13-05CD85098373}"/>
              </a:ext>
            </a:extLst>
          </p:cNvPr>
          <p:cNvCxnSpPr>
            <a:cxnSpLocks/>
          </p:cNvCxnSpPr>
          <p:nvPr/>
        </p:nvCxnSpPr>
        <p:spPr>
          <a:xfrm>
            <a:off x="8462076" y="95618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F985327-456E-6757-6864-1AD6E7B6A48E}"/>
              </a:ext>
            </a:extLst>
          </p:cNvPr>
          <p:cNvCxnSpPr>
            <a:cxnSpLocks/>
          </p:cNvCxnSpPr>
          <p:nvPr/>
        </p:nvCxnSpPr>
        <p:spPr>
          <a:xfrm>
            <a:off x="8474958" y="137708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AFC976F-69DA-99C4-CF50-EF9EF43BBDDF}"/>
              </a:ext>
            </a:extLst>
          </p:cNvPr>
          <p:cNvCxnSpPr>
            <a:cxnSpLocks/>
          </p:cNvCxnSpPr>
          <p:nvPr/>
        </p:nvCxnSpPr>
        <p:spPr>
          <a:xfrm>
            <a:off x="8474958" y="171232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A38BFD9-C382-8268-EC1E-C913FD3809AC}"/>
              </a:ext>
            </a:extLst>
          </p:cNvPr>
          <p:cNvCxnSpPr/>
          <p:nvPr/>
        </p:nvCxnSpPr>
        <p:spPr>
          <a:xfrm>
            <a:off x="2703362" y="2985497"/>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DDCA812-8DCE-BD78-50B0-5F8EC6CA78EE}"/>
              </a:ext>
            </a:extLst>
          </p:cNvPr>
          <p:cNvCxnSpPr/>
          <p:nvPr/>
        </p:nvCxnSpPr>
        <p:spPr>
          <a:xfrm>
            <a:off x="2695933" y="335877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568BBB1-A334-E12E-82E4-0C249DE49C33}"/>
              </a:ext>
            </a:extLst>
          </p:cNvPr>
          <p:cNvCxnSpPr/>
          <p:nvPr/>
        </p:nvCxnSpPr>
        <p:spPr>
          <a:xfrm>
            <a:off x="4175689" y="296262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8BFCA59-C5B9-C62E-4E9E-095E51B91128}"/>
              </a:ext>
            </a:extLst>
          </p:cNvPr>
          <p:cNvCxnSpPr/>
          <p:nvPr/>
        </p:nvCxnSpPr>
        <p:spPr>
          <a:xfrm>
            <a:off x="4193921" y="334981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6B9BC54-C020-5DBD-2CA5-18B8AE1D7E26}"/>
              </a:ext>
            </a:extLst>
          </p:cNvPr>
          <p:cNvCxnSpPr/>
          <p:nvPr/>
        </p:nvCxnSpPr>
        <p:spPr>
          <a:xfrm>
            <a:off x="5517524" y="296262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BDC6BB1-B0B8-3E70-98BF-14089BE0CC71}"/>
              </a:ext>
            </a:extLst>
          </p:cNvPr>
          <p:cNvCxnSpPr/>
          <p:nvPr/>
        </p:nvCxnSpPr>
        <p:spPr>
          <a:xfrm>
            <a:off x="5574640" y="3347020"/>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F062860-0424-7D72-7126-2586C686BDBA}"/>
              </a:ext>
            </a:extLst>
          </p:cNvPr>
          <p:cNvCxnSpPr/>
          <p:nvPr/>
        </p:nvCxnSpPr>
        <p:spPr>
          <a:xfrm>
            <a:off x="6958210" y="3315700"/>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CD09734-D896-12BA-BD47-18CB6A64FB43}"/>
              </a:ext>
            </a:extLst>
          </p:cNvPr>
          <p:cNvCxnSpPr/>
          <p:nvPr/>
        </p:nvCxnSpPr>
        <p:spPr>
          <a:xfrm>
            <a:off x="6967383" y="3006994"/>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39AC067-511C-6FA7-73BC-482EF98661C8}"/>
              </a:ext>
            </a:extLst>
          </p:cNvPr>
          <p:cNvCxnSpPr/>
          <p:nvPr/>
        </p:nvCxnSpPr>
        <p:spPr>
          <a:xfrm>
            <a:off x="8464353" y="291997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91CDF26-1C25-D1F8-9115-9633B2966E48}"/>
              </a:ext>
            </a:extLst>
          </p:cNvPr>
          <p:cNvCxnSpPr/>
          <p:nvPr/>
        </p:nvCxnSpPr>
        <p:spPr>
          <a:xfrm>
            <a:off x="8509301" y="332174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B4154F1-CA7C-909F-FB68-235772EBBC67}"/>
              </a:ext>
            </a:extLst>
          </p:cNvPr>
          <p:cNvCxnSpPr/>
          <p:nvPr/>
        </p:nvCxnSpPr>
        <p:spPr>
          <a:xfrm>
            <a:off x="2759069" y="411536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8C65A25-6D83-9A6D-D692-7854EC91C046}"/>
              </a:ext>
            </a:extLst>
          </p:cNvPr>
          <p:cNvCxnSpPr>
            <a:cxnSpLocks/>
          </p:cNvCxnSpPr>
          <p:nvPr/>
        </p:nvCxnSpPr>
        <p:spPr>
          <a:xfrm>
            <a:off x="2776104" y="461643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F1C2EBD-FE7D-5C02-F396-3EC77E0A60D0}"/>
              </a:ext>
            </a:extLst>
          </p:cNvPr>
          <p:cNvCxnSpPr/>
          <p:nvPr/>
        </p:nvCxnSpPr>
        <p:spPr>
          <a:xfrm>
            <a:off x="2813112" y="489793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D1B0797-78BB-2863-4AFE-CD4B53E89CCA}"/>
              </a:ext>
            </a:extLst>
          </p:cNvPr>
          <p:cNvCxnSpPr/>
          <p:nvPr/>
        </p:nvCxnSpPr>
        <p:spPr>
          <a:xfrm>
            <a:off x="4183733" y="411281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2235E3E-400E-521B-1D3B-6BEB0891BE0F}"/>
              </a:ext>
            </a:extLst>
          </p:cNvPr>
          <p:cNvCxnSpPr>
            <a:cxnSpLocks/>
          </p:cNvCxnSpPr>
          <p:nvPr/>
        </p:nvCxnSpPr>
        <p:spPr>
          <a:xfrm>
            <a:off x="4222813" y="461643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C308EEE-88DF-E250-6F68-B408997C5F28}"/>
              </a:ext>
            </a:extLst>
          </p:cNvPr>
          <p:cNvCxnSpPr/>
          <p:nvPr/>
        </p:nvCxnSpPr>
        <p:spPr>
          <a:xfrm>
            <a:off x="4204581" y="4929363"/>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13587AC-A3A8-A8B5-49E0-E4A3B8AE5404}"/>
              </a:ext>
            </a:extLst>
          </p:cNvPr>
          <p:cNvCxnSpPr/>
          <p:nvPr/>
        </p:nvCxnSpPr>
        <p:spPr>
          <a:xfrm>
            <a:off x="5556821" y="4132795"/>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31D928A-89B0-A913-C387-C3B1AE7C6EC6}"/>
              </a:ext>
            </a:extLst>
          </p:cNvPr>
          <p:cNvCxnSpPr>
            <a:cxnSpLocks/>
          </p:cNvCxnSpPr>
          <p:nvPr/>
        </p:nvCxnSpPr>
        <p:spPr>
          <a:xfrm>
            <a:off x="5556820" y="461643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EF5B6C1-FB9B-86E5-797E-38BF679E0FB4}"/>
              </a:ext>
            </a:extLst>
          </p:cNvPr>
          <p:cNvCxnSpPr/>
          <p:nvPr/>
        </p:nvCxnSpPr>
        <p:spPr>
          <a:xfrm>
            <a:off x="5580140" y="4945566"/>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9AB3254-D6D1-32E2-04D8-3A928AFF81BA}"/>
              </a:ext>
            </a:extLst>
          </p:cNvPr>
          <p:cNvCxnSpPr/>
          <p:nvPr/>
        </p:nvCxnSpPr>
        <p:spPr>
          <a:xfrm>
            <a:off x="6970903" y="4945538"/>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2D3027F-14AD-2E9B-1DFE-E98270AA88C2}"/>
              </a:ext>
            </a:extLst>
          </p:cNvPr>
          <p:cNvCxnSpPr>
            <a:cxnSpLocks/>
          </p:cNvCxnSpPr>
          <p:nvPr/>
        </p:nvCxnSpPr>
        <p:spPr>
          <a:xfrm>
            <a:off x="7018298" y="461643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26BB6C1-0EEF-1937-3D67-A4F116CBE0B5}"/>
              </a:ext>
            </a:extLst>
          </p:cNvPr>
          <p:cNvCxnSpPr/>
          <p:nvPr/>
        </p:nvCxnSpPr>
        <p:spPr>
          <a:xfrm>
            <a:off x="8492462" y="414068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778BF73-0C1A-C2A7-A0D6-03AD49556091}"/>
              </a:ext>
            </a:extLst>
          </p:cNvPr>
          <p:cNvCxnSpPr>
            <a:cxnSpLocks/>
          </p:cNvCxnSpPr>
          <p:nvPr/>
        </p:nvCxnSpPr>
        <p:spPr>
          <a:xfrm>
            <a:off x="8474958" y="4616439"/>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961A2D8-4E45-747B-1D8A-F30E3D56D7DF}"/>
              </a:ext>
            </a:extLst>
          </p:cNvPr>
          <p:cNvCxnSpPr/>
          <p:nvPr/>
        </p:nvCxnSpPr>
        <p:spPr>
          <a:xfrm>
            <a:off x="8444785" y="4929363"/>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EBB400-504E-3DE6-7F83-845285F6EC1C}"/>
              </a:ext>
            </a:extLst>
          </p:cNvPr>
          <p:cNvSpPr txBox="1"/>
          <p:nvPr/>
        </p:nvSpPr>
        <p:spPr>
          <a:xfrm>
            <a:off x="401954" y="843738"/>
            <a:ext cx="98069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17 April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8 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5 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26 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17 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28 August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18 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prstClr val="white"/>
                </a:solidFill>
                <a:latin typeface="Century Gothic"/>
              </a:rPr>
              <a:t>9 October</a:t>
            </a:r>
            <a:r>
              <a:rPr kumimoji="0" lang="en-GB" sz="900" b="1" i="0" u="none" strike="noStrike" kern="1200" cap="none" spc="0" normalizeH="0" baseline="0" noProof="0" dirty="0">
                <a:ln>
                  <a:noFill/>
                </a:ln>
                <a:solidFill>
                  <a:prstClr val="white"/>
                </a:solidFill>
                <a:effectLst/>
                <a:uLnTx/>
                <a:uFillTx/>
                <a:latin typeface="Century Gothic"/>
                <a:ea typeface="+mn-ea"/>
                <a:cs typeface="+mn-cs"/>
              </a:rPr>
              <a:t> </a:t>
            </a:r>
          </a:p>
        </p:txBody>
      </p:sp>
      <p:sp>
        <p:nvSpPr>
          <p:cNvPr id="6" name="TextBox 5">
            <a:extLst>
              <a:ext uri="{FF2B5EF4-FFF2-40B4-BE49-F238E27FC236}">
                <a16:creationId xmlns:a16="http://schemas.microsoft.com/office/drawing/2014/main" id="{8392E53E-8313-221F-7824-4EB4D2BE627A}"/>
              </a:ext>
            </a:extLst>
          </p:cNvPr>
          <p:cNvSpPr txBox="1"/>
          <p:nvPr/>
        </p:nvSpPr>
        <p:spPr>
          <a:xfrm>
            <a:off x="389968" y="2511090"/>
            <a:ext cx="980694" cy="13388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24 April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15 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12 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3 July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prstClr val="white"/>
                </a:solidFill>
                <a:latin typeface="Century Gothic"/>
              </a:rPr>
              <a:t>4 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prstClr val="white"/>
                </a:solidFill>
                <a:latin typeface="Century Gothic"/>
              </a:rPr>
              <a:t>25 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prstClr val="white"/>
                </a:solidFill>
                <a:latin typeface="Century Gothic"/>
              </a:rPr>
              <a:t>16 October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dirty="0">
              <a:solidFill>
                <a:prstClr val="white"/>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99AF9977-6ACE-6336-2F7A-3BD18BCDD6D4}"/>
              </a:ext>
            </a:extLst>
          </p:cNvPr>
          <p:cNvSpPr txBox="1"/>
          <p:nvPr/>
        </p:nvSpPr>
        <p:spPr>
          <a:xfrm>
            <a:off x="407887" y="4138372"/>
            <a:ext cx="98069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 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22 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19 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10 July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prstClr val="white"/>
                </a:solidFill>
                <a:latin typeface="Century Gothic"/>
              </a:rPr>
              <a:t>11 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entury Gothic"/>
                <a:ea typeface="+mn-ea"/>
                <a:cs typeface="+mn-cs"/>
              </a:rPr>
              <a:t>2 October </a:t>
            </a:r>
          </a:p>
        </p:txBody>
      </p:sp>
      <p:sp>
        <p:nvSpPr>
          <p:cNvPr id="14" name="TextBox 13">
            <a:extLst>
              <a:ext uri="{FF2B5EF4-FFF2-40B4-BE49-F238E27FC236}">
                <a16:creationId xmlns:a16="http://schemas.microsoft.com/office/drawing/2014/main" id="{96BE19BF-9C5C-A16A-0E11-0F63DAA8DF57}"/>
              </a:ext>
            </a:extLst>
          </p:cNvPr>
          <p:cNvSpPr txBox="1"/>
          <p:nvPr/>
        </p:nvSpPr>
        <p:spPr>
          <a:xfrm>
            <a:off x="259460" y="101199"/>
            <a:ext cx="1361283"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a:rPr>
              <a:t>Sutton Spring/ Summer Menu 2023</a:t>
            </a:r>
            <a:endParaRPr kumimoji="0" lang="en-GB" sz="900" b="1" i="0" u="none" strike="noStrike" kern="1200" cap="none" spc="0" normalizeH="0" baseline="0" noProof="0" dirty="0">
              <a:ln>
                <a:noFill/>
              </a:ln>
              <a:solidFill>
                <a:schemeClr val="bg1"/>
              </a:solidFill>
              <a:uLnTx/>
              <a:uFillTx/>
              <a:latin typeface="Century Gothic"/>
            </a:endParaRPr>
          </a:p>
        </p:txBody>
      </p:sp>
      <p:cxnSp>
        <p:nvCxnSpPr>
          <p:cNvPr id="2" name="Straight Connector 1">
            <a:extLst>
              <a:ext uri="{FF2B5EF4-FFF2-40B4-BE49-F238E27FC236}">
                <a16:creationId xmlns:a16="http://schemas.microsoft.com/office/drawing/2014/main" id="{6C679303-352D-650C-64D4-0D62C6E0FF7A}"/>
              </a:ext>
            </a:extLst>
          </p:cNvPr>
          <p:cNvCxnSpPr/>
          <p:nvPr/>
        </p:nvCxnSpPr>
        <p:spPr>
          <a:xfrm>
            <a:off x="4152105" y="2563497"/>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4022CFD-22BF-46B5-F3CE-2C7EC9F60E35}"/>
              </a:ext>
            </a:extLst>
          </p:cNvPr>
          <p:cNvCxnSpPr/>
          <p:nvPr/>
        </p:nvCxnSpPr>
        <p:spPr>
          <a:xfrm>
            <a:off x="5618295" y="256859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4F24BF-4028-6C7B-8C43-F2A6B3ADA8D4}"/>
              </a:ext>
            </a:extLst>
          </p:cNvPr>
          <p:cNvCxnSpPr/>
          <p:nvPr/>
        </p:nvCxnSpPr>
        <p:spPr>
          <a:xfrm>
            <a:off x="6967383" y="256014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2BF940-D2E7-2136-25DA-5DCC439545FF}"/>
              </a:ext>
            </a:extLst>
          </p:cNvPr>
          <p:cNvCxnSpPr/>
          <p:nvPr/>
        </p:nvCxnSpPr>
        <p:spPr>
          <a:xfrm>
            <a:off x="8474958" y="2568591"/>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19" descr="A picture containing object&#10;&#10;Description automatically generated">
            <a:extLst>
              <a:ext uri="{FF2B5EF4-FFF2-40B4-BE49-F238E27FC236}">
                <a16:creationId xmlns:a16="http://schemas.microsoft.com/office/drawing/2014/main" id="{53C12A1A-0BF3-E7B9-B746-FF359B1FEE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6999" y="1239422"/>
            <a:ext cx="181496" cy="104186"/>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F049A4AC-A9AA-2137-6BAC-93DC401E6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7322" y="1198732"/>
            <a:ext cx="181496" cy="104186"/>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ACABD657-82EC-1218-2473-5C181C100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0258" y="1895933"/>
            <a:ext cx="181496" cy="104186"/>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B5E8C52E-E282-8D37-6F42-3ADFA546EA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68" y="1866706"/>
            <a:ext cx="181496" cy="104186"/>
          </a:xfrm>
          <a:prstGeom prst="rect">
            <a:avLst/>
          </a:prstGeom>
        </p:spPr>
      </p:pic>
      <p:pic>
        <p:nvPicPr>
          <p:cNvPr id="27" name="Picture 26" descr="A picture containing object&#10;&#10;Description automatically generated">
            <a:extLst>
              <a:ext uri="{FF2B5EF4-FFF2-40B4-BE49-F238E27FC236}">
                <a16:creationId xmlns:a16="http://schemas.microsoft.com/office/drawing/2014/main" id="{B8CB8BDA-397B-CC34-44B0-4A3A0A388C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7923" y="1239422"/>
            <a:ext cx="181496" cy="104186"/>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2925A321-42EE-40C5-53FF-7530D71253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4314" y="1139952"/>
            <a:ext cx="181496" cy="104186"/>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40093065-A439-AF75-784E-E8DA95A9F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1354" y="3487528"/>
            <a:ext cx="181496" cy="104186"/>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BDBC9865-C9BA-5C79-1D72-73F9304CB5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9676" y="2810341"/>
            <a:ext cx="181496" cy="104186"/>
          </a:xfrm>
          <a:prstGeom prst="rect">
            <a:avLst/>
          </a:prstGeom>
        </p:spPr>
      </p:pic>
      <p:pic>
        <p:nvPicPr>
          <p:cNvPr id="36" name="Picture 35" descr="A picture containing object&#10;&#10;Description automatically generated">
            <a:extLst>
              <a:ext uri="{FF2B5EF4-FFF2-40B4-BE49-F238E27FC236}">
                <a16:creationId xmlns:a16="http://schemas.microsoft.com/office/drawing/2014/main" id="{22E167DB-4131-2CEE-CDA9-F1DC55A1F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4703" y="2859254"/>
            <a:ext cx="181496" cy="10418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372DB143-5C1A-AA34-6AEB-0772092A38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5284" y="2753411"/>
            <a:ext cx="181496" cy="104186"/>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B745DBCD-0DE9-DE65-E6CB-9AACB527C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2082" y="3524748"/>
            <a:ext cx="181496" cy="104186"/>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6A864493-B1A4-75B0-90AE-325F715E5A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9491" y="4410462"/>
            <a:ext cx="181496" cy="104186"/>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5FD40EF1-58F7-C86D-59B2-1DFFBCE024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510" y="4420520"/>
            <a:ext cx="181496" cy="104186"/>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B47749DC-D1D5-AC66-8A1B-9525CAE02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473" y="4459852"/>
            <a:ext cx="181496" cy="10418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48B9C8A7-2FF1-D1CB-CB82-D616A6D902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9134" y="5048286"/>
            <a:ext cx="181496" cy="104186"/>
          </a:xfrm>
          <a:prstGeom prst="rect">
            <a:avLst/>
          </a:prstGeom>
        </p:spPr>
      </p:pic>
      <p:cxnSp>
        <p:nvCxnSpPr>
          <p:cNvPr id="67" name="Straight Connector 66">
            <a:extLst>
              <a:ext uri="{FF2B5EF4-FFF2-40B4-BE49-F238E27FC236}">
                <a16:creationId xmlns:a16="http://schemas.microsoft.com/office/drawing/2014/main" id="{03A4766C-2BAA-4019-51B2-7DDB24508D9E}"/>
              </a:ext>
            </a:extLst>
          </p:cNvPr>
          <p:cNvCxnSpPr>
            <a:cxnSpLocks/>
          </p:cNvCxnSpPr>
          <p:nvPr/>
        </p:nvCxnSpPr>
        <p:spPr>
          <a:xfrm>
            <a:off x="6997776" y="956182"/>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11783E-DC2A-D48B-A99B-F72F3E59347C}"/>
              </a:ext>
            </a:extLst>
          </p:cNvPr>
          <p:cNvCxnSpPr/>
          <p:nvPr/>
        </p:nvCxnSpPr>
        <p:spPr>
          <a:xfrm>
            <a:off x="2703362" y="2588530"/>
            <a:ext cx="800895" cy="0"/>
          </a:xfrm>
          <a:prstGeom prst="line">
            <a:avLst/>
          </a:prstGeom>
          <a:ln w="15875" cmpd="dbl">
            <a:solidFill>
              <a:schemeClr val="bg1">
                <a:alpha val="49000"/>
              </a:schemeClr>
            </a:solidFill>
            <a:prstDash val="soli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7CB8265-B2D7-CE1D-FBC9-4FB7FEA23E88}"/>
              </a:ext>
            </a:extLst>
          </p:cNvPr>
          <p:cNvSpPr txBox="1"/>
          <p:nvPr/>
        </p:nvSpPr>
        <p:spPr>
          <a:xfrm>
            <a:off x="2611212" y="2509730"/>
            <a:ext cx="106003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Vegan Meatball Pasta Bake</a:t>
            </a:r>
          </a:p>
        </p:txBody>
      </p:sp>
      <p:pic>
        <p:nvPicPr>
          <p:cNvPr id="72" name="Picture 71" descr="A picture containing object&#10;&#10;Description automatically generated">
            <a:extLst>
              <a:ext uri="{FF2B5EF4-FFF2-40B4-BE49-F238E27FC236}">
                <a16:creationId xmlns:a16="http://schemas.microsoft.com/office/drawing/2014/main" id="{BD0731D4-3502-9293-717E-7B9F56F92C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3491" y="2814694"/>
            <a:ext cx="181496" cy="104186"/>
          </a:xfrm>
          <a:prstGeom prst="rect">
            <a:avLst/>
          </a:prstGeom>
        </p:spPr>
      </p:pic>
      <p:sp>
        <p:nvSpPr>
          <p:cNvPr id="73" name="TextBox 72">
            <a:extLst>
              <a:ext uri="{FF2B5EF4-FFF2-40B4-BE49-F238E27FC236}">
                <a16:creationId xmlns:a16="http://schemas.microsoft.com/office/drawing/2014/main" id="{766B7871-EB00-B1CF-ED60-4101319467C6}"/>
              </a:ext>
            </a:extLst>
          </p:cNvPr>
          <p:cNvSpPr txBox="1"/>
          <p:nvPr/>
        </p:nvSpPr>
        <p:spPr>
          <a:xfrm>
            <a:off x="2545723" y="3008212"/>
            <a:ext cx="1116172"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a:rPr>
              <a:t>Peas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a:t>
            </a:r>
            <a:r>
              <a:rPr lang="en-GB" sz="750" dirty="0" err="1">
                <a:solidFill>
                  <a:prstClr val="black"/>
                </a:solidFill>
                <a:latin typeface="Century Gothic"/>
              </a:rPr>
              <a:t>oasted</a:t>
            </a:r>
            <a:r>
              <a:rPr lang="en-GB" sz="750" dirty="0">
                <a:solidFill>
                  <a:prstClr val="black"/>
                </a:solidFill>
                <a:latin typeface="Century Gothic"/>
              </a:rPr>
              <a:t> Tomatoes</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a:t>
            </a:r>
            <a:endParaRPr kumimoji="0" lang="en-GB" sz="75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74" name="TextBox 73">
            <a:extLst>
              <a:ext uri="{FF2B5EF4-FFF2-40B4-BE49-F238E27FC236}">
                <a16:creationId xmlns:a16="http://schemas.microsoft.com/office/drawing/2014/main" id="{686A5DDC-2E2E-C4A2-97FF-69D0E34FFB5B}"/>
              </a:ext>
            </a:extLst>
          </p:cNvPr>
          <p:cNvSpPr txBox="1"/>
          <p:nvPr/>
        </p:nvSpPr>
        <p:spPr>
          <a:xfrm>
            <a:off x="8300948" y="4939553"/>
            <a:ext cx="1220632"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prstClr val="black"/>
                </a:solidFill>
                <a:latin typeface="Century Gothic" panose="020B0502020202020204" pitchFamily="34" charset="0"/>
              </a:rPr>
              <a:t>Chocolate Sponge with Chocolate Sauce </a:t>
            </a:r>
            <a:endPar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09B6D4A1-E8A8-9599-25F4-E6D22617787C}"/>
              </a:ext>
            </a:extLst>
          </p:cNvPr>
          <p:cNvSpPr txBox="1"/>
          <p:nvPr/>
        </p:nvSpPr>
        <p:spPr>
          <a:xfrm>
            <a:off x="6934828" y="5369758"/>
            <a:ext cx="2709914" cy="830997"/>
          </a:xfrm>
          <a:prstGeom prst="rect">
            <a:avLst/>
          </a:prstGeom>
          <a:solidFill>
            <a:schemeClr val="accent1">
              <a:lumMod val="20000"/>
              <a:lumOff val="80000"/>
            </a:schemeClr>
          </a:solidFill>
        </p:spPr>
        <p:txBody>
          <a:bodyPr wrap="square">
            <a:spAutoFit/>
          </a:bodyPr>
          <a:lstStyle/>
          <a:p>
            <a:pPr algn="ctr"/>
            <a:r>
              <a:rPr lang="en-GB" sz="600" b="1" u="sng" dirty="0">
                <a:solidFill>
                  <a:prstClr val="black"/>
                </a:solidFill>
                <a:latin typeface="Century Gothic"/>
              </a:rPr>
              <a:t>Allergy Information</a:t>
            </a:r>
          </a:p>
          <a:p>
            <a:pPr algn="ctr"/>
            <a:r>
              <a:rPr lang="en-GB" sz="600" dirty="0">
                <a:solidFill>
                  <a:prstClr val="black"/>
                </a:solidFill>
                <a:latin typeface="Century Gothic"/>
              </a:rPr>
              <a:t>If your child has an allergy or intolerance please contact the School Office. You will be asked to complete the Caterlink special diets allergy form and provide NHS medical evidence of the allergies or intolerances before your child can receive a school meal. We use a large variety of ingredients in the preparation of our meals and due to the nature of our kitchens it is not possible to completely remove the risk of cross contamination.</a:t>
            </a:r>
          </a:p>
        </p:txBody>
      </p:sp>
      <p:grpSp>
        <p:nvGrpSpPr>
          <p:cNvPr id="31" name="Group 30">
            <a:extLst>
              <a:ext uri="{FF2B5EF4-FFF2-40B4-BE49-F238E27FC236}">
                <a16:creationId xmlns:a16="http://schemas.microsoft.com/office/drawing/2014/main" id="{9BDCFEB3-34CB-2989-C541-33BCED3D697B}"/>
              </a:ext>
            </a:extLst>
          </p:cNvPr>
          <p:cNvGrpSpPr/>
          <p:nvPr/>
        </p:nvGrpSpPr>
        <p:grpSpPr>
          <a:xfrm>
            <a:off x="1620743" y="5433222"/>
            <a:ext cx="3002517" cy="218261"/>
            <a:chOff x="1620743" y="5433222"/>
            <a:chExt cx="3002517" cy="218261"/>
          </a:xfrm>
        </p:grpSpPr>
        <p:pic>
          <p:nvPicPr>
            <p:cNvPr id="40" name="Picture 39" descr="A close up of a logo&#10;&#10;Description automatically generated">
              <a:extLst>
                <a:ext uri="{FF2B5EF4-FFF2-40B4-BE49-F238E27FC236}">
                  <a16:creationId xmlns:a16="http://schemas.microsoft.com/office/drawing/2014/main" id="{0282A01A-DF0D-C3BC-6B68-ACEAAD9E4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892" y="5433222"/>
              <a:ext cx="207999" cy="206400"/>
            </a:xfrm>
            <a:prstGeom prst="rect">
              <a:avLst/>
            </a:prstGeom>
          </p:spPr>
        </p:pic>
        <p:pic>
          <p:nvPicPr>
            <p:cNvPr id="55" name="Picture 54" descr="A close up of a logo&#10;&#10;Description automatically generated">
              <a:extLst>
                <a:ext uri="{FF2B5EF4-FFF2-40B4-BE49-F238E27FC236}">
                  <a16:creationId xmlns:a16="http://schemas.microsoft.com/office/drawing/2014/main" id="{F7001EDB-A8BC-4989-D223-A5B9939DD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0743" y="5433546"/>
              <a:ext cx="200695" cy="207749"/>
            </a:xfrm>
            <a:prstGeom prst="rect">
              <a:avLst/>
            </a:prstGeom>
          </p:spPr>
        </p:pic>
        <p:sp>
          <p:nvSpPr>
            <p:cNvPr id="57" name="TextBox 56">
              <a:extLst>
                <a:ext uri="{FF2B5EF4-FFF2-40B4-BE49-F238E27FC236}">
                  <a16:creationId xmlns:a16="http://schemas.microsoft.com/office/drawing/2014/main" id="{6BBB184A-399D-6BBC-91C1-13C29B3B5F18}"/>
                </a:ext>
              </a:extLst>
            </p:cNvPr>
            <p:cNvSpPr txBox="1"/>
            <p:nvPr/>
          </p:nvSpPr>
          <p:spPr>
            <a:xfrm>
              <a:off x="3966301" y="5451428"/>
              <a:ext cx="656959"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Vegan</a:t>
              </a:r>
            </a:p>
          </p:txBody>
        </p:sp>
        <p:sp>
          <p:nvSpPr>
            <p:cNvPr id="76" name="TextBox 75">
              <a:extLst>
                <a:ext uri="{FF2B5EF4-FFF2-40B4-BE49-F238E27FC236}">
                  <a16:creationId xmlns:a16="http://schemas.microsoft.com/office/drawing/2014/main" id="{71D116E7-8527-C7A7-0E68-4285C72AB5A3}"/>
                </a:ext>
              </a:extLst>
            </p:cNvPr>
            <p:cNvSpPr txBox="1"/>
            <p:nvPr/>
          </p:nvSpPr>
          <p:spPr>
            <a:xfrm>
              <a:off x="3023027" y="5443162"/>
              <a:ext cx="723379"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Wholemeal</a:t>
              </a:r>
            </a:p>
          </p:txBody>
        </p:sp>
        <p:sp>
          <p:nvSpPr>
            <p:cNvPr id="78" name="TextBox 77">
              <a:extLst>
                <a:ext uri="{FF2B5EF4-FFF2-40B4-BE49-F238E27FC236}">
                  <a16:creationId xmlns:a16="http://schemas.microsoft.com/office/drawing/2014/main" id="{EC1BEFED-1D29-8DA6-103B-8E7E10B2834B}"/>
                </a:ext>
              </a:extLst>
            </p:cNvPr>
            <p:cNvSpPr txBox="1"/>
            <p:nvPr/>
          </p:nvSpPr>
          <p:spPr>
            <a:xfrm>
              <a:off x="1693816" y="5442945"/>
              <a:ext cx="1206981"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Added Plant Power</a:t>
              </a:r>
            </a:p>
          </p:txBody>
        </p:sp>
        <p:pic>
          <p:nvPicPr>
            <p:cNvPr id="79" name="Picture 78" descr="A picture containing object&#10;&#10;Description automatically generated">
              <a:extLst>
                <a:ext uri="{FF2B5EF4-FFF2-40B4-BE49-F238E27FC236}">
                  <a16:creationId xmlns:a16="http://schemas.microsoft.com/office/drawing/2014/main" id="{322DF954-0C9D-42B3-F86D-CD493C3393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3458" y="5466945"/>
              <a:ext cx="265001" cy="152121"/>
            </a:xfrm>
            <a:prstGeom prst="rect">
              <a:avLst/>
            </a:prstGeom>
          </p:spPr>
        </p:pic>
      </p:grpSp>
      <p:pic>
        <p:nvPicPr>
          <p:cNvPr id="81" name="Picture 80" descr="A close up of a logo&#10;&#10;Description automatically generated">
            <a:extLst>
              <a:ext uri="{FF2B5EF4-FFF2-40B4-BE49-F238E27FC236}">
                <a16:creationId xmlns:a16="http://schemas.microsoft.com/office/drawing/2014/main" id="{1787B4E3-F7ED-05D7-4BA1-AEE3F0DDD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2499" y="818807"/>
            <a:ext cx="96920" cy="117981"/>
          </a:xfrm>
          <a:prstGeom prst="rect">
            <a:avLst/>
          </a:prstGeom>
        </p:spPr>
      </p:pic>
      <p:pic>
        <p:nvPicPr>
          <p:cNvPr id="84" name="Picture 83" descr="A close up of a logo&#10;&#10;Description automatically generated">
            <a:extLst>
              <a:ext uri="{FF2B5EF4-FFF2-40B4-BE49-F238E27FC236}">
                <a16:creationId xmlns:a16="http://schemas.microsoft.com/office/drawing/2014/main" id="{4D3DA125-2934-9CFC-BFB0-E8420401C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128" y="1228592"/>
            <a:ext cx="96920" cy="117981"/>
          </a:xfrm>
          <a:prstGeom prst="rect">
            <a:avLst/>
          </a:prstGeom>
        </p:spPr>
      </p:pic>
    </p:spTree>
    <p:extLst>
      <p:ext uri="{BB962C8B-B14F-4D97-AF65-F5344CB8AC3E}">
        <p14:creationId xmlns:p14="http://schemas.microsoft.com/office/powerpoint/2010/main" val="312381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1AFC18FE33C4DB8D19FD1A4850A79" ma:contentTypeVersion="8" ma:contentTypeDescription="Create a new document." ma:contentTypeScope="" ma:versionID="2bd940e3bbe63db7d1b6a82bf6cf46da">
  <xsd:schema xmlns:xsd="http://www.w3.org/2001/XMLSchema" xmlns:xs="http://www.w3.org/2001/XMLSchema" xmlns:p="http://schemas.microsoft.com/office/2006/metadata/properties" xmlns:ns3="1be336e5-2ffb-4dc2-bbc2-30c29a33d10a" xmlns:ns4="253c8f0b-788e-4eeb-a85c-9a19be8d21a9" targetNamespace="http://schemas.microsoft.com/office/2006/metadata/properties" ma:root="true" ma:fieldsID="ea0157532a261f4f0d5605ae8fe557a0" ns3:_="" ns4:_="">
    <xsd:import namespace="1be336e5-2ffb-4dc2-bbc2-30c29a33d10a"/>
    <xsd:import namespace="253c8f0b-788e-4eeb-a85c-9a19be8d21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336e5-2ffb-4dc2-bbc2-30c29a33d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3c8f0b-788e-4eeb-a85c-9a19be8d21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be336e5-2ffb-4dc2-bbc2-30c29a33d1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CE05C8-B460-4335-9022-D6F0ED076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336e5-2ffb-4dc2-bbc2-30c29a33d10a"/>
    <ds:schemaRef ds:uri="253c8f0b-788e-4eeb-a85c-9a19be8d21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72B72-EFE2-4371-B500-B2B9B1CA3EDB}">
  <ds:schemaRefs>
    <ds:schemaRef ds:uri="http://purl.org/dc/dcmitype/"/>
    <ds:schemaRef ds:uri="http://schemas.microsoft.com/office/2006/documentManagement/types"/>
    <ds:schemaRef ds:uri="http://purl.org/dc/elements/1.1/"/>
    <ds:schemaRef ds:uri="http://schemas.microsoft.com/office/2006/metadata/properties"/>
    <ds:schemaRef ds:uri="1be336e5-2ffb-4dc2-bbc2-30c29a33d10a"/>
    <ds:schemaRef ds:uri="http://purl.org/dc/terms/"/>
    <ds:schemaRef ds:uri="http://schemas.openxmlformats.org/package/2006/metadata/core-properties"/>
    <ds:schemaRef ds:uri="http://schemas.microsoft.com/office/infopath/2007/PartnerControls"/>
    <ds:schemaRef ds:uri="253c8f0b-788e-4eeb-a85c-9a19be8d21a9"/>
    <ds:schemaRef ds:uri="http://www.w3.org/XML/1998/namespace"/>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24901</TotalTime>
  <Words>487</Words>
  <Application>Microsoft Office PowerPoint</Application>
  <PresentationFormat>A4 Paper (210x297 mm)</PresentationFormat>
  <Paragraphs>123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Pauline Bolt</cp:lastModifiedBy>
  <cp:revision>136</cp:revision>
  <cp:lastPrinted>2023-03-10T12:18:02Z</cp:lastPrinted>
  <dcterms:created xsi:type="dcterms:W3CDTF">2014-08-19T19:35:20Z</dcterms:created>
  <dcterms:modified xsi:type="dcterms:W3CDTF">2023-03-13T11:08:17Z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0x010100DE51AFC18FE33C4DB8D19FD1A4850A79</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