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handoutMasterIdLst>
    <p:handoutMasterId r:id="rId30"/>
  </p:handoutMasterIdLst>
  <p:sldIdLst>
    <p:sldId id="277" r:id="rId2"/>
    <p:sldId id="262" r:id="rId3"/>
    <p:sldId id="327" r:id="rId4"/>
    <p:sldId id="328" r:id="rId5"/>
    <p:sldId id="329" r:id="rId6"/>
    <p:sldId id="330" r:id="rId7"/>
    <p:sldId id="331" r:id="rId8"/>
    <p:sldId id="259" r:id="rId9"/>
    <p:sldId id="299" r:id="rId10"/>
    <p:sldId id="284" r:id="rId11"/>
    <p:sldId id="292" r:id="rId12"/>
    <p:sldId id="322" r:id="rId13"/>
    <p:sldId id="308" r:id="rId14"/>
    <p:sldId id="260" r:id="rId15"/>
    <p:sldId id="293" r:id="rId16"/>
    <p:sldId id="294" r:id="rId17"/>
    <p:sldId id="295" r:id="rId18"/>
    <p:sldId id="296" r:id="rId19"/>
    <p:sldId id="291" r:id="rId20"/>
    <p:sldId id="285" r:id="rId21"/>
    <p:sldId id="286" r:id="rId22"/>
    <p:sldId id="287" r:id="rId23"/>
    <p:sldId id="274" r:id="rId24"/>
    <p:sldId id="324" r:id="rId25"/>
    <p:sldId id="326" r:id="rId26"/>
    <p:sldId id="321" r:id="rId27"/>
    <p:sldId id="276" r:id="rId28"/>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8" autoAdjust="0"/>
    <p:restoredTop sz="94660"/>
  </p:normalViewPr>
  <p:slideViewPr>
    <p:cSldViewPr snapToGrid="0" snapToObjects="1">
      <p:cViewPr varScale="1">
        <p:scale>
          <a:sx n="91" d="100"/>
          <a:sy n="91" d="100"/>
        </p:scale>
        <p:origin x="11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BEF0F92F-5205-1240-A720-B28361FFC1EE}" type="datetimeFigureOut">
              <a:rPr lang="en-US" smtClean="0"/>
              <a:t>3/3/2022</a:t>
            </a:fld>
            <a:endParaRPr lang="en-US"/>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6EB17A90-78CC-1648-9A76-51ACA2F7560D}" type="slidenum">
              <a:rPr lang="en-US" smtClean="0"/>
              <a:t>‹#›</a:t>
            </a:fld>
            <a:endParaRPr lang="en-US"/>
          </a:p>
        </p:txBody>
      </p:sp>
    </p:spTree>
    <p:extLst>
      <p:ext uri="{BB962C8B-B14F-4D97-AF65-F5344CB8AC3E}">
        <p14:creationId xmlns:p14="http://schemas.microsoft.com/office/powerpoint/2010/main" val="21769556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18A9E9A4-C553-1941-B291-4A6F2D7960CF}" type="datetimeFigureOut">
              <a:rPr lang="en-US" smtClean="0"/>
              <a:t>3/3/2022</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529DB3E8-4E0D-3A45-B2D1-C595BE25A739}" type="slidenum">
              <a:rPr lang="en-US" smtClean="0"/>
              <a:t>‹#›</a:t>
            </a:fld>
            <a:endParaRPr lang="en-US"/>
          </a:p>
        </p:txBody>
      </p:sp>
    </p:spTree>
    <p:extLst>
      <p:ext uri="{BB962C8B-B14F-4D97-AF65-F5344CB8AC3E}">
        <p14:creationId xmlns:p14="http://schemas.microsoft.com/office/powerpoint/2010/main" val="17773846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2161AF2-D352-4DC2-B3DF-759F4E0DE5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3DF10A-3411-4C6C-9C3A-1E670728C8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FBEB63FE-E395-4EEE-A1EE-6625E6FDA1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84927" indent="-301895">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207580" indent="-241516">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90611" indent="-241516">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173643" indent="-241516">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656675"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3139707"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622739"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4105770"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A9317DC-860F-4B6E-B124-FCEEA2C922CE}" type="slidenum">
              <a:rPr lang="en-GB" altLang="en-US">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7263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Digraphs</a:t>
            </a:r>
            <a:r>
              <a:rPr lang="en-US" baseline="0" dirty="0"/>
              <a:t> have a zip to sound talk and blend</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826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a:t>
            </a:r>
            <a:r>
              <a:rPr lang="en-US" baseline="0" dirty="0"/>
              <a:t> that do not follow the rules and cannot be decoded </a:t>
            </a:r>
            <a:r>
              <a:rPr lang="mr-IN" baseline="0" dirty="0"/>
              <a:t>–</a:t>
            </a:r>
            <a:r>
              <a:rPr lang="en-US" baseline="0" dirty="0"/>
              <a:t> tricky words/  exception words </a:t>
            </a:r>
          </a:p>
          <a:p>
            <a:r>
              <a:rPr lang="en-US" baseline="0" dirty="0" err="1"/>
              <a:t>Chn</a:t>
            </a:r>
            <a:r>
              <a:rPr lang="en-US" baseline="0" dirty="0"/>
              <a:t> are taught what part of the word is tricky</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128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032">
              <a:defRPr/>
            </a:pPr>
            <a:r>
              <a:rPr lang="en-GB" dirty="0"/>
              <a:t>Use our assessments</a:t>
            </a:r>
            <a:r>
              <a:rPr lang="en-GB" baseline="0" dirty="0"/>
              <a:t> – keep up sessions are set up for those who need it.   Half termly assessments and review week</a:t>
            </a:r>
            <a:endParaRPr lang="en-GB" dirty="0"/>
          </a:p>
          <a:p>
            <a:endParaRPr lang="en-GB" dirty="0"/>
          </a:p>
        </p:txBody>
      </p:sp>
      <p:sp>
        <p:nvSpPr>
          <p:cNvPr id="4" name="Slide Number Placeholder 3"/>
          <p:cNvSpPr>
            <a:spLocks noGrp="1"/>
          </p:cNvSpPr>
          <p:nvPr>
            <p:ph type="sldNum" sz="quarter" idx="10"/>
          </p:nvPr>
        </p:nvSpPr>
        <p:spPr/>
        <p:txBody>
          <a:bodyPr/>
          <a:lstStyle/>
          <a:p>
            <a:fld id="{529DB3E8-4E0D-3A45-B2D1-C595BE25A739}"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5976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032">
              <a:defRPr/>
            </a:pPr>
            <a:r>
              <a:rPr lang="en-US" b="0" i="0" dirty="0">
                <a:solidFill>
                  <a:srgbClr val="000000"/>
                </a:solidFill>
                <a:effectLst/>
                <a:latin typeface="Chalkboard"/>
              </a:rPr>
              <a:t>We use a wealth of resources to engage our families and share information about phonics, the benefits of sharing books, how children learn to blend and other aspects of our provision, both online and through workshops.</a:t>
            </a:r>
            <a:endParaRPr lang="en-US" b="0" i="0" dirty="0">
              <a:solidFill>
                <a:srgbClr val="000000"/>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10"/>
          </p:nvPr>
        </p:nvSpPr>
        <p:spPr/>
        <p:txBody>
          <a:bodyPr/>
          <a:lstStyle/>
          <a:p>
            <a:fld id="{529DB3E8-4E0D-3A45-B2D1-C595BE25A739}" type="slidenum">
              <a:rPr lang="en-US" smtClean="0"/>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96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how important learning to read is and the impact it has on a </a:t>
            </a:r>
            <a:r>
              <a:rPr lang="en-US" dirty="0" err="1"/>
              <a:t>childs</a:t>
            </a:r>
            <a:r>
              <a:rPr lang="en-US" dirty="0"/>
              <a:t> success  - it has to be a positive experience</a:t>
            </a:r>
          </a:p>
          <a:p>
            <a:r>
              <a:rPr lang="en-US" dirty="0" err="1"/>
              <a:t>Whats</a:t>
            </a:r>
            <a:r>
              <a:rPr lang="en-US" dirty="0"/>
              <a:t> the reality?  Reluctant to read because</a:t>
            </a:r>
            <a:r>
              <a:rPr lang="en-US" baseline="0" dirty="0"/>
              <a:t> they find it hard</a:t>
            </a:r>
            <a:endParaRPr lang="en-US" dirty="0"/>
          </a:p>
          <a:p>
            <a:r>
              <a:rPr lang="en-US" dirty="0"/>
              <a:t>Frustration  stress   tears </a:t>
            </a:r>
            <a:r>
              <a:rPr lang="mr-IN" dirty="0"/>
              <a:t>–</a:t>
            </a:r>
            <a:r>
              <a:rPr lang="en-US" dirty="0"/>
              <a:t> that</a:t>
            </a:r>
            <a:r>
              <a:rPr lang="mr-IN" dirty="0"/>
              <a:t>’</a:t>
            </a:r>
            <a:r>
              <a:rPr lang="en-US" dirty="0"/>
              <a:t>s just the parents</a:t>
            </a:r>
          </a:p>
          <a:p>
            <a:r>
              <a:rPr lang="en-US" dirty="0"/>
              <a:t>Important to look at the big long term picture</a:t>
            </a:r>
          </a:p>
        </p:txBody>
      </p:sp>
      <p:sp>
        <p:nvSpPr>
          <p:cNvPr id="4" name="Slide Number Placeholder 3"/>
          <p:cNvSpPr>
            <a:spLocks noGrp="1"/>
          </p:cNvSpPr>
          <p:nvPr>
            <p:ph type="sldNum" sz="quarter" idx="10"/>
          </p:nvPr>
        </p:nvSpPr>
        <p:spPr/>
        <p:txBody>
          <a:bodyPr/>
          <a:lstStyle/>
          <a:p>
            <a:fld id="{529DB3E8-4E0D-3A45-B2D1-C595BE25A739}" type="slidenum">
              <a:rPr lang="en-US" smtClean="0"/>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9490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Government changes mean a change (for the better) in how we teach phonics and reading at school   - make sure there is consistency throughout</a:t>
            </a:r>
          </a:p>
          <a:p>
            <a:pPr defTabSz="483032">
              <a:defRPr/>
            </a:pPr>
            <a:r>
              <a:rPr lang="en-US" dirty="0"/>
              <a:t>Early reading is the stage where children are learning to become fluent readers</a:t>
            </a:r>
            <a:r>
              <a:rPr lang="en-US" baseline="0" dirty="0"/>
              <a:t> through the use of phonics. New </a:t>
            </a:r>
            <a:r>
              <a:rPr lang="en-US" baseline="0" dirty="0" err="1"/>
              <a:t>Dfe</a:t>
            </a:r>
            <a:r>
              <a:rPr lang="en-US" baseline="0" dirty="0"/>
              <a:t> guidance -/ government / validated </a:t>
            </a:r>
          </a:p>
          <a:p>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388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9DB3E8-4E0D-3A45-B2D1-C595BE25A739}"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430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a:t>
            </a:r>
            <a:r>
              <a:rPr lang="en-GB" baseline="0" dirty="0"/>
              <a:t> programme – over lap and links with the old letter and sounds </a:t>
            </a:r>
            <a:endParaRPr lang="en-GB" dirty="0"/>
          </a:p>
        </p:txBody>
      </p:sp>
      <p:sp>
        <p:nvSpPr>
          <p:cNvPr id="4" name="Slide Number Placeholder 3"/>
          <p:cNvSpPr>
            <a:spLocks noGrp="1"/>
          </p:cNvSpPr>
          <p:nvPr>
            <p:ph type="sldNum" sz="quarter" idx="10"/>
          </p:nvPr>
        </p:nvSpPr>
        <p:spPr/>
        <p:txBody>
          <a:bodyPr/>
          <a:lstStyle/>
          <a:p>
            <a:fld id="{529DB3E8-4E0D-3A45-B2D1-C595BE25A739}"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96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a:t>
            </a:r>
            <a:r>
              <a:rPr lang="en-GB" baseline="0" dirty="0"/>
              <a:t> programme – over lap and links with the old letter and sounds </a:t>
            </a:r>
            <a:endParaRPr lang="en-GB" dirty="0"/>
          </a:p>
        </p:txBody>
      </p:sp>
      <p:sp>
        <p:nvSpPr>
          <p:cNvPr id="4" name="Slide Number Placeholder 3"/>
          <p:cNvSpPr>
            <a:spLocks noGrp="1"/>
          </p:cNvSpPr>
          <p:nvPr>
            <p:ph type="sldNum" sz="quarter" idx="10"/>
          </p:nvPr>
        </p:nvSpPr>
        <p:spPr/>
        <p:txBody>
          <a:bodyPr/>
          <a:lstStyle/>
          <a:p>
            <a:fld id="{529DB3E8-4E0D-3A45-B2D1-C595BE25A739}"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199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DD6549-62C5-44D5-9F6F-36016E96BB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848BC11-D07B-4093-AD91-24407F54C4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ea typeface="ＭＳ Ｐゴシック" panose="020B0600070205080204" pitchFamily="34" charset="-128"/>
              </a:rPr>
              <a:t>From Foundation Stage 2 to Year 3 all phonics lessons follow this format</a:t>
            </a:r>
          </a:p>
        </p:txBody>
      </p:sp>
      <p:sp>
        <p:nvSpPr>
          <p:cNvPr id="27652" name="Slide Number Placeholder 3">
            <a:extLst>
              <a:ext uri="{FF2B5EF4-FFF2-40B4-BE49-F238E27FC236}">
                <a16:creationId xmlns:a16="http://schemas.microsoft.com/office/drawing/2014/main" id="{C2A98C31-31D2-4526-8D32-F2DB2EA03F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84927" indent="-301895">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207580" indent="-241516">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90611" indent="-241516">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173643" indent="-241516">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656675"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3139707"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622739"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4105770" indent="-241516"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98D2E-4D70-43A0-B209-3C388F5EE62E}" type="slidenum">
              <a:rPr lang="en-US" altLang="en-US"/>
              <a:pPr>
                <a:spcBef>
                  <a:spcPct val="0"/>
                </a:spcBef>
              </a:pPr>
              <a:t>13</a:t>
            </a:fld>
            <a:endParaRPr lang="en-US" altLang="en-US"/>
          </a:p>
        </p:txBody>
      </p:sp>
      <p:sp>
        <p:nvSpPr>
          <p:cNvPr id="2" name="Footer Placeholder 1"/>
          <p:cNvSpPr>
            <a:spLocks noGrp="1"/>
          </p:cNvSpPr>
          <p:nvPr>
            <p:ph type="ftr" sz="quarter"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Attractive cards </a:t>
            </a:r>
            <a:r>
              <a:rPr lang="en-GB" baseline="0" dirty="0"/>
              <a:t> / remember sounds / phrases for diagraphs for children to remember /opportunities to practice phonics skills in play </a:t>
            </a:r>
            <a:endParaRPr lang="en-GB" dirty="0"/>
          </a:p>
        </p:txBody>
      </p:sp>
      <p:sp>
        <p:nvSpPr>
          <p:cNvPr id="4" name="Slide Number Placeholder 3"/>
          <p:cNvSpPr>
            <a:spLocks noGrp="1"/>
          </p:cNvSpPr>
          <p:nvPr>
            <p:ph type="sldNum" sz="quarter" idx="10"/>
          </p:nvPr>
        </p:nvSpPr>
        <p:spPr/>
        <p:txBody>
          <a:bodyPr/>
          <a:lstStyle/>
          <a:p>
            <a:fld id="{529DB3E8-4E0D-3A45-B2D1-C595BE25A739}"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2506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useful</a:t>
            </a:r>
            <a:r>
              <a:rPr lang="en-GB" baseline="0" dirty="0"/>
              <a:t> videos on the website</a:t>
            </a:r>
            <a:endParaRPr lang="en-GB" dirty="0"/>
          </a:p>
        </p:txBody>
      </p:sp>
      <p:sp>
        <p:nvSpPr>
          <p:cNvPr id="4" name="Slide Number Placeholder 3"/>
          <p:cNvSpPr>
            <a:spLocks noGrp="1"/>
          </p:cNvSpPr>
          <p:nvPr>
            <p:ph type="sldNum" sz="quarter" idx="10"/>
          </p:nvPr>
        </p:nvSpPr>
        <p:spPr/>
        <p:txBody>
          <a:bodyPr/>
          <a:lstStyle/>
          <a:p>
            <a:fld id="{529DB3E8-4E0D-3A45-B2D1-C595BE25A739}" type="slidenum">
              <a:rPr lang="en-US" smtClean="0"/>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171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phonics lessons we use Sound buttons so we can sound talk and blend to read</a:t>
            </a:r>
          </a:p>
        </p:txBody>
      </p:sp>
      <p:sp>
        <p:nvSpPr>
          <p:cNvPr id="4" name="Slide Number Placeholder 3"/>
          <p:cNvSpPr>
            <a:spLocks noGrp="1"/>
          </p:cNvSpPr>
          <p:nvPr>
            <p:ph type="sldNum" sz="quarter" idx="10"/>
          </p:nvPr>
        </p:nvSpPr>
        <p:spPr/>
        <p:txBody>
          <a:bodyPr/>
          <a:lstStyle/>
          <a:p>
            <a:fld id="{529DB3E8-4E0D-3A45-B2D1-C595BE25A739}" type="slidenum">
              <a:rPr lang="en-US" smtClean="0"/>
              <a:t>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907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AA43-36A1-4F56-AAA8-A740D6189DE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94A371E-9E61-474B-85F4-06A820EFCB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442E80-517F-4BB1-B5FC-22D2D757E84D}"/>
              </a:ext>
            </a:extLst>
          </p:cNvPr>
          <p:cNvSpPr>
            <a:spLocks noGrp="1"/>
          </p:cNvSpPr>
          <p:nvPr>
            <p:ph type="dt" sz="half" idx="10"/>
          </p:nvPr>
        </p:nvSpPr>
        <p:spPr/>
        <p:txBody>
          <a:bodyPr/>
          <a:lstStyle/>
          <a:p>
            <a:fld id="{D1A52826-331D-43DB-8870-837CCEFF256E}" type="datetime1">
              <a:rPr lang="en-GB" smtClean="0"/>
              <a:t>03/03/2022</a:t>
            </a:fld>
            <a:endParaRPr lang="en-US"/>
          </a:p>
        </p:txBody>
      </p:sp>
      <p:sp>
        <p:nvSpPr>
          <p:cNvPr id="5" name="Footer Placeholder 4">
            <a:extLst>
              <a:ext uri="{FF2B5EF4-FFF2-40B4-BE49-F238E27FC236}">
                <a16:creationId xmlns:a16="http://schemas.microsoft.com/office/drawing/2014/main" id="{3964D3BD-855B-422D-8DFE-4488FA322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0BA8D-CC97-4F21-891E-DF161311F540}"/>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298980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04F2-D030-4F81-98C1-F2A3AB9923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2A5E53-BE25-4CB6-BB93-5B4EF507C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1C3A4A-AFD4-4163-8070-4D5E1E1E0938}"/>
              </a:ext>
            </a:extLst>
          </p:cNvPr>
          <p:cNvSpPr>
            <a:spLocks noGrp="1"/>
          </p:cNvSpPr>
          <p:nvPr>
            <p:ph type="dt" sz="half" idx="10"/>
          </p:nvPr>
        </p:nvSpPr>
        <p:spPr/>
        <p:txBody>
          <a:bodyPr/>
          <a:lstStyle/>
          <a:p>
            <a:fld id="{F137D0C2-3B83-4940-BF74-F65DE110284E}" type="datetime1">
              <a:rPr lang="en-GB" smtClean="0"/>
              <a:t>03/03/2022</a:t>
            </a:fld>
            <a:endParaRPr lang="en-US"/>
          </a:p>
        </p:txBody>
      </p:sp>
      <p:sp>
        <p:nvSpPr>
          <p:cNvPr id="5" name="Footer Placeholder 4">
            <a:extLst>
              <a:ext uri="{FF2B5EF4-FFF2-40B4-BE49-F238E27FC236}">
                <a16:creationId xmlns:a16="http://schemas.microsoft.com/office/drawing/2014/main" id="{915BF90C-4955-4FAD-BCC5-9DE21729C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4111B-C75F-49F4-9EBF-6ED419D53E6D}"/>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260995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D5F67-F5EC-4947-803E-B1E3731FDF4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E459C4-4819-4FAC-9371-EA103FD08F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C089FB-5BDC-409D-BDB7-BE4243DE4AA8}"/>
              </a:ext>
            </a:extLst>
          </p:cNvPr>
          <p:cNvSpPr>
            <a:spLocks noGrp="1"/>
          </p:cNvSpPr>
          <p:nvPr>
            <p:ph type="dt" sz="half" idx="10"/>
          </p:nvPr>
        </p:nvSpPr>
        <p:spPr/>
        <p:txBody>
          <a:bodyPr/>
          <a:lstStyle/>
          <a:p>
            <a:fld id="{89F1AD2A-36ED-40C4-82EA-A026DA0708B5}" type="datetime1">
              <a:rPr lang="en-GB" smtClean="0"/>
              <a:t>03/03/2022</a:t>
            </a:fld>
            <a:endParaRPr lang="en-US"/>
          </a:p>
        </p:txBody>
      </p:sp>
      <p:sp>
        <p:nvSpPr>
          <p:cNvPr id="5" name="Footer Placeholder 4">
            <a:extLst>
              <a:ext uri="{FF2B5EF4-FFF2-40B4-BE49-F238E27FC236}">
                <a16:creationId xmlns:a16="http://schemas.microsoft.com/office/drawing/2014/main" id="{F4570024-C3B3-405B-8776-78E9BD2F2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A03EB-A2F6-489C-975C-0F0AD36D0248}"/>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847675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GB" noProof="0"/>
          </a:p>
        </p:txBody>
      </p:sp>
      <p:sp>
        <p:nvSpPr>
          <p:cNvPr id="5" name="Date Placeholder 3">
            <a:extLst>
              <a:ext uri="{FF2B5EF4-FFF2-40B4-BE49-F238E27FC236}">
                <a16:creationId xmlns:a16="http://schemas.microsoft.com/office/drawing/2014/main" id="{7BD548CE-57F4-4319-8F27-078E7762A56F}"/>
              </a:ext>
            </a:extLst>
          </p:cNvPr>
          <p:cNvSpPr>
            <a:spLocks noGrp="1"/>
          </p:cNvSpPr>
          <p:nvPr>
            <p:ph type="dt" sz="half" idx="10"/>
          </p:nvPr>
        </p:nvSpPr>
        <p:spPr/>
        <p:txBody>
          <a:bodyPr/>
          <a:lstStyle>
            <a:lvl1pPr fontAlgn="auto">
              <a:spcBef>
                <a:spcPts val="0"/>
              </a:spcBef>
              <a:spcAft>
                <a:spcPts val="0"/>
              </a:spcAft>
              <a:defRPr>
                <a:solidFill>
                  <a:schemeClr val="tx1">
                    <a:tint val="75000"/>
                  </a:schemeClr>
                </a:solidFill>
                <a:latin typeface="+mn-lt"/>
                <a:ea typeface="+mn-ea"/>
              </a:defRPr>
            </a:lvl1pPr>
          </a:lstStyle>
          <a:p>
            <a:pPr>
              <a:defRPr/>
            </a:pPr>
            <a:fld id="{CFA69AAB-450E-4CD1-B984-3C24621882AE}" type="datetime1">
              <a:rPr lang="en-GB" smtClean="0"/>
              <a:t>03/03/2022</a:t>
            </a:fld>
            <a:endParaRPr lang="en-GB"/>
          </a:p>
        </p:txBody>
      </p:sp>
      <p:sp>
        <p:nvSpPr>
          <p:cNvPr id="6" name="Footer Placeholder 4">
            <a:extLst>
              <a:ext uri="{FF2B5EF4-FFF2-40B4-BE49-F238E27FC236}">
                <a16:creationId xmlns:a16="http://schemas.microsoft.com/office/drawing/2014/main" id="{A38FD1D0-8284-4B44-A4AF-CF4DB806DBD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98F7901-94F9-4868-A5EB-57A5FA037AE6}"/>
              </a:ext>
            </a:extLst>
          </p:cNvPr>
          <p:cNvSpPr>
            <a:spLocks noGrp="1"/>
          </p:cNvSpPr>
          <p:nvPr>
            <p:ph type="sldNum" sz="quarter" idx="12"/>
          </p:nvPr>
        </p:nvSpPr>
        <p:spPr/>
        <p:txBody>
          <a:bodyPr/>
          <a:lstStyle>
            <a:lvl1pPr>
              <a:defRPr/>
            </a:lvl1pPr>
          </a:lstStyle>
          <a:p>
            <a:fld id="{BDFFF1FB-9BE9-41CF-B03B-D10BF6EA5554}" type="slidenum">
              <a:rPr lang="en-GB" altLang="en-US"/>
              <a:pPr/>
              <a:t>‹#›</a:t>
            </a:fld>
            <a:endParaRPr lang="en-GB" altLang="en-US"/>
          </a:p>
        </p:txBody>
      </p:sp>
    </p:spTree>
    <p:extLst>
      <p:ext uri="{BB962C8B-B14F-4D97-AF65-F5344CB8AC3E}">
        <p14:creationId xmlns:p14="http://schemas.microsoft.com/office/powerpoint/2010/main" val="377731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3475-D12B-4049-ACF8-67EE475557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C0681F-31B7-487C-996A-AAB4CD953D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6E9B23-2175-4A7C-878F-31DAE99C305F}"/>
              </a:ext>
            </a:extLst>
          </p:cNvPr>
          <p:cNvSpPr>
            <a:spLocks noGrp="1"/>
          </p:cNvSpPr>
          <p:nvPr>
            <p:ph type="dt" sz="half" idx="10"/>
          </p:nvPr>
        </p:nvSpPr>
        <p:spPr/>
        <p:txBody>
          <a:bodyPr/>
          <a:lstStyle/>
          <a:p>
            <a:fld id="{E5242DC0-5059-43D9-92E3-609B884E8585}" type="datetime1">
              <a:rPr lang="en-GB" smtClean="0"/>
              <a:t>03/03/2022</a:t>
            </a:fld>
            <a:endParaRPr lang="en-US"/>
          </a:p>
        </p:txBody>
      </p:sp>
      <p:sp>
        <p:nvSpPr>
          <p:cNvPr id="5" name="Footer Placeholder 4">
            <a:extLst>
              <a:ext uri="{FF2B5EF4-FFF2-40B4-BE49-F238E27FC236}">
                <a16:creationId xmlns:a16="http://schemas.microsoft.com/office/drawing/2014/main" id="{C1C3F561-02D2-4DD0-A43C-85BA91B31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02F3C-4867-4855-8B58-4E8EDF0331E9}"/>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93458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C2A9-F9F9-475C-A408-AEC83B03E8D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30898D-4D74-491F-9C10-D2218E90559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F04F0C-C5AA-42E1-93A3-0A334CCCD86E}"/>
              </a:ext>
            </a:extLst>
          </p:cNvPr>
          <p:cNvSpPr>
            <a:spLocks noGrp="1"/>
          </p:cNvSpPr>
          <p:nvPr>
            <p:ph type="dt" sz="half" idx="10"/>
          </p:nvPr>
        </p:nvSpPr>
        <p:spPr/>
        <p:txBody>
          <a:bodyPr/>
          <a:lstStyle/>
          <a:p>
            <a:fld id="{DD12805E-20D1-4C18-8D93-B435264A9993}" type="datetime1">
              <a:rPr lang="en-GB" smtClean="0"/>
              <a:t>03/03/2022</a:t>
            </a:fld>
            <a:endParaRPr lang="en-US"/>
          </a:p>
        </p:txBody>
      </p:sp>
      <p:sp>
        <p:nvSpPr>
          <p:cNvPr id="5" name="Footer Placeholder 4">
            <a:extLst>
              <a:ext uri="{FF2B5EF4-FFF2-40B4-BE49-F238E27FC236}">
                <a16:creationId xmlns:a16="http://schemas.microsoft.com/office/drawing/2014/main" id="{D690F072-994B-4A19-A87B-504CCDB21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2CAE6-8AD0-4AFC-A401-FC5D79D9EE91}"/>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10143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BBDA-7F71-4021-B840-36F0AD5955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FDC1C9-53B1-454D-9F65-8A9814E6375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6B1387-CA03-4CFB-B551-6B9734FC2F6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C84D2E-8EA9-4E62-A9FD-1A67E5391F5A}"/>
              </a:ext>
            </a:extLst>
          </p:cNvPr>
          <p:cNvSpPr>
            <a:spLocks noGrp="1"/>
          </p:cNvSpPr>
          <p:nvPr>
            <p:ph type="dt" sz="half" idx="10"/>
          </p:nvPr>
        </p:nvSpPr>
        <p:spPr/>
        <p:txBody>
          <a:bodyPr/>
          <a:lstStyle/>
          <a:p>
            <a:fld id="{E1FD0771-2D3C-473E-9597-4E006A3B378B}" type="datetime1">
              <a:rPr lang="en-GB" smtClean="0"/>
              <a:t>03/03/2022</a:t>
            </a:fld>
            <a:endParaRPr lang="en-US"/>
          </a:p>
        </p:txBody>
      </p:sp>
      <p:sp>
        <p:nvSpPr>
          <p:cNvPr id="6" name="Footer Placeholder 5">
            <a:extLst>
              <a:ext uri="{FF2B5EF4-FFF2-40B4-BE49-F238E27FC236}">
                <a16:creationId xmlns:a16="http://schemas.microsoft.com/office/drawing/2014/main" id="{51B0F0D8-C69F-4B1E-83B8-42145F026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13980-965F-42FC-8BEC-C8E7780963EE}"/>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9923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A820-186F-4389-945C-1503BC910B2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954FD-CF60-4604-BD9F-331F434948D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44EDF-D4A8-472E-9667-3B94ECBA590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3D3E57-017C-40CB-9CB1-E257893D849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DADB5-FF41-4657-AE8A-75130509962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A2AC56-CA23-43D7-AF2F-31A629EDBAD4}"/>
              </a:ext>
            </a:extLst>
          </p:cNvPr>
          <p:cNvSpPr>
            <a:spLocks noGrp="1"/>
          </p:cNvSpPr>
          <p:nvPr>
            <p:ph type="dt" sz="half" idx="10"/>
          </p:nvPr>
        </p:nvSpPr>
        <p:spPr/>
        <p:txBody>
          <a:bodyPr/>
          <a:lstStyle/>
          <a:p>
            <a:fld id="{43603483-A4ED-45D8-A168-4C105D33AD2A}" type="datetime1">
              <a:rPr lang="en-GB" smtClean="0"/>
              <a:t>03/03/2022</a:t>
            </a:fld>
            <a:endParaRPr lang="en-US"/>
          </a:p>
        </p:txBody>
      </p:sp>
      <p:sp>
        <p:nvSpPr>
          <p:cNvPr id="8" name="Footer Placeholder 7">
            <a:extLst>
              <a:ext uri="{FF2B5EF4-FFF2-40B4-BE49-F238E27FC236}">
                <a16:creationId xmlns:a16="http://schemas.microsoft.com/office/drawing/2014/main" id="{FC37F1BC-1480-40CB-8680-3CC3459D41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2AEC3F-401A-450D-8794-05DB5D931640}"/>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43387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AB4-8FA3-4601-A7C8-6D1BD2090A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881B1B-CF90-43CA-8D49-C30D019B438C}"/>
              </a:ext>
            </a:extLst>
          </p:cNvPr>
          <p:cNvSpPr>
            <a:spLocks noGrp="1"/>
          </p:cNvSpPr>
          <p:nvPr>
            <p:ph type="dt" sz="half" idx="10"/>
          </p:nvPr>
        </p:nvSpPr>
        <p:spPr/>
        <p:txBody>
          <a:bodyPr/>
          <a:lstStyle/>
          <a:p>
            <a:fld id="{B38934D5-AF8F-454F-8CC5-44DD6CF9206C}" type="datetime1">
              <a:rPr lang="en-GB" smtClean="0"/>
              <a:t>03/03/2022</a:t>
            </a:fld>
            <a:endParaRPr lang="en-US"/>
          </a:p>
        </p:txBody>
      </p:sp>
      <p:sp>
        <p:nvSpPr>
          <p:cNvPr id="4" name="Footer Placeholder 3">
            <a:extLst>
              <a:ext uri="{FF2B5EF4-FFF2-40B4-BE49-F238E27FC236}">
                <a16:creationId xmlns:a16="http://schemas.microsoft.com/office/drawing/2014/main" id="{F864497D-6CF3-42E2-9B0B-D3DC3602F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3EB457-DE2C-4A75-9040-0D13E293FE16}"/>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299532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D6DDA-7ECD-474C-923C-FB057688A7D1}"/>
              </a:ext>
            </a:extLst>
          </p:cNvPr>
          <p:cNvSpPr>
            <a:spLocks noGrp="1"/>
          </p:cNvSpPr>
          <p:nvPr>
            <p:ph type="dt" sz="half" idx="10"/>
          </p:nvPr>
        </p:nvSpPr>
        <p:spPr/>
        <p:txBody>
          <a:bodyPr/>
          <a:lstStyle/>
          <a:p>
            <a:fld id="{0268384D-5CF7-447A-AF9D-49481E01932B}" type="datetime1">
              <a:rPr lang="en-GB" smtClean="0"/>
              <a:t>03/03/2022</a:t>
            </a:fld>
            <a:endParaRPr lang="en-US"/>
          </a:p>
        </p:txBody>
      </p:sp>
      <p:sp>
        <p:nvSpPr>
          <p:cNvPr id="3" name="Footer Placeholder 2">
            <a:extLst>
              <a:ext uri="{FF2B5EF4-FFF2-40B4-BE49-F238E27FC236}">
                <a16:creationId xmlns:a16="http://schemas.microsoft.com/office/drawing/2014/main" id="{4E6BB727-2B04-4C47-A572-C7492FBE96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CB98B-3383-4D65-A0FD-BD2B56AB2172}"/>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78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6BFD-75D2-4CFB-B17C-520ED4798E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A1C0E2-428D-446A-B233-CAD1E36F71A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4297A4-25F3-467E-B723-4EF0C540B2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C8D62E-7F24-44CD-831C-DD798912ADC2}"/>
              </a:ext>
            </a:extLst>
          </p:cNvPr>
          <p:cNvSpPr>
            <a:spLocks noGrp="1"/>
          </p:cNvSpPr>
          <p:nvPr>
            <p:ph type="dt" sz="half" idx="10"/>
          </p:nvPr>
        </p:nvSpPr>
        <p:spPr/>
        <p:txBody>
          <a:bodyPr/>
          <a:lstStyle/>
          <a:p>
            <a:fld id="{9D3852B5-5F3C-4D7D-98C8-1E484A6B88E6}" type="datetime1">
              <a:rPr lang="en-GB" smtClean="0"/>
              <a:t>03/03/2022</a:t>
            </a:fld>
            <a:endParaRPr lang="en-US"/>
          </a:p>
        </p:txBody>
      </p:sp>
      <p:sp>
        <p:nvSpPr>
          <p:cNvPr id="6" name="Footer Placeholder 5">
            <a:extLst>
              <a:ext uri="{FF2B5EF4-FFF2-40B4-BE49-F238E27FC236}">
                <a16:creationId xmlns:a16="http://schemas.microsoft.com/office/drawing/2014/main" id="{A120019D-3DFC-4605-B8B8-BFDEEF234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122E9-A707-469F-A590-70093340F87A}"/>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39086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AE44-D33F-42A4-BED8-C4B0E452C6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940AAC-907F-48A8-B737-40B0969B7E2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84D9821-C893-4701-A8BF-4BB7F53E434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14613F-0251-4CDC-8A37-F866D3D86182}"/>
              </a:ext>
            </a:extLst>
          </p:cNvPr>
          <p:cNvSpPr>
            <a:spLocks noGrp="1"/>
          </p:cNvSpPr>
          <p:nvPr>
            <p:ph type="dt" sz="half" idx="10"/>
          </p:nvPr>
        </p:nvSpPr>
        <p:spPr/>
        <p:txBody>
          <a:bodyPr/>
          <a:lstStyle/>
          <a:p>
            <a:fld id="{D0F7BBE6-4D8F-4D09-95A6-3D4BD86A37DD}" type="datetime1">
              <a:rPr lang="en-GB" smtClean="0"/>
              <a:t>03/03/2022</a:t>
            </a:fld>
            <a:endParaRPr lang="en-US"/>
          </a:p>
        </p:txBody>
      </p:sp>
      <p:sp>
        <p:nvSpPr>
          <p:cNvPr id="6" name="Footer Placeholder 5">
            <a:extLst>
              <a:ext uri="{FF2B5EF4-FFF2-40B4-BE49-F238E27FC236}">
                <a16:creationId xmlns:a16="http://schemas.microsoft.com/office/drawing/2014/main" id="{54D19078-5EF9-4BAF-9044-10AFA70F8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8FEDA-0814-4134-B4F0-16BBB7466DBA}"/>
              </a:ext>
            </a:extLst>
          </p:cNvPr>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13890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87302-FC20-418C-932A-173926EC68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59CF07-0A6B-4322-AD9D-8E213F2B48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E1823-E1A3-4A62-BADE-75B776113C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7DE82C-70C0-4B41-821E-09D3250ABA73}" type="datetime1">
              <a:rPr lang="en-GB" smtClean="0"/>
              <a:t>03/03/2022</a:t>
            </a:fld>
            <a:endParaRPr lang="en-US"/>
          </a:p>
        </p:txBody>
      </p:sp>
      <p:sp>
        <p:nvSpPr>
          <p:cNvPr id="5" name="Footer Placeholder 4">
            <a:extLst>
              <a:ext uri="{FF2B5EF4-FFF2-40B4-BE49-F238E27FC236}">
                <a16:creationId xmlns:a16="http://schemas.microsoft.com/office/drawing/2014/main" id="{462C021F-4B26-4992-A450-56FF042661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BA6EA5-DAE3-4D6F-8AD9-662B9E96CB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C1F87D-E4EC-3E46-B207-AD5994DC7E3F}" type="slidenum">
              <a:rPr lang="en-US" smtClean="0"/>
              <a:t>‹#›</a:t>
            </a:fld>
            <a:endParaRPr lang="en-US"/>
          </a:p>
        </p:txBody>
      </p:sp>
    </p:spTree>
    <p:extLst>
      <p:ext uri="{BB962C8B-B14F-4D97-AF65-F5344CB8AC3E}">
        <p14:creationId xmlns:p14="http://schemas.microsoft.com/office/powerpoint/2010/main" val="3387021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uk/imgres?imgurl=http://www.mccullagh.org/db9/1ds2-2/ear-closeup.jpg&amp;imgrefurl=http://www.mccullagh.org/image/1ds2-2/ear-closeup.html&amp;h=768&amp;w=512&amp;sz=108&amp;hl=en&amp;start=3&amp;usg=__p3Vh2JsG9gwPWcGwFFekP0MxoDM=&amp;tbnid=5Cea8Luq7vUqiM:&amp;tbnh=142&amp;tbnw=95&amp;prev=/images?q=ear&amp;gbv=2&amp;hl=en"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uk/imgres?imgurl=http://www.classicveedub.com.au/images/SpareParts/garage_tools/cartoon_eyes.jpg&amp;imgrefurl=http://www.classicveedub.com.au/SpareParts/Parts_Results_Tools.asp&amp;h=177&amp;w=177&amp;sz=6&amp;hl=en&amp;start=5&amp;usg=__zZ893Sfg4s5n4QJ0Iss0CimOX08=&amp;tbnid=PiHLF2Oc6Y1-JM:&amp;tbnh=101&amp;tbnw=101&amp;prev=/images?q=cartoon+eyes&amp;gbv=2&amp;ndsp=18&amp;hl=en&amp;sa=X"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uk/imgres?imgurl=http://www.mccullagh.org/db9/1ds2-2/ear-closeup.jpg&amp;imgrefurl=http://www.mccullagh.org/image/1ds2-2/ear-closeup.html&amp;h=768&amp;w=512&amp;sz=108&amp;hl=en&amp;start=3&amp;usg=__p3Vh2JsG9gwPWcGwFFekP0MxoDM=&amp;tbnid=5Cea8Luq7vUqiM:&amp;tbnh=142&amp;tbnw=95&amp;prev=/images?q=ear&amp;gbv=2&amp;hl=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03437"/>
            <a:ext cx="7886700" cy="1325563"/>
          </a:xfrm>
        </p:spPr>
        <p:txBody>
          <a:bodyPr>
            <a:normAutofit fontScale="90000"/>
          </a:bodyPr>
          <a:lstStyle/>
          <a:p>
            <a:pPr algn="ctr"/>
            <a:r>
              <a:rPr lang="en-US" sz="5400" dirty="0">
                <a:solidFill>
                  <a:srgbClr val="3366FF"/>
                </a:solidFill>
              </a:rPr>
              <a:t> </a:t>
            </a:r>
            <a:r>
              <a:rPr lang="en-US" sz="5400" b="1" dirty="0"/>
              <a:t>Phonics and Early Reading at St Dunstan’s</a:t>
            </a:r>
          </a:p>
        </p:txBody>
      </p:sp>
      <p:sp>
        <p:nvSpPr>
          <p:cNvPr id="3" name="Content Placeholder 2"/>
          <p:cNvSpPr>
            <a:spLocks noGrp="1"/>
          </p:cNvSpPr>
          <p:nvPr>
            <p:ph idx="1"/>
          </p:nvPr>
        </p:nvSpPr>
        <p:spPr>
          <a:xfrm>
            <a:off x="628650" y="3250096"/>
            <a:ext cx="7886700" cy="4351338"/>
          </a:xfrm>
        </p:spPr>
        <p:txBody>
          <a:bodyPr/>
          <a:lstStyle/>
          <a:p>
            <a:pPr marL="0" indent="0">
              <a:buNone/>
            </a:pPr>
            <a:endParaRPr lang="en-US" dirty="0"/>
          </a:p>
          <a:p>
            <a:pPr marL="0" indent="0">
              <a:buNone/>
            </a:pPr>
            <a:r>
              <a:rPr lang="en-US" sz="2400" dirty="0"/>
              <a:t>                                           Welcome </a:t>
            </a:r>
          </a:p>
          <a:p>
            <a:pPr marL="0" indent="0">
              <a:buNone/>
            </a:pPr>
            <a:r>
              <a:rPr lang="en-US" sz="2400" dirty="0"/>
              <a:t>Part 1 – Little </a:t>
            </a:r>
            <a:r>
              <a:rPr lang="en-US" sz="2400" dirty="0" err="1"/>
              <a:t>Wandle</a:t>
            </a:r>
            <a:r>
              <a:rPr lang="en-US" sz="2400" dirty="0"/>
              <a:t> Programme at St Dunstan’s</a:t>
            </a:r>
          </a:p>
          <a:p>
            <a:pPr marL="0" indent="0">
              <a:buNone/>
            </a:pPr>
            <a:r>
              <a:rPr lang="en-US" sz="2400" dirty="0"/>
              <a:t>Part 2 </a:t>
            </a:r>
            <a:r>
              <a:rPr lang="mr-IN" sz="2400" dirty="0"/>
              <a:t>–</a:t>
            </a:r>
            <a:r>
              <a:rPr lang="en-US" sz="2400" dirty="0"/>
              <a:t> How we teach phonics</a:t>
            </a:r>
          </a:p>
          <a:p>
            <a:pPr marL="0" indent="0">
              <a:buNone/>
            </a:pPr>
            <a:r>
              <a:rPr lang="en-US" sz="2400" dirty="0"/>
              <a:t>Part 3 </a:t>
            </a:r>
            <a:r>
              <a:rPr lang="mr-IN" sz="2400" dirty="0"/>
              <a:t>–</a:t>
            </a:r>
            <a:r>
              <a:rPr lang="en-US" sz="2400" dirty="0"/>
              <a:t> How we teach reading</a:t>
            </a:r>
          </a:p>
          <a:p>
            <a:pPr marL="0" indent="0">
              <a:buNone/>
            </a:pPr>
            <a:r>
              <a:rPr lang="en-US" sz="2400" dirty="0"/>
              <a:t>Part 4 - Questions</a:t>
            </a:r>
          </a:p>
        </p:txBody>
      </p:sp>
      <p:pic>
        <p:nvPicPr>
          <p:cNvPr id="4" name="Picture 3" descr="Screen Shot 2021-09-24 at 14.45.39.png">
            <a:extLst>
              <a:ext uri="{FF2B5EF4-FFF2-40B4-BE49-F238E27FC236}">
                <a16:creationId xmlns:a16="http://schemas.microsoft.com/office/drawing/2014/main" id="{80D01EAF-C423-41CE-BB65-AD201ECA5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02" y="170716"/>
            <a:ext cx="1462203" cy="1568822"/>
          </a:xfrm>
          <a:prstGeom prst="rect">
            <a:avLst/>
          </a:prstGeom>
          <a:solidFill>
            <a:schemeClr val="accent2"/>
          </a:solidFill>
        </p:spPr>
      </p:pic>
      <p:pic>
        <p:nvPicPr>
          <p:cNvPr id="6" name="Picture 5">
            <a:extLst>
              <a:ext uri="{FF2B5EF4-FFF2-40B4-BE49-F238E27FC236}">
                <a16:creationId xmlns:a16="http://schemas.microsoft.com/office/drawing/2014/main" id="{2DCD0472-E90A-433B-A892-3E6D77EA32B5}"/>
              </a:ext>
            </a:extLst>
          </p:cNvPr>
          <p:cNvPicPr>
            <a:picLocks noChangeAspect="1"/>
          </p:cNvPicPr>
          <p:nvPr/>
        </p:nvPicPr>
        <p:blipFill>
          <a:blip r:embed="rId3"/>
          <a:stretch>
            <a:fillRect/>
          </a:stretch>
        </p:blipFill>
        <p:spPr>
          <a:xfrm>
            <a:off x="7053148" y="170716"/>
            <a:ext cx="1462202" cy="1359391"/>
          </a:xfrm>
          <a:prstGeom prst="rect">
            <a:avLst/>
          </a:prstGeom>
        </p:spPr>
      </p:pic>
      <p:sp>
        <p:nvSpPr>
          <p:cNvPr id="5" name="Slide Number Placeholder 4"/>
          <p:cNvSpPr>
            <a:spLocks noGrp="1"/>
          </p:cNvSpPr>
          <p:nvPr>
            <p:ph type="sldNum" sz="quarter" idx="12"/>
          </p:nvPr>
        </p:nvSpPr>
        <p:spPr/>
        <p:txBody>
          <a:bodyPr/>
          <a:lstStyle/>
          <a:p>
            <a:fld id="{EDC1F87D-E4EC-3E46-B207-AD5994DC7E3F}" type="slidenum">
              <a:rPr lang="en-US" smtClean="0"/>
              <a:t>1</a:t>
            </a:fld>
            <a:endParaRPr lang="en-US"/>
          </a:p>
        </p:txBody>
      </p:sp>
    </p:spTree>
    <p:extLst>
      <p:ext uri="{BB962C8B-B14F-4D97-AF65-F5344CB8AC3E}">
        <p14:creationId xmlns:p14="http://schemas.microsoft.com/office/powerpoint/2010/main" val="180307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4D56F-2086-4192-8F75-A3A92C711277}"/>
              </a:ext>
            </a:extLst>
          </p:cNvPr>
          <p:cNvSpPr>
            <a:spLocks noGrp="1"/>
          </p:cNvSpPr>
          <p:nvPr>
            <p:ph idx="1"/>
          </p:nvPr>
        </p:nvSpPr>
        <p:spPr>
          <a:xfrm>
            <a:off x="628650" y="655983"/>
            <a:ext cx="7886700" cy="5520980"/>
          </a:xfrm>
        </p:spPr>
        <p:txBody>
          <a:bodyPr>
            <a:normAutofit/>
          </a:bodyPr>
          <a:lstStyle/>
          <a:p>
            <a:pPr marL="0" indent="0" algn="ctr" fontAlgn="t">
              <a:buNone/>
            </a:pPr>
            <a:r>
              <a:rPr lang="en-US" sz="3200" b="1" i="0" dirty="0">
                <a:solidFill>
                  <a:srgbClr val="000000"/>
                </a:solidFill>
                <a:effectLst/>
                <a:latin typeface="Chalkboard"/>
              </a:rPr>
              <a:t>Reception </a:t>
            </a:r>
          </a:p>
          <a:p>
            <a:pPr marL="0" indent="0" algn="l" fontAlgn="t">
              <a:buNone/>
            </a:pPr>
            <a:r>
              <a:rPr lang="en-US" b="0" i="0" dirty="0">
                <a:solidFill>
                  <a:srgbClr val="000000"/>
                </a:solidFill>
                <a:effectLst/>
                <a:latin typeface="Calibri" panose="020F0502020204030204" pitchFamily="34" charset="0"/>
                <a:cs typeface="Calibri" panose="020F0502020204030204" pitchFamily="34" charset="0"/>
              </a:rPr>
              <a:t>In Reception, we teach phonics building from 10- minute lessons, with additional daily oral blending games, to the full length lesson as soon as the children are ready. </a:t>
            </a:r>
          </a:p>
          <a:p>
            <a:pPr marL="0" indent="0" algn="l" fontAlgn="t">
              <a:buNone/>
            </a:pPr>
            <a:r>
              <a:rPr lang="en-US" b="0" i="0" dirty="0">
                <a:solidFill>
                  <a:srgbClr val="000000"/>
                </a:solidFill>
                <a:effectLst/>
                <a:latin typeface="Calibri" panose="020F0502020204030204" pitchFamily="34" charset="0"/>
                <a:cs typeface="Calibri" panose="020F0502020204030204" pitchFamily="34" charset="0"/>
              </a:rPr>
              <a:t>Every Friday, we review the week to consolidate learning and ensure that the new sounds taught are retained.</a:t>
            </a:r>
          </a:p>
          <a:p>
            <a:pPr marL="0" indent="0" algn="l" fontAlgn="t">
              <a:buNone/>
            </a:pPr>
            <a:endParaRPr lang="en-US" b="0" i="0" dirty="0">
              <a:solidFill>
                <a:srgbClr val="000000"/>
              </a:solidFill>
              <a:effectLst/>
              <a:latin typeface="Chalkboard"/>
            </a:endParaRPr>
          </a:p>
        </p:txBody>
      </p:sp>
      <p:pic>
        <p:nvPicPr>
          <p:cNvPr id="2" name="Picture 1"/>
          <p:cNvPicPr>
            <a:picLocks noChangeAspect="1"/>
          </p:cNvPicPr>
          <p:nvPr/>
        </p:nvPicPr>
        <p:blipFill>
          <a:blip r:embed="rId3"/>
          <a:stretch>
            <a:fillRect/>
          </a:stretch>
        </p:blipFill>
        <p:spPr>
          <a:xfrm>
            <a:off x="464503" y="3416473"/>
            <a:ext cx="4107497" cy="2824898"/>
          </a:xfrm>
          <a:prstGeom prst="rect">
            <a:avLst/>
          </a:prstGeom>
        </p:spPr>
      </p:pic>
      <p:pic>
        <p:nvPicPr>
          <p:cNvPr id="4" name="Picture 3"/>
          <p:cNvPicPr>
            <a:picLocks noChangeAspect="1"/>
          </p:cNvPicPr>
          <p:nvPr/>
        </p:nvPicPr>
        <p:blipFill>
          <a:blip r:embed="rId4"/>
          <a:stretch>
            <a:fillRect/>
          </a:stretch>
        </p:blipFill>
        <p:spPr>
          <a:xfrm>
            <a:off x="5000308" y="4241647"/>
            <a:ext cx="3521710" cy="1473657"/>
          </a:xfrm>
          <a:prstGeom prst="rect">
            <a:avLst/>
          </a:prstGeom>
        </p:spPr>
      </p:pic>
      <p:sp>
        <p:nvSpPr>
          <p:cNvPr id="5" name="Slide Number Placeholder 4"/>
          <p:cNvSpPr>
            <a:spLocks noGrp="1"/>
          </p:cNvSpPr>
          <p:nvPr>
            <p:ph type="sldNum" sz="quarter" idx="12"/>
          </p:nvPr>
        </p:nvSpPr>
        <p:spPr/>
        <p:txBody>
          <a:bodyPr/>
          <a:lstStyle/>
          <a:p>
            <a:fld id="{EDC1F87D-E4EC-3E46-B207-AD5994DC7E3F}" type="slidenum">
              <a:rPr lang="en-US" smtClean="0"/>
              <a:t>10</a:t>
            </a:fld>
            <a:endParaRPr lang="en-US"/>
          </a:p>
        </p:txBody>
      </p:sp>
    </p:spTree>
    <p:extLst>
      <p:ext uri="{BB962C8B-B14F-4D97-AF65-F5344CB8AC3E}">
        <p14:creationId xmlns:p14="http://schemas.microsoft.com/office/powerpoint/2010/main" val="334723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4558"/>
            <a:ext cx="7886700" cy="669596"/>
          </a:xfrm>
        </p:spPr>
        <p:txBody>
          <a:bodyPr>
            <a:normAutofit/>
          </a:bodyPr>
          <a:lstStyle/>
          <a:p>
            <a:pPr algn="ctr"/>
            <a:r>
              <a:rPr lang="en-US" sz="3600" b="1" dirty="0">
                <a:solidFill>
                  <a:srgbClr val="000000"/>
                </a:solidFill>
                <a:latin typeface="Chalkboard"/>
              </a:rPr>
              <a:t>Year 1</a:t>
            </a:r>
            <a:endParaRPr lang="en-GB" sz="3600" dirty="0"/>
          </a:p>
        </p:txBody>
      </p:sp>
      <p:pic>
        <p:nvPicPr>
          <p:cNvPr id="4" name="Content Placeholder 3"/>
          <p:cNvPicPr>
            <a:picLocks noGrp="1" noChangeAspect="1"/>
          </p:cNvPicPr>
          <p:nvPr>
            <p:ph idx="1"/>
          </p:nvPr>
        </p:nvPicPr>
        <p:blipFill>
          <a:blip r:embed="rId3"/>
          <a:stretch>
            <a:fillRect/>
          </a:stretch>
        </p:blipFill>
        <p:spPr>
          <a:xfrm>
            <a:off x="1144626" y="2275867"/>
            <a:ext cx="5022573" cy="3270813"/>
          </a:xfrm>
          <a:prstGeom prst="rect">
            <a:avLst/>
          </a:prstGeom>
        </p:spPr>
      </p:pic>
      <p:sp>
        <p:nvSpPr>
          <p:cNvPr id="5" name="TextBox 4"/>
          <p:cNvSpPr txBox="1"/>
          <p:nvPr/>
        </p:nvSpPr>
        <p:spPr>
          <a:xfrm>
            <a:off x="314960" y="891310"/>
            <a:ext cx="8656320" cy="1661993"/>
          </a:xfrm>
          <a:prstGeom prst="rect">
            <a:avLst/>
          </a:prstGeom>
          <a:noFill/>
        </p:spPr>
        <p:txBody>
          <a:bodyPr wrap="square" rtlCol="0">
            <a:spAutoFit/>
          </a:bodyPr>
          <a:lstStyle/>
          <a:p>
            <a:r>
              <a:rPr lang="en-GB" sz="2100" dirty="0"/>
              <a:t>In Year 1 we review the sounds taught in Reception and move onto new graphemes, alternative pronunciations and consonants blends.</a:t>
            </a:r>
          </a:p>
          <a:p>
            <a:r>
              <a:rPr lang="en-GB" sz="2100" dirty="0"/>
              <a:t>There is a similar pattern with structure of our lessons from reception to Year 1/2.</a:t>
            </a:r>
          </a:p>
          <a:p>
            <a:r>
              <a:rPr lang="en-GB" dirty="0"/>
              <a:t>                                                                                                                                                                                                       </a:t>
            </a:r>
          </a:p>
        </p:txBody>
      </p:sp>
      <p:sp>
        <p:nvSpPr>
          <p:cNvPr id="3" name="Slide Number Placeholder 2"/>
          <p:cNvSpPr>
            <a:spLocks noGrp="1"/>
          </p:cNvSpPr>
          <p:nvPr>
            <p:ph type="sldNum" sz="quarter" idx="12"/>
          </p:nvPr>
        </p:nvSpPr>
        <p:spPr/>
        <p:txBody>
          <a:bodyPr/>
          <a:lstStyle/>
          <a:p>
            <a:fld id="{EDC1F87D-E4EC-3E46-B207-AD5994DC7E3F}" type="slidenum">
              <a:rPr lang="en-US" smtClean="0"/>
              <a:t>11</a:t>
            </a:fld>
            <a:endParaRPr lang="en-US"/>
          </a:p>
        </p:txBody>
      </p:sp>
    </p:spTree>
    <p:extLst>
      <p:ext uri="{BB962C8B-B14F-4D97-AF65-F5344CB8AC3E}">
        <p14:creationId xmlns:p14="http://schemas.microsoft.com/office/powerpoint/2010/main" val="258525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4558"/>
            <a:ext cx="7886700" cy="669596"/>
          </a:xfrm>
        </p:spPr>
        <p:txBody>
          <a:bodyPr/>
          <a:lstStyle/>
          <a:p>
            <a:pPr algn="ctr"/>
            <a:r>
              <a:rPr lang="en-US" sz="2400" b="1" dirty="0">
                <a:solidFill>
                  <a:srgbClr val="000000"/>
                </a:solidFill>
                <a:latin typeface="Chalkboard"/>
              </a:rPr>
              <a:t>Year 2</a:t>
            </a:r>
            <a:endParaRPr lang="en-GB" dirty="0"/>
          </a:p>
        </p:txBody>
      </p:sp>
      <p:pic>
        <p:nvPicPr>
          <p:cNvPr id="4" name="Content Placeholder 3"/>
          <p:cNvPicPr>
            <a:picLocks noGrp="1" noChangeAspect="1"/>
          </p:cNvPicPr>
          <p:nvPr>
            <p:ph idx="1"/>
          </p:nvPr>
        </p:nvPicPr>
        <p:blipFill>
          <a:blip r:embed="rId3"/>
          <a:stretch>
            <a:fillRect/>
          </a:stretch>
        </p:blipFill>
        <p:spPr>
          <a:xfrm>
            <a:off x="734668" y="3142586"/>
            <a:ext cx="5022573" cy="3270813"/>
          </a:xfrm>
          <a:prstGeom prst="rect">
            <a:avLst/>
          </a:prstGeom>
        </p:spPr>
      </p:pic>
      <p:sp>
        <p:nvSpPr>
          <p:cNvPr id="5" name="TextBox 4"/>
          <p:cNvSpPr txBox="1"/>
          <p:nvPr/>
        </p:nvSpPr>
        <p:spPr>
          <a:xfrm>
            <a:off x="314960" y="891310"/>
            <a:ext cx="8656320" cy="2308324"/>
          </a:xfrm>
          <a:prstGeom prst="rect">
            <a:avLst/>
          </a:prstGeom>
          <a:noFill/>
        </p:spPr>
        <p:txBody>
          <a:bodyPr wrap="square" rtlCol="0">
            <a:spAutoFit/>
          </a:bodyPr>
          <a:lstStyle/>
          <a:p>
            <a:r>
              <a:rPr lang="en-GB" dirty="0"/>
              <a:t>In Year 2 this year, we have identified a need to continue teaching phonics everyday for all the children. </a:t>
            </a:r>
          </a:p>
          <a:p>
            <a:r>
              <a:rPr lang="en-GB" dirty="0"/>
              <a:t>However, we are also teaching the spelling rules for Year 2 every afternoon using the ‘no nonsense programme’ weekly. The spellings rules are shared via google classroom every week.</a:t>
            </a:r>
          </a:p>
          <a:p>
            <a:r>
              <a:rPr lang="en-GB" dirty="0"/>
              <a:t>Some children have been identified as needing additional support and these children are using the Little </a:t>
            </a:r>
            <a:r>
              <a:rPr lang="en-GB" dirty="0" err="1"/>
              <a:t>Wandle</a:t>
            </a:r>
            <a:r>
              <a:rPr lang="en-GB" dirty="0"/>
              <a:t> programme with the 3 additional reads a week.</a:t>
            </a:r>
          </a:p>
          <a:p>
            <a:r>
              <a:rPr lang="en-GB" dirty="0"/>
              <a:t>                                                                                                                                                                                                       </a:t>
            </a:r>
          </a:p>
        </p:txBody>
      </p:sp>
      <p:sp>
        <p:nvSpPr>
          <p:cNvPr id="7" name="Slide Number Placeholder 6"/>
          <p:cNvSpPr>
            <a:spLocks noGrp="1"/>
          </p:cNvSpPr>
          <p:nvPr>
            <p:ph type="sldNum" sz="quarter" idx="12"/>
          </p:nvPr>
        </p:nvSpPr>
        <p:spPr/>
        <p:txBody>
          <a:bodyPr/>
          <a:lstStyle/>
          <a:p>
            <a:fld id="{EDC1F87D-E4EC-3E46-B207-AD5994DC7E3F}" type="slidenum">
              <a:rPr lang="en-US" smtClean="0"/>
              <a:t>12</a:t>
            </a:fld>
            <a:endParaRPr lang="en-US"/>
          </a:p>
        </p:txBody>
      </p:sp>
    </p:spTree>
    <p:extLst>
      <p:ext uri="{BB962C8B-B14F-4D97-AF65-F5344CB8AC3E}">
        <p14:creationId xmlns:p14="http://schemas.microsoft.com/office/powerpoint/2010/main" val="195246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31B8D87-2444-401F-8F4C-FBF0899D7684}"/>
              </a:ext>
            </a:extLst>
          </p:cNvPr>
          <p:cNvSpPr txBox="1">
            <a:spLocks noChangeArrowheads="1"/>
          </p:cNvSpPr>
          <p:nvPr/>
        </p:nvSpPr>
        <p:spPr bwMode="auto">
          <a:xfrm>
            <a:off x="1414463" y="-60960"/>
            <a:ext cx="6645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u="sng" dirty="0">
                <a:latin typeface="Comic Sans MS" panose="030F0702030302020204" pitchFamily="66" charset="0"/>
                <a:cs typeface="Tahoma" panose="020B0604030504040204" pitchFamily="34" charset="0"/>
              </a:rPr>
              <a:t>A typical phonics lesson</a:t>
            </a:r>
            <a:endParaRPr lang="en-US" altLang="en-US" sz="2400" u="sng" dirty="0">
              <a:latin typeface="Comic Sans MS" panose="030F0702030302020204" pitchFamily="66" charset="0"/>
              <a:cs typeface="Tahoma" panose="020B0604030504040204" pitchFamily="34" charset="0"/>
            </a:endParaRPr>
          </a:p>
        </p:txBody>
      </p:sp>
      <p:sp>
        <p:nvSpPr>
          <p:cNvPr id="23555" name="Rectangle 3">
            <a:extLst>
              <a:ext uri="{FF2B5EF4-FFF2-40B4-BE49-F238E27FC236}">
                <a16:creationId xmlns:a16="http://schemas.microsoft.com/office/drawing/2014/main" id="{7A1EFF11-51F5-4A75-954F-8F0E17AD6DBB}"/>
              </a:ext>
            </a:extLst>
          </p:cNvPr>
          <p:cNvSpPr txBox="1">
            <a:spLocks noChangeArrowheads="1"/>
          </p:cNvSpPr>
          <p:nvPr/>
        </p:nvSpPr>
        <p:spPr bwMode="auto">
          <a:xfrm>
            <a:off x="675900" y="847378"/>
            <a:ext cx="7920037" cy="4267200"/>
          </a:xfrm>
          <a:prstGeom prst="rect">
            <a:avLst/>
          </a:prstGeom>
          <a:noFill/>
          <a:ln>
            <a:noFill/>
          </a:ln>
        </p:spPr>
        <p:txBody>
          <a:bodyPr/>
          <a:lstStyle>
            <a:lvl1pPr marL="342900" indent="-342900" eaLnBrk="0" hangingPunct="0">
              <a:defRPr>
                <a:solidFill>
                  <a:schemeClr val="tx1"/>
                </a:solidFill>
                <a:latin typeface="Arial" charset="0"/>
                <a:ea typeface="ＭＳ Ｐゴシック" pitchFamily="-100" charset="-128"/>
              </a:defRPr>
            </a:lvl1pPr>
            <a:lvl2pPr marL="742950" indent="-285750" eaLnBrk="0" hangingPunct="0">
              <a:defRPr>
                <a:solidFill>
                  <a:schemeClr val="tx1"/>
                </a:solidFill>
                <a:latin typeface="Arial" charset="0"/>
                <a:ea typeface="ＭＳ Ｐゴシック" pitchFamily="-100" charset="-128"/>
              </a:defRPr>
            </a:lvl2pPr>
            <a:lvl3pPr marL="1143000" indent="-228600" eaLnBrk="0" hangingPunct="0">
              <a:defRPr>
                <a:solidFill>
                  <a:schemeClr val="tx1"/>
                </a:solidFill>
                <a:latin typeface="Arial" charset="0"/>
                <a:ea typeface="ＭＳ Ｐゴシック" pitchFamily="-100" charset="-128"/>
              </a:defRPr>
            </a:lvl3pPr>
            <a:lvl4pPr marL="1600200" indent="-228600" eaLnBrk="0" hangingPunct="0">
              <a:defRPr>
                <a:solidFill>
                  <a:schemeClr val="tx1"/>
                </a:solidFill>
                <a:latin typeface="Arial" charset="0"/>
                <a:ea typeface="ＭＳ Ｐゴシック" pitchFamily="-100" charset="-128"/>
              </a:defRPr>
            </a:lvl4pPr>
            <a:lvl5pPr marL="2057400" indent="-228600" eaLnBrk="0" hangingPunct="0">
              <a:defRPr>
                <a:solidFill>
                  <a:schemeClr val="tx1"/>
                </a:solidFill>
                <a:latin typeface="Arial" charset="0"/>
                <a:ea typeface="ＭＳ Ｐゴシック" pitchFamily="-10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0" charset="-128"/>
              </a:defRPr>
            </a:lvl9pPr>
          </a:lstStyle>
          <a:p>
            <a:pPr marL="0" indent="0" eaLnBrk="1" hangingPunct="1">
              <a:lnSpc>
                <a:spcPct val="90000"/>
              </a:lnSpc>
              <a:spcBef>
                <a:spcPct val="20000"/>
              </a:spcBef>
              <a:defRPr/>
            </a:pPr>
            <a:r>
              <a:rPr lang="en-GB" sz="2400" dirty="0">
                <a:latin typeface="Comic Sans MS" panose="030F0702030302020204" pitchFamily="66" charset="0"/>
              </a:rPr>
              <a:t>In each year group, phonic lessons follow the same format:</a:t>
            </a:r>
          </a:p>
          <a:p>
            <a:pPr lvl="1" eaLnBrk="1" hangingPunct="1">
              <a:lnSpc>
                <a:spcPct val="90000"/>
              </a:lnSpc>
              <a:spcBef>
                <a:spcPct val="20000"/>
              </a:spcBef>
              <a:buFont typeface="Arial" charset="0"/>
              <a:buChar char="•"/>
              <a:defRPr/>
            </a:pPr>
            <a:r>
              <a:rPr lang="en-GB" sz="2400" dirty="0">
                <a:solidFill>
                  <a:srgbClr val="FF0000"/>
                </a:solidFill>
                <a:latin typeface="Comic Sans MS" panose="030F0702030302020204" pitchFamily="66" charset="0"/>
              </a:rPr>
              <a:t>Revise</a:t>
            </a:r>
            <a:r>
              <a:rPr lang="en-GB" sz="2400" dirty="0">
                <a:latin typeface="Comic Sans MS" panose="030F0702030302020204" pitchFamily="66" charset="0"/>
              </a:rPr>
              <a:t>:  The children will revise previous learning.</a:t>
            </a:r>
          </a:p>
          <a:p>
            <a:pPr marL="457200" lvl="1" indent="0" eaLnBrk="1" hangingPunct="1">
              <a:lnSpc>
                <a:spcPct val="90000"/>
              </a:lnSpc>
              <a:spcBef>
                <a:spcPct val="20000"/>
              </a:spcBef>
              <a:defRPr/>
            </a:pPr>
            <a:endParaRPr lang="en-GB" sz="2400" dirty="0">
              <a:latin typeface="Comic Sans MS" panose="030F0702030302020204" pitchFamily="66" charset="0"/>
            </a:endParaRPr>
          </a:p>
          <a:p>
            <a:pPr lvl="1" eaLnBrk="1" hangingPunct="1">
              <a:lnSpc>
                <a:spcPct val="90000"/>
              </a:lnSpc>
              <a:spcBef>
                <a:spcPct val="20000"/>
              </a:spcBef>
              <a:buFont typeface="Arial" charset="0"/>
              <a:buChar char="•"/>
              <a:defRPr/>
            </a:pPr>
            <a:r>
              <a:rPr lang="en-GB" sz="2400" dirty="0">
                <a:solidFill>
                  <a:srgbClr val="FF0000"/>
                </a:solidFill>
                <a:latin typeface="Comic Sans MS" panose="030F0702030302020204" pitchFamily="66" charset="0"/>
              </a:rPr>
              <a:t>Teach</a:t>
            </a:r>
            <a:r>
              <a:rPr lang="en-GB" sz="2400" dirty="0">
                <a:latin typeface="Comic Sans MS" panose="030F0702030302020204" pitchFamily="66" charset="0"/>
              </a:rPr>
              <a:t>: New phonemes or high frequency or tricky words will be taught.</a:t>
            </a:r>
          </a:p>
          <a:p>
            <a:pPr marL="457200" lvl="1" indent="0" eaLnBrk="1" hangingPunct="1">
              <a:lnSpc>
                <a:spcPct val="90000"/>
              </a:lnSpc>
              <a:spcBef>
                <a:spcPct val="20000"/>
              </a:spcBef>
              <a:defRPr/>
            </a:pPr>
            <a:endParaRPr lang="en-GB" sz="2400" dirty="0">
              <a:latin typeface="Comic Sans MS" panose="030F0702030302020204" pitchFamily="66" charset="0"/>
            </a:endParaRPr>
          </a:p>
          <a:p>
            <a:pPr lvl="1" eaLnBrk="1" hangingPunct="1">
              <a:lnSpc>
                <a:spcPct val="90000"/>
              </a:lnSpc>
              <a:spcBef>
                <a:spcPct val="20000"/>
              </a:spcBef>
              <a:buFont typeface="Arial" charset="0"/>
              <a:buChar char="•"/>
              <a:defRPr/>
            </a:pPr>
            <a:r>
              <a:rPr lang="en-GB" sz="2400" dirty="0">
                <a:solidFill>
                  <a:srgbClr val="FF0000"/>
                </a:solidFill>
                <a:latin typeface="Comic Sans MS" panose="030F0702030302020204" pitchFamily="66" charset="0"/>
              </a:rPr>
              <a:t>Practise</a:t>
            </a:r>
            <a:r>
              <a:rPr lang="en-GB" sz="2400" dirty="0">
                <a:latin typeface="Comic Sans MS" panose="030F0702030302020204" pitchFamily="66" charset="0"/>
              </a:rPr>
              <a:t>:  The children will practise the new learning by reading and/or writing the words.</a:t>
            </a:r>
          </a:p>
          <a:p>
            <a:pPr marL="457200" lvl="1" indent="0" eaLnBrk="1" hangingPunct="1">
              <a:lnSpc>
                <a:spcPct val="90000"/>
              </a:lnSpc>
              <a:spcBef>
                <a:spcPct val="20000"/>
              </a:spcBef>
              <a:defRPr/>
            </a:pPr>
            <a:endParaRPr lang="en-GB" sz="2400" dirty="0">
              <a:latin typeface="Comic Sans MS" panose="030F0702030302020204" pitchFamily="66" charset="0"/>
            </a:endParaRPr>
          </a:p>
          <a:p>
            <a:pPr lvl="1" eaLnBrk="1" hangingPunct="1">
              <a:lnSpc>
                <a:spcPct val="90000"/>
              </a:lnSpc>
              <a:spcBef>
                <a:spcPct val="20000"/>
              </a:spcBef>
              <a:buFont typeface="Arial" charset="0"/>
              <a:buChar char="•"/>
              <a:defRPr/>
            </a:pPr>
            <a:r>
              <a:rPr lang="en-GB" sz="2400" dirty="0">
                <a:solidFill>
                  <a:srgbClr val="FF0000"/>
                </a:solidFill>
                <a:latin typeface="Comic Sans MS" panose="030F0702030302020204" pitchFamily="66" charset="0"/>
              </a:rPr>
              <a:t>Apply</a:t>
            </a:r>
            <a:r>
              <a:rPr lang="en-GB" sz="2400" dirty="0">
                <a:latin typeface="Comic Sans MS" panose="030F0702030302020204" pitchFamily="66" charset="0"/>
              </a:rPr>
              <a:t>:  The children will apply their new learning by reading or writing sentences</a:t>
            </a:r>
            <a:r>
              <a:rPr lang="en-GB" sz="2400" dirty="0">
                <a:latin typeface="Calibri" pitchFamily="-100" charset="0"/>
              </a:rPr>
              <a:t>. </a:t>
            </a:r>
            <a:r>
              <a:rPr lang="en-GB" sz="2400" dirty="0">
                <a:latin typeface="Comic Sans MS" panose="030F0702030302020204" pitchFamily="66" charset="0"/>
              </a:rPr>
              <a:t>In reception we practise writing tricky words and words that feature our new phoneme.</a:t>
            </a:r>
          </a:p>
          <a:p>
            <a:pPr eaLnBrk="1" hangingPunct="1">
              <a:lnSpc>
                <a:spcPct val="90000"/>
              </a:lnSpc>
              <a:spcBef>
                <a:spcPct val="20000"/>
              </a:spcBef>
              <a:buFont typeface="Arial" charset="0"/>
              <a:buChar char="•"/>
              <a:defRPr/>
            </a:pPr>
            <a:endParaRPr lang="en-GB" sz="2800" dirty="0">
              <a:latin typeface="Calibri" pitchFamily="-100" charset="0"/>
            </a:endParaRPr>
          </a:p>
          <a:p>
            <a:pPr eaLnBrk="1" hangingPunct="1">
              <a:lnSpc>
                <a:spcPct val="90000"/>
              </a:lnSpc>
              <a:spcBef>
                <a:spcPct val="20000"/>
              </a:spcBef>
              <a:buFont typeface="Arial" charset="0"/>
              <a:buChar char="•"/>
              <a:defRPr/>
            </a:pPr>
            <a:endParaRPr lang="en-US" sz="2800" dirty="0">
              <a:latin typeface="Calibri" pitchFamily="-100" charset="0"/>
            </a:endParaRPr>
          </a:p>
        </p:txBody>
      </p:sp>
      <p:sp>
        <p:nvSpPr>
          <p:cNvPr id="2" name="Slide Number Placeholder 1"/>
          <p:cNvSpPr>
            <a:spLocks noGrp="1"/>
          </p:cNvSpPr>
          <p:nvPr>
            <p:ph type="sldNum" sz="quarter" idx="12"/>
          </p:nvPr>
        </p:nvSpPr>
        <p:spPr/>
        <p:txBody>
          <a:bodyPr/>
          <a:lstStyle/>
          <a:p>
            <a:fld id="{EDC1F87D-E4EC-3E46-B207-AD5994DC7E3F}" type="slidenum">
              <a:rPr lang="en-US" smtClean="0"/>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331" y="22376"/>
            <a:ext cx="4295087" cy="707886"/>
          </a:xfrm>
          <a:prstGeom prst="rect">
            <a:avLst/>
          </a:prstGeom>
          <a:noFill/>
        </p:spPr>
        <p:txBody>
          <a:bodyPr wrap="none" rtlCol="0">
            <a:spAutoFit/>
          </a:bodyPr>
          <a:lstStyle/>
          <a:p>
            <a:r>
              <a:rPr lang="en-US" sz="4000" dirty="0"/>
              <a:t>Engaging resources </a:t>
            </a:r>
          </a:p>
        </p:txBody>
      </p:sp>
      <p:sp>
        <p:nvSpPr>
          <p:cNvPr id="15" name="TextBox 14"/>
          <p:cNvSpPr txBox="1"/>
          <p:nvPr/>
        </p:nvSpPr>
        <p:spPr>
          <a:xfrm>
            <a:off x="5580585" y="4944177"/>
            <a:ext cx="2079340" cy="400110"/>
          </a:xfrm>
          <a:prstGeom prst="rect">
            <a:avLst/>
          </a:prstGeom>
          <a:noFill/>
        </p:spPr>
        <p:txBody>
          <a:bodyPr wrap="none" rtlCol="0">
            <a:spAutoFit/>
          </a:bodyPr>
          <a:lstStyle/>
          <a:p>
            <a:r>
              <a:rPr lang="en-US" sz="2000" dirty="0">
                <a:solidFill>
                  <a:srgbClr val="3366FF"/>
                </a:solidFill>
              </a:rPr>
              <a:t>Repeated practice</a:t>
            </a:r>
          </a:p>
        </p:txBody>
      </p:sp>
      <p:pic>
        <p:nvPicPr>
          <p:cNvPr id="16" name="Picture 1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938" y="3611954"/>
            <a:ext cx="1176817" cy="1176817"/>
          </a:xfrm>
          <a:prstGeom prst="rect">
            <a:avLst/>
          </a:prstGeom>
        </p:spPr>
      </p:pic>
      <p:pic>
        <p:nvPicPr>
          <p:cNvPr id="17" name="Picture 1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695" y="3678793"/>
            <a:ext cx="1109978" cy="1109978"/>
          </a:xfrm>
          <a:prstGeom prst="rect">
            <a:avLst/>
          </a:prstGeom>
        </p:spPr>
      </p:pic>
      <p:sp>
        <p:nvSpPr>
          <p:cNvPr id="24" name="TextBox 23"/>
          <p:cNvSpPr txBox="1"/>
          <p:nvPr/>
        </p:nvSpPr>
        <p:spPr>
          <a:xfrm>
            <a:off x="782140" y="5953120"/>
            <a:ext cx="7557672" cy="400110"/>
          </a:xfrm>
          <a:prstGeom prst="rect">
            <a:avLst/>
          </a:prstGeom>
          <a:noFill/>
        </p:spPr>
        <p:txBody>
          <a:bodyPr wrap="square" rtlCol="0">
            <a:spAutoFit/>
          </a:bodyPr>
          <a:lstStyle/>
          <a:p>
            <a:r>
              <a:rPr lang="en-US" sz="2000" dirty="0">
                <a:solidFill>
                  <a:srgbClr val="3366FF"/>
                </a:solidFill>
              </a:rPr>
              <a:t>Revisit previously taught sounds at start of each lesson</a:t>
            </a:r>
          </a:p>
        </p:txBody>
      </p:sp>
      <p:pic>
        <p:nvPicPr>
          <p:cNvPr id="4" name="Picture 3"/>
          <p:cNvPicPr>
            <a:picLocks noChangeAspect="1"/>
          </p:cNvPicPr>
          <p:nvPr/>
        </p:nvPicPr>
        <p:blipFill>
          <a:blip r:embed="rId5"/>
          <a:stretch>
            <a:fillRect/>
          </a:stretch>
        </p:blipFill>
        <p:spPr>
          <a:xfrm>
            <a:off x="142315" y="985729"/>
            <a:ext cx="2700349" cy="1909100"/>
          </a:xfrm>
          <a:prstGeom prst="rect">
            <a:avLst/>
          </a:prstGeom>
        </p:spPr>
      </p:pic>
      <p:pic>
        <p:nvPicPr>
          <p:cNvPr id="7" name="Picture 6"/>
          <p:cNvPicPr>
            <a:picLocks noChangeAspect="1"/>
          </p:cNvPicPr>
          <p:nvPr/>
        </p:nvPicPr>
        <p:blipFill>
          <a:blip r:embed="rId6"/>
          <a:stretch>
            <a:fillRect/>
          </a:stretch>
        </p:blipFill>
        <p:spPr>
          <a:xfrm>
            <a:off x="5279695" y="885668"/>
            <a:ext cx="2042160" cy="1929029"/>
          </a:xfrm>
          <a:prstGeom prst="rect">
            <a:avLst/>
          </a:prstGeom>
        </p:spPr>
      </p:pic>
      <p:pic>
        <p:nvPicPr>
          <p:cNvPr id="2" name="Picture 1"/>
          <p:cNvPicPr>
            <a:picLocks noChangeAspect="1"/>
          </p:cNvPicPr>
          <p:nvPr/>
        </p:nvPicPr>
        <p:blipFill>
          <a:blip r:embed="rId7"/>
          <a:stretch>
            <a:fillRect/>
          </a:stretch>
        </p:blipFill>
        <p:spPr>
          <a:xfrm>
            <a:off x="994094" y="3210869"/>
            <a:ext cx="3697141" cy="2535970"/>
          </a:xfrm>
          <a:prstGeom prst="rect">
            <a:avLst/>
          </a:prstGeom>
        </p:spPr>
      </p:pic>
      <p:sp>
        <p:nvSpPr>
          <p:cNvPr id="3" name="Slide Number Placeholder 2"/>
          <p:cNvSpPr>
            <a:spLocks noGrp="1"/>
          </p:cNvSpPr>
          <p:nvPr>
            <p:ph type="sldNum" sz="quarter" idx="12"/>
          </p:nvPr>
        </p:nvSpPr>
        <p:spPr/>
        <p:txBody>
          <a:bodyPr/>
          <a:lstStyle/>
          <a:p>
            <a:fld id="{EDC1F87D-E4EC-3E46-B207-AD5994DC7E3F}" type="slidenum">
              <a:rPr lang="en-US" smtClean="0"/>
              <a:t>14</a:t>
            </a:fld>
            <a:endParaRPr lang="en-US"/>
          </a:p>
        </p:txBody>
      </p:sp>
    </p:spTree>
    <p:extLst>
      <p:ext uri="{BB962C8B-B14F-4D97-AF65-F5344CB8AC3E}">
        <p14:creationId xmlns:p14="http://schemas.microsoft.com/office/powerpoint/2010/main" val="81406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How we teach blending</a:t>
            </a:r>
          </a:p>
        </p:txBody>
      </p:sp>
      <p:pic>
        <p:nvPicPr>
          <p:cNvPr id="4" name="Content Placeholder 3"/>
          <p:cNvPicPr>
            <a:picLocks noGrp="1" noChangeAspect="1"/>
          </p:cNvPicPr>
          <p:nvPr>
            <p:ph idx="1"/>
          </p:nvPr>
        </p:nvPicPr>
        <p:blipFill>
          <a:blip r:embed="rId3"/>
          <a:stretch>
            <a:fillRect/>
          </a:stretch>
        </p:blipFill>
        <p:spPr>
          <a:xfrm>
            <a:off x="923290" y="1704473"/>
            <a:ext cx="7164070" cy="3071322"/>
          </a:xfrm>
          <a:prstGeom prst="rect">
            <a:avLst/>
          </a:prstGeom>
        </p:spPr>
      </p:pic>
      <p:sp>
        <p:nvSpPr>
          <p:cNvPr id="5" name="Rectangle 4"/>
          <p:cNvSpPr/>
          <p:nvPr/>
        </p:nvSpPr>
        <p:spPr>
          <a:xfrm>
            <a:off x="2164080" y="5988733"/>
            <a:ext cx="4572000" cy="646331"/>
          </a:xfrm>
          <a:prstGeom prst="rect">
            <a:avLst/>
          </a:prstGeom>
        </p:spPr>
        <p:txBody>
          <a:bodyPr>
            <a:spAutoFit/>
          </a:bodyPr>
          <a:lstStyle/>
          <a:p>
            <a:r>
              <a:rPr lang="en-GB" dirty="0"/>
              <a:t>https://www.littlewandlelettersandsounds.org.uk/resources/for-parents/</a:t>
            </a:r>
          </a:p>
        </p:txBody>
      </p:sp>
      <p:sp>
        <p:nvSpPr>
          <p:cNvPr id="3" name="Slide Number Placeholder 2"/>
          <p:cNvSpPr>
            <a:spLocks noGrp="1"/>
          </p:cNvSpPr>
          <p:nvPr>
            <p:ph type="sldNum" sz="quarter" idx="12"/>
          </p:nvPr>
        </p:nvSpPr>
        <p:spPr/>
        <p:txBody>
          <a:bodyPr/>
          <a:lstStyle/>
          <a:p>
            <a:fld id="{EDC1F87D-E4EC-3E46-B207-AD5994DC7E3F}" type="slidenum">
              <a:rPr lang="en-US" smtClean="0"/>
              <a:t>15</a:t>
            </a:fld>
            <a:endParaRPr lang="en-US"/>
          </a:p>
        </p:txBody>
      </p:sp>
    </p:spTree>
    <p:extLst>
      <p:ext uri="{BB962C8B-B14F-4D97-AF65-F5344CB8AC3E}">
        <p14:creationId xmlns:p14="http://schemas.microsoft.com/office/powerpoint/2010/main" val="33656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363" cy="6858000"/>
          </a:xfrm>
          <a:prstGeom prst="rect">
            <a:avLst/>
          </a:prstGeom>
        </p:spPr>
      </p:pic>
      <p:sp>
        <p:nvSpPr>
          <p:cNvPr id="2" name="Slide Number Placeholder 1"/>
          <p:cNvSpPr>
            <a:spLocks noGrp="1"/>
          </p:cNvSpPr>
          <p:nvPr>
            <p:ph type="sldNum" sz="quarter" idx="12"/>
          </p:nvPr>
        </p:nvSpPr>
        <p:spPr/>
        <p:txBody>
          <a:bodyPr/>
          <a:lstStyle/>
          <a:p>
            <a:fld id="{EDC1F87D-E4EC-3E46-B207-AD5994DC7E3F}" type="slidenum">
              <a:rPr lang="en-US" smtClean="0"/>
              <a:t>16</a:t>
            </a:fld>
            <a:endParaRPr lang="en-US"/>
          </a:p>
        </p:txBody>
      </p:sp>
    </p:spTree>
    <p:extLst>
      <p:ext uri="{BB962C8B-B14F-4D97-AF65-F5344CB8AC3E}">
        <p14:creationId xmlns:p14="http://schemas.microsoft.com/office/powerpoint/2010/main" val="759241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 y="0"/>
            <a:ext cx="9139363" cy="6858000"/>
          </a:xfrm>
          <a:prstGeom prst="rect">
            <a:avLst/>
          </a:prstGeom>
        </p:spPr>
      </p:pic>
      <p:sp>
        <p:nvSpPr>
          <p:cNvPr id="2" name="Slide Number Placeholder 1"/>
          <p:cNvSpPr>
            <a:spLocks noGrp="1"/>
          </p:cNvSpPr>
          <p:nvPr>
            <p:ph type="sldNum" sz="quarter" idx="12"/>
          </p:nvPr>
        </p:nvSpPr>
        <p:spPr/>
        <p:txBody>
          <a:bodyPr/>
          <a:lstStyle/>
          <a:p>
            <a:fld id="{EDC1F87D-E4EC-3E46-B207-AD5994DC7E3F}" type="slidenum">
              <a:rPr lang="en-US" smtClean="0"/>
              <a:t>17</a:t>
            </a:fld>
            <a:endParaRPr lang="en-US"/>
          </a:p>
        </p:txBody>
      </p:sp>
    </p:spTree>
    <p:extLst>
      <p:ext uri="{BB962C8B-B14F-4D97-AF65-F5344CB8AC3E}">
        <p14:creationId xmlns:p14="http://schemas.microsoft.com/office/powerpoint/2010/main" val="406325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 y="0"/>
            <a:ext cx="9139363" cy="6858000"/>
          </a:xfrm>
          <a:prstGeom prst="rect">
            <a:avLst/>
          </a:prstGeom>
        </p:spPr>
      </p:pic>
      <p:sp>
        <p:nvSpPr>
          <p:cNvPr id="2" name="Slide Number Placeholder 1"/>
          <p:cNvSpPr>
            <a:spLocks noGrp="1"/>
          </p:cNvSpPr>
          <p:nvPr>
            <p:ph type="sldNum" sz="quarter" idx="12"/>
          </p:nvPr>
        </p:nvSpPr>
        <p:spPr/>
        <p:txBody>
          <a:bodyPr/>
          <a:lstStyle/>
          <a:p>
            <a:fld id="{EDC1F87D-E4EC-3E46-B207-AD5994DC7E3F}" type="slidenum">
              <a:rPr lang="en-US" smtClean="0"/>
              <a:t>18</a:t>
            </a:fld>
            <a:endParaRPr lang="en-US"/>
          </a:p>
        </p:txBody>
      </p:sp>
    </p:spTree>
    <p:extLst>
      <p:ext uri="{BB962C8B-B14F-4D97-AF65-F5344CB8AC3E}">
        <p14:creationId xmlns:p14="http://schemas.microsoft.com/office/powerpoint/2010/main" val="277986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96314"/>
          </a:xfrm>
        </p:spPr>
        <p:txBody>
          <a:bodyPr>
            <a:normAutofit fontScale="90000"/>
          </a:bodyPr>
          <a:lstStyle/>
          <a:p>
            <a:pPr algn="ctr"/>
            <a:r>
              <a:rPr lang="en-US" b="1" dirty="0">
                <a:solidFill>
                  <a:srgbClr val="000000"/>
                </a:solidFill>
                <a:latin typeface="Chalkboard"/>
              </a:rPr>
              <a:t>Assessment</a:t>
            </a:r>
            <a:br>
              <a:rPr lang="en-US" b="1" dirty="0">
                <a:solidFill>
                  <a:srgbClr val="000000"/>
                </a:solidFill>
                <a:latin typeface="Chalkboard"/>
              </a:rPr>
            </a:br>
            <a:endParaRPr lang="en-GB" dirty="0"/>
          </a:p>
        </p:txBody>
      </p:sp>
      <p:sp>
        <p:nvSpPr>
          <p:cNvPr id="3" name="Content Placeholder 2"/>
          <p:cNvSpPr>
            <a:spLocks noGrp="1"/>
          </p:cNvSpPr>
          <p:nvPr>
            <p:ph idx="1"/>
          </p:nvPr>
        </p:nvSpPr>
        <p:spPr/>
        <p:txBody>
          <a:bodyPr/>
          <a:lstStyle/>
          <a:p>
            <a:pPr marL="0" indent="0" fontAlgn="t">
              <a:buNone/>
            </a:pPr>
            <a:r>
              <a:rPr lang="en-US" dirty="0">
                <a:solidFill>
                  <a:srgbClr val="000000"/>
                </a:solidFill>
                <a:latin typeface="Chalkboard"/>
              </a:rPr>
              <a:t>Informal assessment during our daily phonics and within the three weekly reads</a:t>
            </a:r>
          </a:p>
          <a:p>
            <a:pPr marL="0" indent="0" fontAlgn="t">
              <a:buNone/>
            </a:pPr>
            <a:r>
              <a:rPr lang="en-US" dirty="0">
                <a:solidFill>
                  <a:srgbClr val="000000"/>
                </a:solidFill>
                <a:latin typeface="Chalkboard"/>
              </a:rPr>
              <a:t>Formal assessments every 6 weeks</a:t>
            </a:r>
          </a:p>
          <a:p>
            <a:pPr marL="0" indent="0" fontAlgn="t">
              <a:buNone/>
            </a:pPr>
            <a:endParaRPr lang="en-US" dirty="0">
              <a:solidFill>
                <a:srgbClr val="000000"/>
              </a:solidFill>
              <a:latin typeface="Chalkboard"/>
            </a:endParaRPr>
          </a:p>
          <a:p>
            <a:pPr marL="0" indent="0" fontAlgn="t">
              <a:buNone/>
            </a:pPr>
            <a:r>
              <a:rPr lang="en-US" dirty="0">
                <a:solidFill>
                  <a:srgbClr val="000000"/>
                </a:solidFill>
                <a:latin typeface="Chalkboard"/>
              </a:rPr>
              <a:t>The impact of this </a:t>
            </a:r>
          </a:p>
          <a:p>
            <a:pPr fontAlgn="t">
              <a:buFontTx/>
              <a:buChar char="-"/>
            </a:pPr>
            <a:r>
              <a:rPr lang="en-US" dirty="0">
                <a:solidFill>
                  <a:srgbClr val="000000"/>
                </a:solidFill>
                <a:latin typeface="Chalkboard"/>
              </a:rPr>
              <a:t>Children are quickly identified for keep up sessions</a:t>
            </a:r>
          </a:p>
          <a:p>
            <a:pPr fontAlgn="t">
              <a:buFontTx/>
              <a:buChar char="-"/>
            </a:pPr>
            <a:r>
              <a:rPr lang="en-US" dirty="0">
                <a:solidFill>
                  <a:srgbClr val="000000"/>
                </a:solidFill>
                <a:latin typeface="Chalkboard"/>
              </a:rPr>
              <a:t>We build an accurate picture to inform for the following 6 weeks</a:t>
            </a:r>
          </a:p>
          <a:p>
            <a:pPr fontAlgn="t">
              <a:buFontTx/>
              <a:buChar char="-"/>
            </a:pPr>
            <a:r>
              <a:rPr lang="en-US" dirty="0">
                <a:solidFill>
                  <a:srgbClr val="000000"/>
                </a:solidFill>
                <a:latin typeface="Chalkboard"/>
              </a:rPr>
              <a:t>Reading books are matched to the correct level</a:t>
            </a:r>
            <a:endParaRPr lang="en-GB" dirty="0"/>
          </a:p>
        </p:txBody>
      </p:sp>
      <p:sp>
        <p:nvSpPr>
          <p:cNvPr id="4" name="Slide Number Placeholder 3"/>
          <p:cNvSpPr>
            <a:spLocks noGrp="1"/>
          </p:cNvSpPr>
          <p:nvPr>
            <p:ph type="sldNum" sz="quarter" idx="12"/>
          </p:nvPr>
        </p:nvSpPr>
        <p:spPr/>
        <p:txBody>
          <a:bodyPr/>
          <a:lstStyle/>
          <a:p>
            <a:fld id="{EDC1F87D-E4EC-3E46-B207-AD5994DC7E3F}" type="slidenum">
              <a:rPr lang="en-US" smtClean="0"/>
              <a:t>19</a:t>
            </a:fld>
            <a:endParaRPr lang="en-US"/>
          </a:p>
        </p:txBody>
      </p:sp>
    </p:spTree>
    <p:extLst>
      <p:ext uri="{BB962C8B-B14F-4D97-AF65-F5344CB8AC3E}">
        <p14:creationId xmlns:p14="http://schemas.microsoft.com/office/powerpoint/2010/main" val="322752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F861B2-6C3E-43E2-A6BA-6EEB47D3E354}"/>
              </a:ext>
            </a:extLst>
          </p:cNvPr>
          <p:cNvSpPr>
            <a:spLocks noGrp="1" noChangeArrowheads="1"/>
          </p:cNvSpPr>
          <p:nvPr>
            <p:ph type="title"/>
          </p:nvPr>
        </p:nvSpPr>
        <p:spPr>
          <a:xfrm>
            <a:off x="468313" y="188913"/>
            <a:ext cx="8229600" cy="1143000"/>
          </a:xfrm>
        </p:spPr>
        <p:txBody>
          <a:bodyPr>
            <a:normAutofit/>
          </a:bodyPr>
          <a:lstStyle/>
          <a:p>
            <a:pPr algn="ctr" eaLnBrk="1" hangingPunct="1"/>
            <a:r>
              <a:rPr lang="en-GB" altLang="en-US" sz="4400" dirty="0">
                <a:latin typeface="Calibri" panose="020F0502020204030204" pitchFamily="34" charset="0"/>
                <a:cs typeface="Calibri" panose="020F0502020204030204" pitchFamily="34" charset="0"/>
              </a:rPr>
              <a:t>Phonics</a:t>
            </a:r>
          </a:p>
        </p:txBody>
      </p:sp>
      <p:sp>
        <p:nvSpPr>
          <p:cNvPr id="9219" name="Rectangle 3">
            <a:extLst>
              <a:ext uri="{FF2B5EF4-FFF2-40B4-BE49-F238E27FC236}">
                <a16:creationId xmlns:a16="http://schemas.microsoft.com/office/drawing/2014/main" id="{F7BB0611-7834-42A0-BB0B-A0F285D30C8E}"/>
              </a:ext>
            </a:extLst>
          </p:cNvPr>
          <p:cNvSpPr>
            <a:spLocks noGrp="1" noChangeArrowheads="1"/>
          </p:cNvSpPr>
          <p:nvPr>
            <p:ph idx="1"/>
          </p:nvPr>
        </p:nvSpPr>
        <p:spPr>
          <a:xfrm>
            <a:off x="611188" y="1628775"/>
            <a:ext cx="8229600" cy="4267200"/>
          </a:xfrm>
        </p:spPr>
        <p:txBody>
          <a:bodyPr>
            <a:normAutofit lnSpcReduction="10000"/>
          </a:bodyPr>
          <a:lstStyle/>
          <a:p>
            <a:pPr eaLnBrk="1" hangingPunct="1">
              <a:buFont typeface="Arial" charset="0"/>
              <a:buChar char="•"/>
              <a:defRPr/>
            </a:pPr>
            <a:r>
              <a:rPr lang="en-GB" sz="3200" dirty="0"/>
              <a:t>Identifying sounds in spoken words.</a:t>
            </a:r>
          </a:p>
          <a:p>
            <a:pPr eaLnBrk="1" hangingPunct="1">
              <a:buFont typeface="Arial" charset="0"/>
              <a:buChar char="•"/>
              <a:defRPr/>
            </a:pPr>
            <a:r>
              <a:rPr lang="en-GB" sz="3200" dirty="0"/>
              <a:t>Recognising the common spellings of each phoneme.</a:t>
            </a:r>
          </a:p>
          <a:p>
            <a:pPr eaLnBrk="1" hangingPunct="1">
              <a:buFont typeface="Arial" charset="0"/>
              <a:buChar char="•"/>
              <a:defRPr/>
            </a:pPr>
            <a:r>
              <a:rPr lang="en-GB" sz="3200" dirty="0"/>
              <a:t>Blending phonemes into words for reading.</a:t>
            </a:r>
          </a:p>
          <a:p>
            <a:pPr eaLnBrk="1" hangingPunct="1">
              <a:buFont typeface="Arial" charset="0"/>
              <a:buChar char="•"/>
              <a:defRPr/>
            </a:pPr>
            <a:r>
              <a:rPr lang="en-GB" sz="3200" dirty="0"/>
              <a:t>Segmenting words into phonemes for spelling.</a:t>
            </a:r>
          </a:p>
          <a:p>
            <a:pPr eaLnBrk="1" hangingPunct="1">
              <a:buFont typeface="Arial" charset="0"/>
              <a:buChar char="•"/>
              <a:defRPr/>
            </a:pPr>
            <a:endParaRPr lang="en-GB" sz="3200" dirty="0"/>
          </a:p>
          <a:p>
            <a:pPr eaLnBrk="1" hangingPunct="1">
              <a:buFont typeface="Arial" charset="0"/>
              <a:buChar char="•"/>
              <a:defRPr/>
            </a:pPr>
            <a:endParaRPr lang="en-GB" sz="3200" dirty="0"/>
          </a:p>
          <a:p>
            <a:pPr marL="0" indent="0" eaLnBrk="1" hangingPunct="1">
              <a:buFont typeface="Arial" charset="0"/>
              <a:buNone/>
              <a:defRPr/>
            </a:pPr>
            <a:r>
              <a:rPr lang="en-US" sz="3200" dirty="0"/>
              <a:t>Although there are 26 letters in the English alphabet, there are 44 speech sounds. </a:t>
            </a:r>
          </a:p>
          <a:p>
            <a:pPr eaLnBrk="1" hangingPunct="1">
              <a:buFont typeface="Arial" charset="0"/>
              <a:buChar char="•"/>
              <a:defRPr/>
            </a:pPr>
            <a:endParaRPr lang="en-GB" dirty="0">
              <a:latin typeface="SassoonCRInfant" pitchFamily="2" charset="0"/>
            </a:endParaRPr>
          </a:p>
        </p:txBody>
      </p:sp>
      <p:sp>
        <p:nvSpPr>
          <p:cNvPr id="2" name="Slide Number Placeholder 1"/>
          <p:cNvSpPr>
            <a:spLocks noGrp="1"/>
          </p:cNvSpPr>
          <p:nvPr>
            <p:ph type="sldNum" sz="quarter" idx="12"/>
          </p:nvPr>
        </p:nvSpPr>
        <p:spPr/>
        <p:txBody>
          <a:bodyPr/>
          <a:lstStyle/>
          <a:p>
            <a:fld id="{EDC1F87D-E4EC-3E46-B207-AD5994DC7E3F}"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63C928-6597-485F-A88E-4E728FADE636}"/>
              </a:ext>
            </a:extLst>
          </p:cNvPr>
          <p:cNvSpPr>
            <a:spLocks noGrp="1"/>
          </p:cNvSpPr>
          <p:nvPr>
            <p:ph idx="1"/>
          </p:nvPr>
        </p:nvSpPr>
        <p:spPr>
          <a:xfrm>
            <a:off x="628650" y="314877"/>
            <a:ext cx="7886700" cy="3342724"/>
          </a:xfrm>
        </p:spPr>
        <p:txBody>
          <a:bodyPr>
            <a:normAutofit/>
          </a:bodyPr>
          <a:lstStyle/>
          <a:p>
            <a:pPr marL="0" indent="0" algn="l" fontAlgn="t">
              <a:buNone/>
            </a:pPr>
            <a:r>
              <a:rPr lang="en-US" b="1" i="0" dirty="0">
                <a:solidFill>
                  <a:srgbClr val="000000"/>
                </a:solidFill>
                <a:effectLst/>
                <a:latin typeface="Chalkboard"/>
              </a:rPr>
              <a:t>Keep-up </a:t>
            </a:r>
            <a:r>
              <a:rPr lang="en-US" b="1" dirty="0">
                <a:solidFill>
                  <a:srgbClr val="000000"/>
                </a:solidFill>
                <a:latin typeface="Chalkboard"/>
              </a:rPr>
              <a:t>sessions </a:t>
            </a:r>
          </a:p>
          <a:p>
            <a:pPr marL="0" indent="0" algn="l" fontAlgn="t">
              <a:buNone/>
            </a:pPr>
            <a:endParaRPr lang="en-US" b="0" i="0" dirty="0">
              <a:solidFill>
                <a:srgbClr val="000000"/>
              </a:solidFill>
              <a:effectLst/>
              <a:latin typeface="Chalkboard"/>
            </a:endParaRPr>
          </a:p>
          <a:p>
            <a:pPr marL="0" indent="0" algn="l" fontAlgn="t">
              <a:buNone/>
            </a:pPr>
            <a:r>
              <a:rPr lang="en-US" sz="2800" b="0" i="0" dirty="0">
                <a:solidFill>
                  <a:srgbClr val="000000"/>
                </a:solidFill>
                <a:effectLst/>
                <a:latin typeface="Chalkboard"/>
              </a:rPr>
              <a:t>Any child who needs additional practice in recognition of graphemes or blending.</a:t>
            </a:r>
          </a:p>
          <a:p>
            <a:pPr marL="0" indent="0" algn="l" fontAlgn="t">
              <a:buNone/>
            </a:pPr>
            <a:r>
              <a:rPr lang="en-US" sz="2800" b="0" i="0" dirty="0">
                <a:solidFill>
                  <a:srgbClr val="000000"/>
                </a:solidFill>
                <a:effectLst/>
                <a:latin typeface="Chalkboard"/>
              </a:rPr>
              <a:t>Keep-up sessions are in smaller steps with more repetition, so that every child secures their learning.</a:t>
            </a:r>
            <a:endParaRPr lang="en-US" sz="2800" b="0" i="0" dirty="0">
              <a:solidFill>
                <a:srgbClr val="000000"/>
              </a:solidFill>
              <a:effectLst/>
              <a:latin typeface="Open Sans" panose="020B0606030504020204" pitchFamily="34" charset="0"/>
            </a:endParaRPr>
          </a:p>
          <a:p>
            <a:endParaRPr lang="en-GB" dirty="0"/>
          </a:p>
        </p:txBody>
      </p:sp>
      <p:sp>
        <p:nvSpPr>
          <p:cNvPr id="2" name="Slide Number Placeholder 1"/>
          <p:cNvSpPr>
            <a:spLocks noGrp="1"/>
          </p:cNvSpPr>
          <p:nvPr>
            <p:ph type="sldNum" sz="quarter" idx="12"/>
          </p:nvPr>
        </p:nvSpPr>
        <p:spPr/>
        <p:txBody>
          <a:bodyPr/>
          <a:lstStyle/>
          <a:p>
            <a:fld id="{EDC1F87D-E4EC-3E46-B207-AD5994DC7E3F}" type="slidenum">
              <a:rPr lang="en-US" smtClean="0"/>
              <a:t>20</a:t>
            </a:fld>
            <a:endParaRPr lang="en-US" dirty="0"/>
          </a:p>
        </p:txBody>
      </p:sp>
    </p:spTree>
    <p:extLst>
      <p:ext uri="{BB962C8B-B14F-4D97-AF65-F5344CB8AC3E}">
        <p14:creationId xmlns:p14="http://schemas.microsoft.com/office/powerpoint/2010/main" val="85681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A5EE8-61D2-4035-8F7D-6048ACEE280E}"/>
              </a:ext>
            </a:extLst>
          </p:cNvPr>
          <p:cNvSpPr>
            <a:spLocks noGrp="1"/>
          </p:cNvSpPr>
          <p:nvPr>
            <p:ph idx="1"/>
          </p:nvPr>
        </p:nvSpPr>
        <p:spPr>
          <a:xfrm>
            <a:off x="449746" y="1259839"/>
            <a:ext cx="7886700" cy="4743395"/>
          </a:xfrm>
        </p:spPr>
        <p:txBody>
          <a:bodyPr>
            <a:normAutofit fontScale="85000" lnSpcReduction="20000"/>
          </a:bodyPr>
          <a:lstStyle/>
          <a:p>
            <a:pPr marL="0" indent="0" algn="l" fontAlgn="t">
              <a:buNone/>
            </a:pPr>
            <a:endParaRPr lang="en-US" b="1" i="0" dirty="0">
              <a:solidFill>
                <a:srgbClr val="000000"/>
              </a:solidFill>
              <a:effectLst/>
              <a:latin typeface="Chalkboard"/>
            </a:endParaRPr>
          </a:p>
          <a:p>
            <a:pPr algn="l" fontAlgn="t">
              <a:buFont typeface="Arial" panose="020B0604020202020204" pitchFamily="34" charset="0"/>
              <a:buChar char="•"/>
            </a:pPr>
            <a:r>
              <a:rPr lang="en-US" dirty="0">
                <a:solidFill>
                  <a:srgbClr val="000000"/>
                </a:solidFill>
                <a:latin typeface="Chalkboard"/>
              </a:rPr>
              <a:t>The three weekly reading sessions are </a:t>
            </a:r>
            <a:r>
              <a:rPr lang="en-US" b="0" i="0" dirty="0">
                <a:solidFill>
                  <a:srgbClr val="000000"/>
                </a:solidFill>
                <a:effectLst/>
                <a:latin typeface="Chalkboard"/>
              </a:rPr>
              <a:t>small groups of </a:t>
            </a:r>
            <a:r>
              <a:rPr lang="en-US" dirty="0">
                <a:solidFill>
                  <a:srgbClr val="000000"/>
                </a:solidFill>
                <a:latin typeface="Chalkboard"/>
              </a:rPr>
              <a:t>up to</a:t>
            </a:r>
            <a:r>
              <a:rPr lang="en-US" b="0" i="0" dirty="0">
                <a:solidFill>
                  <a:srgbClr val="000000"/>
                </a:solidFill>
                <a:effectLst/>
                <a:latin typeface="Chalkboard"/>
              </a:rPr>
              <a:t> six children </a:t>
            </a:r>
            <a:endParaRPr lang="en-US" b="0" i="0" dirty="0">
              <a:solidFill>
                <a:srgbClr val="000000"/>
              </a:solidFill>
              <a:effectLst/>
              <a:latin typeface="Open Sans" panose="020B0606030504020204" pitchFamily="34" charset="0"/>
            </a:endParaRPr>
          </a:p>
          <a:p>
            <a:pPr algn="l" fontAlgn="t">
              <a:buFont typeface="Arial" panose="020B0604020202020204" pitchFamily="34" charset="0"/>
              <a:buChar char="•"/>
            </a:pPr>
            <a:r>
              <a:rPr lang="en-US" b="0" i="0" dirty="0">
                <a:solidFill>
                  <a:srgbClr val="000000"/>
                </a:solidFill>
                <a:effectLst/>
                <a:latin typeface="Chalkboard"/>
              </a:rPr>
              <a:t>Books are matched to the children’s secure phonic knowledge using the Little </a:t>
            </a:r>
            <a:r>
              <a:rPr lang="en-US" b="0" i="0" dirty="0" err="1">
                <a:solidFill>
                  <a:srgbClr val="000000"/>
                </a:solidFill>
                <a:effectLst/>
                <a:latin typeface="Chalkboard"/>
              </a:rPr>
              <a:t>Wandle</a:t>
            </a:r>
            <a:r>
              <a:rPr lang="en-US" b="0" i="0" dirty="0">
                <a:solidFill>
                  <a:srgbClr val="000000"/>
                </a:solidFill>
                <a:effectLst/>
                <a:latin typeface="Chalkboard"/>
              </a:rPr>
              <a:t> Letters and Sounds Revised assessments and book matching grids.</a:t>
            </a:r>
            <a:endParaRPr lang="en-US" b="0" i="0" dirty="0">
              <a:solidFill>
                <a:srgbClr val="000000"/>
              </a:solidFill>
              <a:effectLst/>
              <a:latin typeface="Open Sans" panose="020B0606030504020204" pitchFamily="34" charset="0"/>
            </a:endParaRPr>
          </a:p>
          <a:p>
            <a:pPr algn="l" fontAlgn="t">
              <a:buFont typeface="Arial" panose="020B0604020202020204" pitchFamily="34" charset="0"/>
              <a:buChar char="•"/>
            </a:pPr>
            <a:r>
              <a:rPr lang="en-US" b="0" i="0" dirty="0">
                <a:solidFill>
                  <a:srgbClr val="000000"/>
                </a:solidFill>
                <a:effectLst/>
                <a:latin typeface="Chalkboard"/>
              </a:rPr>
              <a:t>Children are monitored by the class teacher, who rotates and works with each group.</a:t>
            </a:r>
            <a:endParaRPr lang="en-US" b="0" i="0" dirty="0">
              <a:solidFill>
                <a:srgbClr val="000000"/>
              </a:solidFill>
              <a:effectLst/>
              <a:latin typeface="Open Sans" panose="020B0606030504020204" pitchFamily="34" charset="0"/>
            </a:endParaRPr>
          </a:p>
          <a:p>
            <a:pPr algn="l" fontAlgn="t"/>
            <a:r>
              <a:rPr lang="en-US" b="0" i="0" dirty="0">
                <a:solidFill>
                  <a:srgbClr val="000000"/>
                </a:solidFill>
                <a:effectLst/>
                <a:latin typeface="Chalkboard"/>
              </a:rPr>
              <a:t>Each reading practice session has a clear focus. The reading practice sessions have been designed to focus on three key reading skills:</a:t>
            </a:r>
            <a:endParaRPr lang="en-US" b="0" i="0" dirty="0">
              <a:solidFill>
                <a:srgbClr val="000000"/>
              </a:solidFill>
              <a:effectLst/>
              <a:latin typeface="Open Sans" panose="020B0606030504020204" pitchFamily="34" charset="0"/>
            </a:endParaRPr>
          </a:p>
          <a:p>
            <a:pPr marL="0" indent="0" algn="l" fontAlgn="t">
              <a:buNone/>
            </a:pPr>
            <a:r>
              <a:rPr lang="en-US" b="0" i="0" dirty="0">
                <a:solidFill>
                  <a:srgbClr val="000000"/>
                </a:solidFill>
                <a:effectLst/>
                <a:latin typeface="Chalkboard"/>
              </a:rPr>
              <a:t>1.</a:t>
            </a:r>
            <a:r>
              <a:rPr lang="en-US" b="1" i="0" dirty="0">
                <a:solidFill>
                  <a:srgbClr val="000000"/>
                </a:solidFill>
                <a:effectLst/>
                <a:latin typeface="Chalkboard"/>
              </a:rPr>
              <a:t>Decoding</a:t>
            </a:r>
            <a:endParaRPr lang="en-US" b="1" dirty="0">
              <a:solidFill>
                <a:srgbClr val="000000"/>
              </a:solidFill>
              <a:latin typeface="Open Sans" panose="020B0606030504020204" pitchFamily="34" charset="0"/>
            </a:endParaRPr>
          </a:p>
          <a:p>
            <a:pPr marL="0" indent="0" algn="l" fontAlgn="t">
              <a:buNone/>
            </a:pPr>
            <a:r>
              <a:rPr lang="en-US" b="0" i="0" dirty="0">
                <a:solidFill>
                  <a:srgbClr val="000000"/>
                </a:solidFill>
                <a:effectLst/>
                <a:latin typeface="Open Sans" panose="020B0606030504020204" pitchFamily="34" charset="0"/>
              </a:rPr>
              <a:t>2. </a:t>
            </a:r>
            <a:r>
              <a:rPr lang="en-US" b="1" dirty="0">
                <a:solidFill>
                  <a:srgbClr val="000000"/>
                </a:solidFill>
                <a:latin typeface="Chalkboard"/>
              </a:rPr>
              <a:t>P</a:t>
            </a:r>
            <a:r>
              <a:rPr lang="en-US" b="1" dirty="0">
                <a:solidFill>
                  <a:srgbClr val="000000"/>
                </a:solidFill>
                <a:effectLst/>
                <a:latin typeface="Chalkboard"/>
              </a:rPr>
              <a:t>rosody: </a:t>
            </a:r>
            <a:r>
              <a:rPr lang="en-US" b="0" i="0" dirty="0">
                <a:solidFill>
                  <a:srgbClr val="000000"/>
                </a:solidFill>
                <a:effectLst/>
                <a:latin typeface="Chalkboard"/>
              </a:rPr>
              <a:t>teaching children to read with </a:t>
            </a:r>
            <a:r>
              <a:rPr lang="en-US" dirty="0">
                <a:solidFill>
                  <a:srgbClr val="000000"/>
                </a:solidFill>
                <a:latin typeface="Chalkboard"/>
              </a:rPr>
              <a:t>intonation</a:t>
            </a:r>
            <a:r>
              <a:rPr lang="en-US" b="0" i="0" dirty="0">
                <a:solidFill>
                  <a:srgbClr val="000000"/>
                </a:solidFill>
                <a:effectLst/>
                <a:latin typeface="Chalkboard"/>
              </a:rPr>
              <a:t> and expression</a:t>
            </a:r>
            <a:endParaRPr lang="en-US" b="0" i="0" dirty="0">
              <a:solidFill>
                <a:srgbClr val="000000"/>
              </a:solidFill>
              <a:effectLst/>
              <a:latin typeface="Open Sans" panose="020B0606030504020204" pitchFamily="34" charset="0"/>
            </a:endParaRPr>
          </a:p>
          <a:p>
            <a:pPr marL="0" indent="0" algn="l" fontAlgn="t">
              <a:buNone/>
            </a:pPr>
            <a:r>
              <a:rPr lang="en-US" b="0" i="0" dirty="0">
                <a:solidFill>
                  <a:srgbClr val="000000"/>
                </a:solidFill>
                <a:effectLst/>
                <a:latin typeface="Chalkboard"/>
              </a:rPr>
              <a:t>3. </a:t>
            </a:r>
            <a:r>
              <a:rPr lang="en-US" b="1" dirty="0">
                <a:solidFill>
                  <a:srgbClr val="000000"/>
                </a:solidFill>
                <a:latin typeface="Chalkboard"/>
              </a:rPr>
              <a:t>C</a:t>
            </a:r>
            <a:r>
              <a:rPr lang="en-US" b="1" i="0" dirty="0">
                <a:solidFill>
                  <a:srgbClr val="000000"/>
                </a:solidFill>
                <a:effectLst/>
                <a:latin typeface="Chalkboard"/>
              </a:rPr>
              <a:t>omprehension: </a:t>
            </a:r>
            <a:r>
              <a:rPr lang="en-US" b="0" i="0" dirty="0">
                <a:solidFill>
                  <a:srgbClr val="000000"/>
                </a:solidFill>
                <a:effectLst/>
                <a:latin typeface="Chalkboard"/>
              </a:rPr>
              <a:t>teaching children to understand the text.</a:t>
            </a:r>
            <a:endParaRPr lang="en-US" b="0" i="0" dirty="0">
              <a:solidFill>
                <a:srgbClr val="000000"/>
              </a:solidFill>
              <a:effectLst/>
              <a:latin typeface="Open Sans" panose="020B0606030504020204" pitchFamily="34" charset="0"/>
            </a:endParaRPr>
          </a:p>
          <a:p>
            <a:pPr algn="l" fontAlgn="t"/>
            <a:r>
              <a:rPr lang="en-US" b="0" i="0" dirty="0">
                <a:solidFill>
                  <a:srgbClr val="000000"/>
                </a:solidFill>
                <a:effectLst/>
                <a:latin typeface="Chalkboard"/>
              </a:rPr>
              <a:t>In Reception, these sessions start approximately in Week 4. Children who are not yet decoding have daily additional blending practice in small groups or 1:1, so that they quickly learn to blend and can begin to read books.</a:t>
            </a:r>
            <a:endParaRPr lang="en-US" b="0" i="0" dirty="0">
              <a:solidFill>
                <a:srgbClr val="000000"/>
              </a:solidFill>
              <a:effectLst/>
              <a:latin typeface="Open Sans" panose="020B0606030504020204" pitchFamily="34" charset="0"/>
            </a:endParaRPr>
          </a:p>
          <a:p>
            <a:pPr algn="l" fontAlgn="t"/>
            <a:r>
              <a:rPr lang="en-US" b="0" i="0" dirty="0">
                <a:solidFill>
                  <a:srgbClr val="000000"/>
                </a:solidFill>
                <a:effectLst/>
                <a:latin typeface="Chalkboard"/>
              </a:rPr>
              <a:t>From Year two onwards, we continue to support reading in this way through targeted intervention for any children who still need to practise reading with decodable books.</a:t>
            </a:r>
            <a:endParaRPr lang="en-US" b="0" i="0" dirty="0">
              <a:solidFill>
                <a:srgbClr val="000000"/>
              </a:solidFill>
              <a:effectLst/>
              <a:latin typeface="Open Sans" panose="020B0606030504020204" pitchFamily="34" charset="0"/>
            </a:endParaRPr>
          </a:p>
          <a:p>
            <a:endParaRPr lang="en-GB" dirty="0"/>
          </a:p>
        </p:txBody>
      </p:sp>
      <p:sp>
        <p:nvSpPr>
          <p:cNvPr id="2" name="TextBox 1"/>
          <p:cNvSpPr txBox="1"/>
          <p:nvPr/>
        </p:nvSpPr>
        <p:spPr>
          <a:xfrm>
            <a:off x="2373477" y="457112"/>
            <a:ext cx="7010400" cy="1077218"/>
          </a:xfrm>
          <a:prstGeom prst="rect">
            <a:avLst/>
          </a:prstGeom>
          <a:noFill/>
        </p:spPr>
        <p:txBody>
          <a:bodyPr wrap="square" rtlCol="0">
            <a:spAutoFit/>
          </a:bodyPr>
          <a:lstStyle/>
          <a:p>
            <a:r>
              <a:rPr lang="en-US" sz="3200" dirty="0"/>
              <a:t>Reading</a:t>
            </a:r>
          </a:p>
          <a:p>
            <a:endParaRPr lang="en-GB" sz="3200" dirty="0"/>
          </a:p>
        </p:txBody>
      </p:sp>
      <p:pic>
        <p:nvPicPr>
          <p:cNvPr id="4" name="Picture 3" descr="images.png">
            <a:extLst>
              <a:ext uri="{FF2B5EF4-FFF2-40B4-BE49-F238E27FC236}">
                <a16:creationId xmlns:a16="http://schemas.microsoft.com/office/drawing/2014/main" id="{AEF6CDFB-D75C-4CB0-9BC2-127A1C820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311" y="6059925"/>
            <a:ext cx="1492072" cy="746036"/>
          </a:xfrm>
          <a:prstGeom prst="rect">
            <a:avLst/>
          </a:prstGeom>
        </p:spPr>
      </p:pic>
      <p:sp>
        <p:nvSpPr>
          <p:cNvPr id="5" name="Slide Number Placeholder 4"/>
          <p:cNvSpPr>
            <a:spLocks noGrp="1"/>
          </p:cNvSpPr>
          <p:nvPr>
            <p:ph type="sldNum" sz="quarter" idx="12"/>
          </p:nvPr>
        </p:nvSpPr>
        <p:spPr/>
        <p:txBody>
          <a:bodyPr/>
          <a:lstStyle/>
          <a:p>
            <a:fld id="{EDC1F87D-E4EC-3E46-B207-AD5994DC7E3F}" type="slidenum">
              <a:rPr lang="en-US" smtClean="0"/>
              <a:t>21</a:t>
            </a:fld>
            <a:endParaRPr lang="en-US"/>
          </a:p>
        </p:txBody>
      </p:sp>
    </p:spTree>
    <p:extLst>
      <p:ext uri="{BB962C8B-B14F-4D97-AF65-F5344CB8AC3E}">
        <p14:creationId xmlns:p14="http://schemas.microsoft.com/office/powerpoint/2010/main" val="226504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5658E4-7780-47BC-880E-9D1E5AAF6E77}"/>
              </a:ext>
            </a:extLst>
          </p:cNvPr>
          <p:cNvSpPr>
            <a:spLocks noGrp="1"/>
          </p:cNvSpPr>
          <p:nvPr>
            <p:ph idx="1"/>
          </p:nvPr>
        </p:nvSpPr>
        <p:spPr>
          <a:xfrm>
            <a:off x="396737" y="699190"/>
            <a:ext cx="7886700" cy="4351338"/>
          </a:xfrm>
        </p:spPr>
        <p:txBody>
          <a:bodyPr>
            <a:noAutofit/>
          </a:bodyPr>
          <a:lstStyle/>
          <a:p>
            <a:pPr marL="0" indent="0" algn="l" fontAlgn="t">
              <a:buNone/>
            </a:pPr>
            <a:r>
              <a:rPr lang="en-US" sz="2400" b="1" i="0" dirty="0">
                <a:solidFill>
                  <a:srgbClr val="000000"/>
                </a:solidFill>
                <a:effectLst/>
                <a:latin typeface="Chalkboard"/>
              </a:rPr>
              <a:t>Supporting your child with reading </a:t>
            </a:r>
          </a:p>
          <a:p>
            <a:pPr algn="l" fontAlgn="t"/>
            <a:r>
              <a:rPr lang="en-US" sz="1400" b="0" i="0" dirty="0">
                <a:solidFill>
                  <a:srgbClr val="000000"/>
                </a:solidFill>
                <a:effectLst/>
                <a:latin typeface="Chalkboard"/>
              </a:rPr>
              <a:t>Although your child will be taught to read at school, you can have a huge impact on their reading journey by continuing their practice at home.</a:t>
            </a:r>
            <a:endParaRPr lang="en-US" sz="1400" b="0" i="0" dirty="0">
              <a:solidFill>
                <a:srgbClr val="000000"/>
              </a:solidFill>
              <a:effectLst/>
              <a:latin typeface="Open Sans" panose="020B0606030504020204" pitchFamily="34" charset="0"/>
            </a:endParaRPr>
          </a:p>
          <a:p>
            <a:pPr algn="l" fontAlgn="t"/>
            <a:r>
              <a:rPr lang="en-US" sz="1400" b="0" i="0" dirty="0">
                <a:solidFill>
                  <a:srgbClr val="000000"/>
                </a:solidFill>
                <a:effectLst/>
                <a:latin typeface="Chalkboard"/>
              </a:rPr>
              <a:t>There are two types of reading books that your child may bring home:</a:t>
            </a:r>
            <a:endParaRPr lang="en-US" sz="1400" b="0" i="0" dirty="0">
              <a:solidFill>
                <a:srgbClr val="000000"/>
              </a:solidFill>
              <a:effectLst/>
              <a:latin typeface="Open Sans" panose="020B0606030504020204" pitchFamily="34" charset="0"/>
            </a:endParaRPr>
          </a:p>
          <a:p>
            <a:pPr algn="l" fontAlgn="t"/>
            <a:r>
              <a:rPr lang="en-US" sz="1400" b="0" i="0" dirty="0">
                <a:solidFill>
                  <a:srgbClr val="000000"/>
                </a:solidFill>
                <a:effectLst/>
                <a:latin typeface="Chalkboard"/>
              </a:rPr>
              <a:t>A reading practice book. This will be at the correct phonic stage for your child. They should be able to read this fluently and independently.</a:t>
            </a:r>
            <a:endParaRPr lang="en-US" sz="1400" b="0" i="0" dirty="0">
              <a:solidFill>
                <a:srgbClr val="000000"/>
              </a:solidFill>
              <a:effectLst/>
              <a:latin typeface="Open Sans" panose="020B0606030504020204" pitchFamily="34" charset="0"/>
            </a:endParaRPr>
          </a:p>
          <a:p>
            <a:pPr algn="l" fontAlgn="t"/>
            <a:r>
              <a:rPr lang="en-US" sz="1400" b="0" i="0" dirty="0">
                <a:solidFill>
                  <a:srgbClr val="000000"/>
                </a:solidFill>
                <a:effectLst/>
                <a:latin typeface="Chalkboard"/>
              </a:rPr>
              <a:t>A sharing book.  Your child is not  going to be able to read this on their own. This book is for you both to read and enjoy together.</a:t>
            </a:r>
            <a:endParaRPr lang="en-US" sz="1400" b="0" i="0" dirty="0">
              <a:solidFill>
                <a:srgbClr val="000000"/>
              </a:solidFill>
              <a:effectLst/>
              <a:latin typeface="Open Sans" panose="020B0606030504020204" pitchFamily="34" charset="0"/>
            </a:endParaRPr>
          </a:p>
          <a:p>
            <a:pPr marL="0" indent="0" algn="l" fontAlgn="t">
              <a:buNone/>
            </a:pPr>
            <a:r>
              <a:rPr lang="en-US" sz="2400" b="1" dirty="0">
                <a:solidFill>
                  <a:srgbClr val="000000"/>
                </a:solidFill>
                <a:latin typeface="Chalkboard"/>
              </a:rPr>
              <a:t>Reading practice book</a:t>
            </a:r>
          </a:p>
          <a:p>
            <a:pPr algn="l" fontAlgn="t"/>
            <a:r>
              <a:rPr lang="en-US" sz="1400" dirty="0">
                <a:solidFill>
                  <a:srgbClr val="000000"/>
                </a:solidFill>
                <a:latin typeface="Chalkboard"/>
              </a:rPr>
              <a:t>This  decodable reading </a:t>
            </a:r>
            <a:r>
              <a:rPr lang="en-US" sz="1400" b="0" i="0" dirty="0">
                <a:solidFill>
                  <a:srgbClr val="000000"/>
                </a:solidFill>
                <a:effectLst/>
                <a:latin typeface="Chalkboard"/>
              </a:rPr>
              <a:t>practice book is taken home to ensure success is shared with the family. Listen to them read and give them lots of praise –celebrate their success. </a:t>
            </a:r>
          </a:p>
          <a:p>
            <a:pPr algn="l" fontAlgn="t"/>
            <a:r>
              <a:rPr lang="en-US" sz="1400" dirty="0">
                <a:solidFill>
                  <a:srgbClr val="000000"/>
                </a:solidFill>
                <a:latin typeface="Chalkboard"/>
              </a:rPr>
              <a:t>It has been carefully matched to your child’s current reading level. If your child is reading it with little help, please don’t worry that’s it’s too easy –your child needs to develop fluency and confidence in reading. </a:t>
            </a:r>
          </a:p>
          <a:p>
            <a:pPr algn="l" fontAlgn="t"/>
            <a:r>
              <a:rPr lang="en-US" sz="1400" b="0" i="0" dirty="0">
                <a:solidFill>
                  <a:srgbClr val="000000"/>
                </a:solidFill>
                <a:effectLst/>
                <a:latin typeface="Chalkboard"/>
              </a:rPr>
              <a:t>When children take their book home to read they should be 95% fluent at the first reading session. Re-reading a book they have had before helps develop fluency and comprehension. </a:t>
            </a:r>
          </a:p>
          <a:p>
            <a:pPr marL="0" indent="0" algn="l" fontAlgn="t">
              <a:buNone/>
            </a:pPr>
            <a:r>
              <a:rPr lang="en-US" sz="2400" b="1" dirty="0">
                <a:solidFill>
                  <a:srgbClr val="000000"/>
                </a:solidFill>
                <a:latin typeface="Chalkboard"/>
              </a:rPr>
              <a:t>Sharing book</a:t>
            </a:r>
          </a:p>
          <a:p>
            <a:pPr algn="l" fontAlgn="t"/>
            <a:r>
              <a:rPr lang="en-US" sz="1400" dirty="0">
                <a:solidFill>
                  <a:srgbClr val="000000"/>
                </a:solidFill>
                <a:latin typeface="Chalkboard"/>
              </a:rPr>
              <a:t>In order </a:t>
            </a:r>
            <a:r>
              <a:rPr lang="en-US" sz="1400" b="0" i="0" dirty="0">
                <a:solidFill>
                  <a:srgbClr val="000000"/>
                </a:solidFill>
                <a:effectLst/>
                <a:latin typeface="Chalkboard"/>
              </a:rPr>
              <a:t>to encourage your child to become a lifelong reader, it is important that they learn to read for pleasure. The sharing book is a book they have chosen for you to enjoy together.</a:t>
            </a:r>
            <a:endParaRPr lang="en-US" sz="1400" b="0" i="0" dirty="0">
              <a:solidFill>
                <a:srgbClr val="000000"/>
              </a:solidFill>
              <a:effectLst/>
              <a:latin typeface="Open Sans" panose="020B0606030504020204" pitchFamily="34" charset="0"/>
            </a:endParaRPr>
          </a:p>
          <a:p>
            <a:pPr algn="l" fontAlgn="t"/>
            <a:r>
              <a:rPr lang="en-US" sz="1400" b="0" i="0" dirty="0">
                <a:solidFill>
                  <a:srgbClr val="000000"/>
                </a:solidFill>
                <a:effectLst/>
                <a:latin typeface="Chalkboard"/>
              </a:rPr>
              <a:t>Please remember that you shouldn’t expect your child to read this alone. Read it to or with them. Discuss the pictures, enjoy the story, predict what might happen next, use different voices for the characters, explore the facts in a non-fiction book. The main thing is that you have fun!</a:t>
            </a:r>
            <a:endParaRPr lang="en-US" sz="1400" b="0" i="0" dirty="0">
              <a:solidFill>
                <a:srgbClr val="000000"/>
              </a:solidFill>
              <a:effectLst/>
              <a:latin typeface="Open Sans" panose="020B0606030504020204" pitchFamily="34" charset="0"/>
            </a:endParaRPr>
          </a:p>
          <a:p>
            <a:pPr fontAlgn="t"/>
            <a:endParaRPr lang="en-US" sz="1800" dirty="0">
              <a:solidFill>
                <a:srgbClr val="000000"/>
              </a:solidFill>
              <a:latin typeface="Chalkboard"/>
            </a:endParaRPr>
          </a:p>
        </p:txBody>
      </p:sp>
      <p:sp>
        <p:nvSpPr>
          <p:cNvPr id="2" name="TextBox 1">
            <a:extLst>
              <a:ext uri="{FF2B5EF4-FFF2-40B4-BE49-F238E27FC236}">
                <a16:creationId xmlns:a16="http://schemas.microsoft.com/office/drawing/2014/main" id="{CBC3DFD2-E786-4491-9BAD-302D7DECD36E}"/>
              </a:ext>
            </a:extLst>
          </p:cNvPr>
          <p:cNvSpPr txBox="1"/>
          <p:nvPr/>
        </p:nvSpPr>
        <p:spPr>
          <a:xfrm>
            <a:off x="1113183" y="198783"/>
            <a:ext cx="6453808" cy="523220"/>
          </a:xfrm>
          <a:prstGeom prst="rect">
            <a:avLst/>
          </a:prstGeom>
          <a:noFill/>
        </p:spPr>
        <p:txBody>
          <a:bodyPr wrap="square" rtlCol="0">
            <a:spAutoFit/>
          </a:bodyPr>
          <a:lstStyle/>
          <a:p>
            <a:pPr algn="ctr"/>
            <a:r>
              <a:rPr lang="en-US" b="1" i="0" dirty="0">
                <a:solidFill>
                  <a:srgbClr val="000000"/>
                </a:solidFill>
                <a:effectLst/>
                <a:latin typeface="Chalkboard"/>
              </a:rPr>
              <a:t> </a:t>
            </a:r>
            <a:r>
              <a:rPr lang="en-US" sz="2800" b="1" i="0" dirty="0">
                <a:solidFill>
                  <a:srgbClr val="000000"/>
                </a:solidFill>
                <a:effectLst/>
                <a:latin typeface="Chalkboard"/>
              </a:rPr>
              <a:t>Home reading</a:t>
            </a:r>
            <a:endParaRPr lang="en-GB" sz="2800" dirty="0"/>
          </a:p>
        </p:txBody>
      </p:sp>
      <p:sp>
        <p:nvSpPr>
          <p:cNvPr id="4" name="Slide Number Placeholder 3"/>
          <p:cNvSpPr>
            <a:spLocks noGrp="1"/>
          </p:cNvSpPr>
          <p:nvPr>
            <p:ph type="sldNum" sz="quarter" idx="12"/>
          </p:nvPr>
        </p:nvSpPr>
        <p:spPr/>
        <p:txBody>
          <a:bodyPr/>
          <a:lstStyle/>
          <a:p>
            <a:fld id="{EDC1F87D-E4EC-3E46-B207-AD5994DC7E3F}" type="slidenum">
              <a:rPr lang="en-US" smtClean="0"/>
              <a:t>22</a:t>
            </a:fld>
            <a:endParaRPr lang="en-US"/>
          </a:p>
        </p:txBody>
      </p:sp>
    </p:spTree>
    <p:extLst>
      <p:ext uri="{BB962C8B-B14F-4D97-AF65-F5344CB8AC3E}">
        <p14:creationId xmlns:p14="http://schemas.microsoft.com/office/powerpoint/2010/main" val="349182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5032" y="353589"/>
            <a:ext cx="2021387" cy="769441"/>
          </a:xfrm>
          <a:prstGeom prst="rect">
            <a:avLst/>
          </a:prstGeom>
          <a:noFill/>
        </p:spPr>
        <p:txBody>
          <a:bodyPr wrap="none" rtlCol="0">
            <a:spAutoFit/>
          </a:bodyPr>
          <a:lstStyle/>
          <a:p>
            <a:r>
              <a:rPr lang="en-US" sz="4400" dirty="0"/>
              <a:t>Reading</a:t>
            </a:r>
          </a:p>
        </p:txBody>
      </p:sp>
      <p:sp>
        <p:nvSpPr>
          <p:cNvPr id="5" name="TextBox 4"/>
          <p:cNvSpPr txBox="1"/>
          <p:nvPr/>
        </p:nvSpPr>
        <p:spPr>
          <a:xfrm>
            <a:off x="359439" y="1123030"/>
            <a:ext cx="2097374" cy="646331"/>
          </a:xfrm>
          <a:prstGeom prst="rect">
            <a:avLst/>
          </a:prstGeom>
          <a:noFill/>
        </p:spPr>
        <p:txBody>
          <a:bodyPr wrap="none" rtlCol="0">
            <a:spAutoFit/>
          </a:bodyPr>
          <a:lstStyle/>
          <a:p>
            <a:r>
              <a:rPr lang="en-US" dirty="0"/>
              <a:t>We want children to</a:t>
            </a:r>
          </a:p>
          <a:p>
            <a:r>
              <a:rPr lang="en-US" dirty="0"/>
              <a:t> love reading</a:t>
            </a:r>
          </a:p>
        </p:txBody>
      </p:sp>
      <p:sp>
        <p:nvSpPr>
          <p:cNvPr id="6" name="TextBox 5"/>
          <p:cNvSpPr txBox="1"/>
          <p:nvPr/>
        </p:nvSpPr>
        <p:spPr>
          <a:xfrm>
            <a:off x="969882" y="2413033"/>
            <a:ext cx="1963166" cy="646331"/>
          </a:xfrm>
          <a:prstGeom prst="rect">
            <a:avLst/>
          </a:prstGeom>
          <a:noFill/>
        </p:spPr>
        <p:txBody>
          <a:bodyPr wrap="none" rtlCol="0">
            <a:spAutoFit/>
          </a:bodyPr>
          <a:lstStyle/>
          <a:p>
            <a:r>
              <a:rPr lang="en-US" dirty="0"/>
              <a:t>Reading should be </a:t>
            </a:r>
          </a:p>
          <a:p>
            <a:r>
              <a:rPr lang="en-US" dirty="0"/>
              <a:t>enjoyable</a:t>
            </a:r>
          </a:p>
        </p:txBody>
      </p:sp>
      <p:sp>
        <p:nvSpPr>
          <p:cNvPr id="7" name="TextBox 6"/>
          <p:cNvSpPr txBox="1"/>
          <p:nvPr/>
        </p:nvSpPr>
        <p:spPr>
          <a:xfrm>
            <a:off x="5901108" y="2517977"/>
            <a:ext cx="2614242" cy="646331"/>
          </a:xfrm>
          <a:prstGeom prst="rect">
            <a:avLst/>
          </a:prstGeom>
          <a:noFill/>
        </p:spPr>
        <p:txBody>
          <a:bodyPr wrap="none" rtlCol="0">
            <a:spAutoFit/>
          </a:bodyPr>
          <a:lstStyle/>
          <a:p>
            <a:r>
              <a:rPr lang="en-US" dirty="0"/>
              <a:t>We want children to read </a:t>
            </a:r>
          </a:p>
          <a:p>
            <a:r>
              <a:rPr lang="en-US" dirty="0"/>
              <a:t>for pleasure</a:t>
            </a:r>
          </a:p>
        </p:txBody>
      </p:sp>
      <p:sp>
        <p:nvSpPr>
          <p:cNvPr id="8" name="TextBox 7"/>
          <p:cNvSpPr txBox="1"/>
          <p:nvPr/>
        </p:nvSpPr>
        <p:spPr>
          <a:xfrm>
            <a:off x="5823650" y="1102635"/>
            <a:ext cx="2691700" cy="646331"/>
          </a:xfrm>
          <a:prstGeom prst="rect">
            <a:avLst/>
          </a:prstGeom>
          <a:noFill/>
        </p:spPr>
        <p:txBody>
          <a:bodyPr wrap="none" rtlCol="0">
            <a:spAutoFit/>
          </a:bodyPr>
          <a:lstStyle/>
          <a:p>
            <a:r>
              <a:rPr lang="en-US" dirty="0"/>
              <a:t>Learning to read should be</a:t>
            </a:r>
          </a:p>
          <a:p>
            <a:r>
              <a:rPr lang="en-US" dirty="0"/>
              <a:t> a positive experience</a:t>
            </a:r>
          </a:p>
        </p:txBody>
      </p:sp>
      <p:pic>
        <p:nvPicPr>
          <p:cNvPr id="13" name="Picture 1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32" y="2200256"/>
            <a:ext cx="2038271" cy="1958164"/>
          </a:xfrm>
          <a:prstGeom prst="rect">
            <a:avLst/>
          </a:prstGeom>
        </p:spPr>
      </p:pic>
      <p:sp>
        <p:nvSpPr>
          <p:cNvPr id="15" name="TextBox 14"/>
          <p:cNvSpPr txBox="1"/>
          <p:nvPr/>
        </p:nvSpPr>
        <p:spPr>
          <a:xfrm>
            <a:off x="2167428" y="5497476"/>
            <a:ext cx="5225672" cy="646331"/>
          </a:xfrm>
          <a:prstGeom prst="rect">
            <a:avLst/>
          </a:prstGeom>
          <a:noFill/>
        </p:spPr>
        <p:txBody>
          <a:bodyPr wrap="none" rtlCol="0">
            <a:spAutoFit/>
          </a:bodyPr>
          <a:lstStyle/>
          <a:p>
            <a:r>
              <a:rPr lang="en-US" dirty="0"/>
              <a:t>Reading underpins children’s access to the curriculum </a:t>
            </a:r>
          </a:p>
          <a:p>
            <a:r>
              <a:rPr lang="en-US" dirty="0"/>
              <a:t>and clearly impacts on their achievement</a:t>
            </a:r>
          </a:p>
        </p:txBody>
      </p:sp>
      <p:sp>
        <p:nvSpPr>
          <p:cNvPr id="2" name="Slide Number Placeholder 1"/>
          <p:cNvSpPr>
            <a:spLocks noGrp="1"/>
          </p:cNvSpPr>
          <p:nvPr>
            <p:ph type="sldNum" sz="quarter" idx="12"/>
          </p:nvPr>
        </p:nvSpPr>
        <p:spPr/>
        <p:txBody>
          <a:bodyPr/>
          <a:lstStyle/>
          <a:p>
            <a:fld id="{EDC1F87D-E4EC-3E46-B207-AD5994DC7E3F}" type="slidenum">
              <a:rPr lang="en-US" smtClean="0"/>
              <a:t>23</a:t>
            </a:fld>
            <a:endParaRPr lang="en-US"/>
          </a:p>
        </p:txBody>
      </p:sp>
    </p:spTree>
    <p:extLst>
      <p:ext uri="{BB962C8B-B14F-4D97-AF65-F5344CB8AC3E}">
        <p14:creationId xmlns:p14="http://schemas.microsoft.com/office/powerpoint/2010/main" val="310738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852"/>
            <a:ext cx="7886700" cy="1325563"/>
          </a:xfrm>
        </p:spPr>
        <p:txBody>
          <a:bodyPr/>
          <a:lstStyle/>
          <a:p>
            <a:r>
              <a:rPr lang="en-GB" b="1" dirty="0"/>
              <a:t>Evidence for pleasure for readin</a:t>
            </a:r>
            <a:r>
              <a:rPr lang="en-GB" dirty="0"/>
              <a:t>g</a:t>
            </a:r>
          </a:p>
        </p:txBody>
      </p:sp>
      <p:sp>
        <p:nvSpPr>
          <p:cNvPr id="3" name="Content Placeholder 2"/>
          <p:cNvSpPr>
            <a:spLocks noGrp="1"/>
          </p:cNvSpPr>
          <p:nvPr>
            <p:ph idx="1"/>
          </p:nvPr>
        </p:nvSpPr>
        <p:spPr>
          <a:xfrm>
            <a:off x="467285" y="763683"/>
            <a:ext cx="7886700" cy="5592667"/>
          </a:xfrm>
        </p:spPr>
        <p:txBody>
          <a:bodyPr>
            <a:noAutofit/>
          </a:bodyPr>
          <a:lstStyle/>
          <a:p>
            <a:pPr marL="0" indent="0">
              <a:buNone/>
            </a:pPr>
            <a:r>
              <a:rPr lang="en-GB" sz="1800" dirty="0"/>
              <a:t>Reading also offers important emotional benefits, enabling pupils, through listening to and talking about stories, to talk about their ideas and feelings and to lose themselves in books</a:t>
            </a:r>
          </a:p>
          <a:p>
            <a:r>
              <a:rPr lang="en-GB" sz="1800" dirty="0"/>
              <a:t>Parents/carers who </a:t>
            </a:r>
            <a:r>
              <a:rPr lang="en-GB" sz="1800" b="1" dirty="0"/>
              <a:t>engage their children in books</a:t>
            </a:r>
            <a:r>
              <a:rPr lang="en-GB" sz="1800" dirty="0"/>
              <a:t> prepare them to become committed and enthusiastic readers</a:t>
            </a:r>
          </a:p>
          <a:p>
            <a:r>
              <a:rPr lang="en-GB" sz="1800" dirty="0"/>
              <a:t>They can transform their </a:t>
            </a:r>
            <a:r>
              <a:rPr lang="en-GB" sz="1800" b="1" dirty="0"/>
              <a:t>attitudes to reading</a:t>
            </a:r>
            <a:r>
              <a:rPr lang="en-GB" sz="1800" dirty="0"/>
              <a:t>. </a:t>
            </a:r>
          </a:p>
          <a:p>
            <a:r>
              <a:rPr lang="en-GB" sz="1800" dirty="0"/>
              <a:t>Their children learn to </a:t>
            </a:r>
            <a:r>
              <a:rPr lang="en-GB" sz="1800" b="1" dirty="0"/>
              <a:t>focus and share the enjoyment of the story.</a:t>
            </a:r>
          </a:p>
          <a:p>
            <a:r>
              <a:rPr lang="en-GB" sz="1800" dirty="0"/>
              <a:t>They learn how stories start and finish, and how a plot unravels and is resolved; </a:t>
            </a:r>
            <a:r>
              <a:rPr lang="en-GB" sz="1800" b="1" dirty="0"/>
              <a:t>they learn that books can transport them elsewhere. </a:t>
            </a:r>
          </a:p>
          <a:p>
            <a:r>
              <a:rPr lang="en-GB" sz="1800" dirty="0"/>
              <a:t>Researchers in the United States who had looked at the impact of parents reading with their children quoted the following figures in a news release about their findings: Here are how many words children would have </a:t>
            </a:r>
            <a:r>
              <a:rPr lang="en-GB" sz="1800" b="1" dirty="0"/>
              <a:t>heard</a:t>
            </a:r>
            <a:r>
              <a:rPr lang="en-GB" sz="1800" dirty="0"/>
              <a:t> by the time they were 5 years old: </a:t>
            </a:r>
          </a:p>
          <a:p>
            <a:pPr marL="0" indent="0">
              <a:buNone/>
            </a:pPr>
            <a:r>
              <a:rPr lang="en-GB" sz="1800" b="1" dirty="0"/>
              <a:t>Never read to, 4,662 words; 1–2 times per week, 63,570 words; 3–5 times per week, 169,520 words; daily, 296,660 words; and five books a day, 1,483,300 words. </a:t>
            </a:r>
          </a:p>
          <a:p>
            <a:pPr marL="0" indent="0">
              <a:buNone/>
            </a:pPr>
            <a:r>
              <a:rPr lang="en-US" sz="1800" dirty="0"/>
              <a:t>As far back as the 1970s, evidence was emerging suggesting that ‘reading for pleasure had a powerful influence on children’s development.</a:t>
            </a:r>
            <a:endParaRPr lang="en-GB" sz="1800" b="1" dirty="0"/>
          </a:p>
        </p:txBody>
      </p:sp>
      <p:sp>
        <p:nvSpPr>
          <p:cNvPr id="5" name="Slide Number Placeholder 4"/>
          <p:cNvSpPr>
            <a:spLocks noGrp="1"/>
          </p:cNvSpPr>
          <p:nvPr>
            <p:ph type="sldNum" sz="quarter" idx="12"/>
          </p:nvPr>
        </p:nvSpPr>
        <p:spPr/>
        <p:txBody>
          <a:bodyPr/>
          <a:lstStyle/>
          <a:p>
            <a:fld id="{EDC1F87D-E4EC-3E46-B207-AD5994DC7E3F}" type="slidenum">
              <a:rPr lang="en-US" smtClean="0"/>
              <a:t>24</a:t>
            </a:fld>
            <a:endParaRPr lang="en-US"/>
          </a:p>
        </p:txBody>
      </p:sp>
    </p:spTree>
    <p:extLst>
      <p:ext uri="{BB962C8B-B14F-4D97-AF65-F5344CB8AC3E}">
        <p14:creationId xmlns:p14="http://schemas.microsoft.com/office/powerpoint/2010/main" val="209502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encourage reading for pleasure at home</a:t>
            </a:r>
          </a:p>
        </p:txBody>
      </p:sp>
      <p:sp>
        <p:nvSpPr>
          <p:cNvPr id="3" name="Content Placeholder 2"/>
          <p:cNvSpPr>
            <a:spLocks noGrp="1"/>
          </p:cNvSpPr>
          <p:nvPr>
            <p:ph idx="1"/>
          </p:nvPr>
        </p:nvSpPr>
        <p:spPr/>
        <p:txBody>
          <a:bodyPr/>
          <a:lstStyle/>
          <a:p>
            <a:r>
              <a:rPr lang="en-GB" dirty="0"/>
              <a:t>Set a good example – let your child see you read and that you value books</a:t>
            </a:r>
          </a:p>
          <a:p>
            <a:r>
              <a:rPr lang="en-GB" dirty="0"/>
              <a:t>Talk about reading, share your views about books you have read</a:t>
            </a:r>
          </a:p>
          <a:p>
            <a:r>
              <a:rPr lang="en-GB" dirty="0"/>
              <a:t>Talk about books that you have liked and didn’t like and why</a:t>
            </a:r>
          </a:p>
          <a:p>
            <a:r>
              <a:rPr lang="en-GB" dirty="0"/>
              <a:t>Send the message that reading is fun and it is ok not to like a book</a:t>
            </a:r>
          </a:p>
        </p:txBody>
      </p:sp>
      <p:sp>
        <p:nvSpPr>
          <p:cNvPr id="4" name="Slide Number Placeholder 3"/>
          <p:cNvSpPr>
            <a:spLocks noGrp="1"/>
          </p:cNvSpPr>
          <p:nvPr>
            <p:ph type="sldNum" sz="quarter" idx="12"/>
          </p:nvPr>
        </p:nvSpPr>
        <p:spPr/>
        <p:txBody>
          <a:bodyPr/>
          <a:lstStyle/>
          <a:p>
            <a:fld id="{EDC1F87D-E4EC-3E46-B207-AD5994DC7E3F}" type="slidenum">
              <a:rPr lang="en-US" smtClean="0"/>
              <a:t>25</a:t>
            </a:fld>
            <a:endParaRPr lang="en-US"/>
          </a:p>
        </p:txBody>
      </p:sp>
      <p:sp>
        <p:nvSpPr>
          <p:cNvPr id="5" name="Rectangle 4"/>
          <p:cNvSpPr/>
          <p:nvPr/>
        </p:nvSpPr>
        <p:spPr>
          <a:xfrm>
            <a:off x="324197" y="5766111"/>
            <a:ext cx="4572000" cy="461665"/>
          </a:xfrm>
          <a:prstGeom prst="rect">
            <a:avLst/>
          </a:prstGeom>
        </p:spPr>
        <p:txBody>
          <a:bodyPr>
            <a:spAutoFit/>
          </a:bodyPr>
          <a:lstStyle/>
          <a:p>
            <a:r>
              <a:rPr lang="en-GB" sz="1200" dirty="0"/>
              <a:t>https://www.gov.uk/government/publications/10-top-tips-to-encourage-children-to-read/10-top-tips-to-encourage-children-to-read</a:t>
            </a:r>
          </a:p>
        </p:txBody>
      </p:sp>
      <p:pic>
        <p:nvPicPr>
          <p:cNvPr id="6" name="Picture 5">
            <a:extLst>
              <a:ext uri="{FF2B5EF4-FFF2-40B4-BE49-F238E27FC236}">
                <a16:creationId xmlns:a16="http://schemas.microsoft.com/office/drawing/2014/main" id="{B6E89F84-21E9-424C-A8EC-65DBA3FC9078}"/>
              </a:ext>
            </a:extLst>
          </p:cNvPr>
          <p:cNvPicPr>
            <a:picLocks noChangeAspect="1"/>
          </p:cNvPicPr>
          <p:nvPr/>
        </p:nvPicPr>
        <p:blipFill>
          <a:blip r:embed="rId2"/>
          <a:stretch>
            <a:fillRect/>
          </a:stretch>
        </p:blipFill>
        <p:spPr>
          <a:xfrm>
            <a:off x="5876061" y="5141356"/>
            <a:ext cx="2203910" cy="1249510"/>
          </a:xfrm>
          <a:prstGeom prst="rect">
            <a:avLst/>
          </a:prstGeom>
        </p:spPr>
      </p:pic>
    </p:spTree>
    <p:extLst>
      <p:ext uri="{BB962C8B-B14F-4D97-AF65-F5344CB8AC3E}">
        <p14:creationId xmlns:p14="http://schemas.microsoft.com/office/powerpoint/2010/main" val="2210550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905BB7C-92FC-4919-AB45-16663B814EED}"/>
              </a:ext>
            </a:extLst>
          </p:cNvPr>
          <p:cNvSpPr>
            <a:spLocks noGrp="1"/>
          </p:cNvSpPr>
          <p:nvPr>
            <p:ph type="title"/>
          </p:nvPr>
        </p:nvSpPr>
        <p:spPr>
          <a:xfrm>
            <a:off x="468313" y="115888"/>
            <a:ext cx="8229600" cy="1143000"/>
          </a:xfrm>
        </p:spPr>
        <p:txBody>
          <a:bodyPr/>
          <a:lstStyle/>
          <a:p>
            <a:pPr eaLnBrk="1" hangingPunct="1"/>
            <a:r>
              <a:rPr lang="en-GB" altLang="en-US" sz="4000" dirty="0">
                <a:latin typeface="Comic Sans MS" panose="030F0702030302020204" pitchFamily="66" charset="0"/>
                <a:cs typeface="Tahoma" panose="020B0604030504040204" pitchFamily="34" charset="0"/>
              </a:rPr>
              <a:t>How else can you help at home?</a:t>
            </a:r>
          </a:p>
        </p:txBody>
      </p:sp>
      <p:sp>
        <p:nvSpPr>
          <p:cNvPr id="39939" name="Content Placeholder 2">
            <a:extLst>
              <a:ext uri="{FF2B5EF4-FFF2-40B4-BE49-F238E27FC236}">
                <a16:creationId xmlns:a16="http://schemas.microsoft.com/office/drawing/2014/main" id="{AD778645-F91D-4358-B788-58FA6A03B67D}"/>
              </a:ext>
            </a:extLst>
          </p:cNvPr>
          <p:cNvSpPr>
            <a:spLocks noGrp="1"/>
          </p:cNvSpPr>
          <p:nvPr>
            <p:ph idx="1"/>
          </p:nvPr>
        </p:nvSpPr>
        <p:spPr>
          <a:xfrm>
            <a:off x="468313" y="1557338"/>
            <a:ext cx="8424862" cy="4267200"/>
          </a:xfrm>
        </p:spPr>
        <p:txBody>
          <a:bodyPr/>
          <a:lstStyle/>
          <a:p>
            <a:pPr algn="ctr"/>
            <a:r>
              <a:rPr lang="en-US" altLang="en-US" sz="2400" dirty="0"/>
              <a:t>Review graphemes and tricky words for the week.</a:t>
            </a:r>
          </a:p>
          <a:p>
            <a:pPr algn="ctr"/>
            <a:r>
              <a:rPr lang="en-US" altLang="en-US" sz="2400" dirty="0"/>
              <a:t>Look out for these in books you are reading for pleasure.</a:t>
            </a:r>
          </a:p>
          <a:p>
            <a:pPr algn="ctr"/>
            <a:r>
              <a:rPr lang="en-US" altLang="en-US" sz="2400" dirty="0"/>
              <a:t>Re-read the reading practice book at home and celebrate your child’s success.</a:t>
            </a:r>
          </a:p>
          <a:p>
            <a:pPr marL="0" indent="0" algn="ctr">
              <a:buNone/>
            </a:pPr>
            <a:endParaRPr lang="en-US" altLang="en-US" sz="2400" dirty="0"/>
          </a:p>
          <a:p>
            <a:pPr algn="ctr"/>
            <a:endParaRPr lang="en-US" altLang="en-US" sz="2400" dirty="0"/>
          </a:p>
          <a:p>
            <a:pPr algn="ctr"/>
            <a:endParaRPr lang="en-US" altLang="en-US" sz="2400" dirty="0"/>
          </a:p>
          <a:p>
            <a:pPr marL="0" indent="0" algn="ctr">
              <a:buNone/>
            </a:pPr>
            <a:endParaRPr lang="en-US" altLang="en-US" sz="2400" dirty="0"/>
          </a:p>
          <a:p>
            <a:pPr marL="0" indent="0" algn="ctr">
              <a:buNone/>
            </a:pPr>
            <a:endParaRPr lang="en-US" altLang="en-US" sz="2400" dirty="0"/>
          </a:p>
        </p:txBody>
      </p:sp>
      <p:pic>
        <p:nvPicPr>
          <p:cNvPr id="2" name="Picture 1"/>
          <p:cNvPicPr>
            <a:picLocks noChangeAspect="1"/>
          </p:cNvPicPr>
          <p:nvPr/>
        </p:nvPicPr>
        <p:blipFill>
          <a:blip r:embed="rId2"/>
          <a:stretch>
            <a:fillRect/>
          </a:stretch>
        </p:blipFill>
        <p:spPr>
          <a:xfrm>
            <a:off x="282924" y="3352035"/>
            <a:ext cx="4300189" cy="2621728"/>
          </a:xfrm>
          <a:prstGeom prst="rect">
            <a:avLst/>
          </a:prstGeom>
        </p:spPr>
      </p:pic>
      <p:pic>
        <p:nvPicPr>
          <p:cNvPr id="3" name="Picture 2"/>
          <p:cNvPicPr>
            <a:picLocks noChangeAspect="1"/>
          </p:cNvPicPr>
          <p:nvPr/>
        </p:nvPicPr>
        <p:blipFill>
          <a:blip r:embed="rId3"/>
          <a:stretch>
            <a:fillRect/>
          </a:stretch>
        </p:blipFill>
        <p:spPr>
          <a:xfrm>
            <a:off x="6072263" y="3247919"/>
            <a:ext cx="2820912" cy="3286915"/>
          </a:xfrm>
          <a:prstGeom prst="rect">
            <a:avLst/>
          </a:prstGeom>
        </p:spPr>
      </p:pic>
      <p:sp>
        <p:nvSpPr>
          <p:cNvPr id="4" name="Rectangle 3"/>
          <p:cNvSpPr/>
          <p:nvPr/>
        </p:nvSpPr>
        <p:spPr>
          <a:xfrm>
            <a:off x="1477917" y="6211669"/>
            <a:ext cx="4572000" cy="646331"/>
          </a:xfrm>
          <a:prstGeom prst="rect">
            <a:avLst/>
          </a:prstGeom>
        </p:spPr>
        <p:txBody>
          <a:bodyPr>
            <a:spAutoFit/>
          </a:bodyPr>
          <a:lstStyle/>
          <a:p>
            <a:r>
              <a:rPr lang="en-GB" dirty="0"/>
              <a:t>https://www.littlewandlelettersandsounds.org.uk/resources/for-parents/</a:t>
            </a:r>
          </a:p>
        </p:txBody>
      </p:sp>
      <p:sp>
        <p:nvSpPr>
          <p:cNvPr id="5" name="Slide Number Placeholder 4"/>
          <p:cNvSpPr>
            <a:spLocks noGrp="1"/>
          </p:cNvSpPr>
          <p:nvPr>
            <p:ph type="sldNum" sz="quarter" idx="12"/>
          </p:nvPr>
        </p:nvSpPr>
        <p:spPr/>
        <p:txBody>
          <a:bodyPr/>
          <a:lstStyle/>
          <a:p>
            <a:fld id="{EDC1F87D-E4EC-3E46-B207-AD5994DC7E3F}"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25253" y="2841673"/>
            <a:ext cx="6912310" cy="2800767"/>
          </a:xfrm>
          <a:prstGeom prst="rect">
            <a:avLst/>
          </a:prstGeom>
          <a:noFill/>
        </p:spPr>
        <p:txBody>
          <a:bodyPr wrap="square" rtlCol="0">
            <a:spAutoFit/>
          </a:bodyPr>
          <a:lstStyle/>
          <a:p>
            <a:r>
              <a:rPr lang="en-US" sz="4400" dirty="0">
                <a:solidFill>
                  <a:srgbClr val="0000FF"/>
                </a:solidFill>
              </a:rPr>
              <a:t>Thank you for joining us.</a:t>
            </a:r>
          </a:p>
          <a:p>
            <a:endParaRPr lang="en-US" sz="4400" dirty="0">
              <a:solidFill>
                <a:srgbClr val="0000FF"/>
              </a:solidFill>
            </a:endParaRPr>
          </a:p>
          <a:p>
            <a:r>
              <a:rPr lang="en-US" sz="4400" dirty="0">
                <a:solidFill>
                  <a:srgbClr val="0000FF"/>
                </a:solidFill>
              </a:rPr>
              <a:t>           Questions?</a:t>
            </a:r>
          </a:p>
          <a:p>
            <a:endParaRPr lang="en-US" sz="4400" dirty="0">
              <a:solidFill>
                <a:srgbClr val="0000FF"/>
              </a:solidFill>
            </a:endParaRPr>
          </a:p>
        </p:txBody>
      </p:sp>
      <p:pic>
        <p:nvPicPr>
          <p:cNvPr id="3" name="Picture 2" descr="Screen Shot 2021-09-24 at 14.45.39.png">
            <a:extLst>
              <a:ext uri="{FF2B5EF4-FFF2-40B4-BE49-F238E27FC236}">
                <a16:creationId xmlns:a16="http://schemas.microsoft.com/office/drawing/2014/main" id="{56519FC8-2638-4FA8-B4FC-9455B8D27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02" y="189639"/>
            <a:ext cx="1462203" cy="1568822"/>
          </a:xfrm>
          <a:prstGeom prst="rect">
            <a:avLst/>
          </a:prstGeom>
        </p:spPr>
      </p:pic>
      <p:pic>
        <p:nvPicPr>
          <p:cNvPr id="4" name="Picture 3">
            <a:extLst>
              <a:ext uri="{FF2B5EF4-FFF2-40B4-BE49-F238E27FC236}">
                <a16:creationId xmlns:a16="http://schemas.microsoft.com/office/drawing/2014/main" id="{C016FE2D-DCDB-4422-BC5A-983AF808DBA7}"/>
              </a:ext>
            </a:extLst>
          </p:cNvPr>
          <p:cNvPicPr>
            <a:picLocks noChangeAspect="1"/>
          </p:cNvPicPr>
          <p:nvPr/>
        </p:nvPicPr>
        <p:blipFill>
          <a:blip r:embed="rId3"/>
          <a:stretch>
            <a:fillRect/>
          </a:stretch>
        </p:blipFill>
        <p:spPr>
          <a:xfrm>
            <a:off x="7053148" y="307022"/>
            <a:ext cx="1462202" cy="1359391"/>
          </a:xfrm>
          <a:prstGeom prst="rect">
            <a:avLst/>
          </a:prstGeom>
        </p:spPr>
      </p:pic>
      <p:sp>
        <p:nvSpPr>
          <p:cNvPr id="2" name="Slide Number Placeholder 1"/>
          <p:cNvSpPr>
            <a:spLocks noGrp="1"/>
          </p:cNvSpPr>
          <p:nvPr>
            <p:ph type="sldNum" sz="quarter" idx="12"/>
          </p:nvPr>
        </p:nvSpPr>
        <p:spPr/>
        <p:txBody>
          <a:bodyPr/>
          <a:lstStyle/>
          <a:p>
            <a:fld id="{EDC1F87D-E4EC-3E46-B207-AD5994DC7E3F}" type="slidenum">
              <a:rPr lang="en-US" smtClean="0"/>
              <a:t>27</a:t>
            </a:fld>
            <a:endParaRPr lang="en-US"/>
          </a:p>
        </p:txBody>
      </p:sp>
    </p:spTree>
    <p:extLst>
      <p:ext uri="{BB962C8B-B14F-4D97-AF65-F5344CB8AC3E}">
        <p14:creationId xmlns:p14="http://schemas.microsoft.com/office/powerpoint/2010/main" val="83341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317765C-985D-4968-BB3B-1048F29794CA}"/>
              </a:ext>
            </a:extLst>
          </p:cNvPr>
          <p:cNvSpPr>
            <a:spLocks noGrp="1" noChangeArrowheads="1"/>
          </p:cNvSpPr>
          <p:nvPr>
            <p:ph type="title"/>
          </p:nvPr>
        </p:nvSpPr>
        <p:spPr>
          <a:xfrm>
            <a:off x="685800" y="228600"/>
            <a:ext cx="7772400" cy="1143000"/>
          </a:xfrm>
        </p:spPr>
        <p:txBody>
          <a:bodyPr/>
          <a:lstStyle/>
          <a:p>
            <a:pPr eaLnBrk="1" hangingPunct="1"/>
            <a:r>
              <a:rPr lang="en-GB" altLang="en-US" sz="4000">
                <a:latin typeface="Comic Sans MS" panose="030F0702030302020204" pitchFamily="66" charset="0"/>
                <a:cs typeface="Tahoma" panose="020B0604030504040204" pitchFamily="34" charset="0"/>
              </a:rPr>
              <a:t>Some Definitions </a:t>
            </a:r>
          </a:p>
        </p:txBody>
      </p:sp>
      <p:sp>
        <p:nvSpPr>
          <p:cNvPr id="5123" name="Rectangle 3">
            <a:extLst>
              <a:ext uri="{FF2B5EF4-FFF2-40B4-BE49-F238E27FC236}">
                <a16:creationId xmlns:a16="http://schemas.microsoft.com/office/drawing/2014/main" id="{0502CABE-A086-43B7-A036-D6445545BA35}"/>
              </a:ext>
            </a:extLst>
          </p:cNvPr>
          <p:cNvSpPr>
            <a:spLocks noGrp="1" noChangeArrowheads="1"/>
          </p:cNvSpPr>
          <p:nvPr>
            <p:ph type="body" sz="half" idx="1"/>
          </p:nvPr>
        </p:nvSpPr>
        <p:spPr>
          <a:xfrm>
            <a:off x="755650" y="1331913"/>
            <a:ext cx="3810000" cy="4114800"/>
          </a:xfrm>
        </p:spPr>
        <p:txBody>
          <a:bodyPr rtlCol="0">
            <a:normAutofit/>
          </a:bodyPr>
          <a:lstStyle/>
          <a:p>
            <a:pPr eaLnBrk="1" fontAlgn="auto" hangingPunct="1">
              <a:spcAft>
                <a:spcPts val="0"/>
              </a:spcAft>
              <a:buFontTx/>
              <a:buNone/>
              <a:defRPr/>
            </a:pPr>
            <a:r>
              <a:rPr lang="en-GB" sz="2800" dirty="0">
                <a:latin typeface="Comic Sans MS" pitchFamily="66" charset="0"/>
              </a:rPr>
              <a:t>	</a:t>
            </a:r>
            <a:r>
              <a:rPr lang="en-GB" sz="2800" dirty="0">
                <a:solidFill>
                  <a:srgbClr val="FF0000"/>
                </a:solidFill>
                <a:latin typeface="Comic Sans MS" panose="030F0702030302020204" pitchFamily="66" charset="0"/>
              </a:rPr>
              <a:t>A Phoneme</a:t>
            </a:r>
          </a:p>
          <a:p>
            <a:pPr marL="0" indent="0" eaLnBrk="1" fontAlgn="auto" hangingPunct="1">
              <a:spcAft>
                <a:spcPts val="0"/>
              </a:spcAft>
              <a:buFont typeface="Arial" charset="0"/>
              <a:buNone/>
              <a:defRPr/>
            </a:pPr>
            <a:endParaRPr lang="en-GB" sz="2800" dirty="0">
              <a:solidFill>
                <a:srgbClr val="FFFFFF"/>
              </a:solidFill>
              <a:latin typeface="Comic Sans MS" panose="030F0702030302020204" pitchFamily="66" charset="0"/>
            </a:endParaRPr>
          </a:p>
          <a:p>
            <a:pPr eaLnBrk="1" fontAlgn="auto" hangingPunct="1">
              <a:spcAft>
                <a:spcPts val="0"/>
              </a:spcAft>
              <a:buFontTx/>
              <a:buNone/>
              <a:defRPr/>
            </a:pPr>
            <a:r>
              <a:rPr lang="en-GB" sz="2800" dirty="0">
                <a:solidFill>
                  <a:srgbClr val="FFFFFF"/>
                </a:solidFill>
                <a:latin typeface="Comic Sans MS" panose="030F0702030302020204" pitchFamily="66" charset="0"/>
              </a:rPr>
              <a:t>    </a:t>
            </a:r>
            <a:r>
              <a:rPr lang="en-GB" sz="2800" dirty="0">
                <a:latin typeface="Comic Sans MS" panose="030F0702030302020204" pitchFamily="66" charset="0"/>
              </a:rPr>
              <a:t>This is the smallest unit of sound in a word.</a:t>
            </a:r>
          </a:p>
        </p:txBody>
      </p:sp>
      <p:pic>
        <p:nvPicPr>
          <p:cNvPr id="13316" name="Picture 7" descr="ear-closeup">
            <a:hlinkClick r:id="rId2"/>
            <a:extLst>
              <a:ext uri="{FF2B5EF4-FFF2-40B4-BE49-F238E27FC236}">
                <a16:creationId xmlns:a16="http://schemas.microsoft.com/office/drawing/2014/main" id="{10B181E3-B63F-44A5-B6F0-487534580F5C}"/>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72038" y="1557338"/>
            <a:ext cx="1716087" cy="2563812"/>
          </a:xfrm>
        </p:spPr>
      </p:pic>
      <p:sp>
        <p:nvSpPr>
          <p:cNvPr id="13317" name="Text Box 8">
            <a:extLst>
              <a:ext uri="{FF2B5EF4-FFF2-40B4-BE49-F238E27FC236}">
                <a16:creationId xmlns:a16="http://schemas.microsoft.com/office/drawing/2014/main" id="{53D22BDA-9088-40A5-8001-FE4BF2AC726E}"/>
              </a:ext>
            </a:extLst>
          </p:cNvPr>
          <p:cNvSpPr txBox="1">
            <a:spLocks noChangeArrowheads="1"/>
          </p:cNvSpPr>
          <p:nvPr/>
        </p:nvSpPr>
        <p:spPr bwMode="auto">
          <a:xfrm>
            <a:off x="395288" y="4383088"/>
            <a:ext cx="590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FF0000"/>
                </a:solidFill>
                <a:latin typeface="Comic Sans MS" panose="030F0702030302020204" pitchFamily="66" charset="0"/>
                <a:cs typeface="Calibri" panose="020F0502020204030204" pitchFamily="34" charset="0"/>
              </a:rPr>
              <a:t>How many phonemes can you hear in  </a:t>
            </a:r>
            <a:r>
              <a:rPr lang="en-GB" altLang="en-US" sz="2400">
                <a:solidFill>
                  <a:srgbClr val="FF0000"/>
                </a:solidFill>
                <a:latin typeface="Comic Sans MS" panose="030F0702030302020204" pitchFamily="66" charset="0"/>
                <a:cs typeface="Arial" panose="020B0604020202020204" pitchFamily="34" charset="0"/>
              </a:rPr>
              <a:t> </a:t>
            </a:r>
            <a:r>
              <a:rPr lang="en-GB" altLang="en-US" sz="4800">
                <a:latin typeface="Comic Sans MS" panose="030F0702030302020204" pitchFamily="66" charset="0"/>
                <a:cs typeface="Arial" panose="020B0604020202020204" pitchFamily="34" charset="0"/>
              </a:rPr>
              <a:t>cat</a:t>
            </a:r>
            <a:r>
              <a:rPr lang="en-GB" altLang="en-US" sz="4400">
                <a:solidFill>
                  <a:srgbClr val="FF0000"/>
                </a:solidFill>
                <a:latin typeface="Comic Sans MS" panose="030F0702030302020204" pitchFamily="66"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BDFFF1FB-9BE9-41CF-B03B-D10BF6EA5554}" type="slidenum">
              <a:rPr lang="en-GB" altLang="en-US" smtClean="0"/>
              <a:pPr/>
              <a:t>3</a:t>
            </a:fld>
            <a:endParaRPr lang="en-GB" altLang="en-US"/>
          </a:p>
        </p:txBody>
      </p:sp>
    </p:spTree>
    <p:extLst>
      <p:ext uri="{BB962C8B-B14F-4D97-AF65-F5344CB8AC3E}">
        <p14:creationId xmlns:p14="http://schemas.microsoft.com/office/powerpoint/2010/main" val="16103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DD3A337-3439-4C99-BB5D-CDE1796AB18F}"/>
              </a:ext>
            </a:extLst>
          </p:cNvPr>
          <p:cNvSpPr>
            <a:spLocks noGrp="1" noChangeArrowheads="1"/>
          </p:cNvSpPr>
          <p:nvPr>
            <p:ph idx="1"/>
          </p:nvPr>
        </p:nvSpPr>
        <p:spPr>
          <a:xfrm>
            <a:off x="423372" y="886691"/>
            <a:ext cx="8229600" cy="4267200"/>
          </a:xfrm>
        </p:spPr>
        <p:txBody>
          <a:bodyPr/>
          <a:lstStyle/>
          <a:p>
            <a:pPr eaLnBrk="1" hangingPunct="1"/>
            <a:r>
              <a:rPr lang="en-GB" altLang="en-US" sz="2800" dirty="0">
                <a:latin typeface="Comic Sans MS" panose="030F0702030302020204" pitchFamily="66" charset="0"/>
                <a:cs typeface="Calibri" panose="020F0502020204030204" pitchFamily="34" charset="0"/>
              </a:rPr>
              <a:t>Phonemes are represented by graphemes. </a:t>
            </a:r>
          </a:p>
          <a:p>
            <a:pPr eaLnBrk="1" hangingPunct="1"/>
            <a:endParaRPr lang="en-GB" altLang="en-US" sz="1000" dirty="0">
              <a:latin typeface="Comic Sans MS" panose="030F0702030302020204" pitchFamily="66" charset="0"/>
              <a:cs typeface="Calibri" panose="020F0502020204030204" pitchFamily="34" charset="0"/>
            </a:endParaRPr>
          </a:p>
          <a:p>
            <a:pPr eaLnBrk="1" hangingPunct="1"/>
            <a:r>
              <a:rPr lang="en-GB" altLang="en-US" sz="2800" dirty="0">
                <a:latin typeface="Comic Sans MS" panose="030F0702030302020204" pitchFamily="66" charset="0"/>
                <a:cs typeface="Calibri" panose="020F0502020204030204" pitchFamily="34" charset="0"/>
              </a:rPr>
              <a:t>A grapheme can consist of 1, 2 or more letters.</a:t>
            </a:r>
          </a:p>
          <a:p>
            <a:pPr eaLnBrk="1" hangingPunct="1"/>
            <a:endParaRPr lang="en-GB" altLang="en-US" sz="1000" dirty="0">
              <a:latin typeface="Comic Sans MS" panose="030F0702030302020204" pitchFamily="66" charset="0"/>
              <a:cs typeface="Calibri" panose="020F0502020204030204" pitchFamily="34" charset="0"/>
            </a:endParaRPr>
          </a:p>
          <a:p>
            <a:pPr eaLnBrk="1" hangingPunct="1"/>
            <a:r>
              <a:rPr lang="en-GB" altLang="en-US" sz="2800" dirty="0">
                <a:latin typeface="Comic Sans MS" panose="030F0702030302020204" pitchFamily="66" charset="0"/>
                <a:cs typeface="Calibri" panose="020F0502020204030204" pitchFamily="34" charset="0"/>
              </a:rPr>
              <a:t>A phoneme can be represented/spelled in more than one way (</a:t>
            </a:r>
            <a:r>
              <a:rPr lang="en-GB" altLang="en-US" sz="2800" dirty="0">
                <a:solidFill>
                  <a:srgbClr val="FF0000"/>
                </a:solidFill>
                <a:latin typeface="Comic Sans MS" panose="030F0702030302020204" pitchFamily="66" charset="0"/>
                <a:cs typeface="Calibri" panose="020F0502020204030204" pitchFamily="34" charset="0"/>
              </a:rPr>
              <a:t>c</a:t>
            </a:r>
            <a:r>
              <a:rPr lang="en-GB" altLang="en-US" sz="2800" dirty="0">
                <a:latin typeface="Comic Sans MS" panose="030F0702030302020204" pitchFamily="66" charset="0"/>
                <a:cs typeface="Calibri" panose="020F0502020204030204" pitchFamily="34" charset="0"/>
              </a:rPr>
              <a:t>at,</a:t>
            </a:r>
            <a:r>
              <a:rPr lang="en-GB" altLang="en-US" sz="2800" dirty="0">
                <a:solidFill>
                  <a:schemeClr val="bg1"/>
                </a:solidFill>
                <a:latin typeface="Comic Sans MS" panose="030F0702030302020204" pitchFamily="66" charset="0"/>
                <a:cs typeface="Calibri" panose="020F0502020204030204" pitchFamily="34" charset="0"/>
              </a:rPr>
              <a:t> </a:t>
            </a:r>
            <a:r>
              <a:rPr lang="en-GB" altLang="en-US" sz="2800" dirty="0">
                <a:solidFill>
                  <a:srgbClr val="FF0000"/>
                </a:solidFill>
                <a:latin typeface="Comic Sans MS" panose="030F0702030302020204" pitchFamily="66" charset="0"/>
                <a:cs typeface="Calibri" panose="020F0502020204030204" pitchFamily="34" charset="0"/>
              </a:rPr>
              <a:t>k</a:t>
            </a:r>
            <a:r>
              <a:rPr lang="en-GB" altLang="en-US" sz="2800" dirty="0">
                <a:latin typeface="Comic Sans MS" panose="030F0702030302020204" pitchFamily="66" charset="0"/>
                <a:cs typeface="Calibri" panose="020F0502020204030204" pitchFamily="34" charset="0"/>
              </a:rPr>
              <a:t>ennel, </a:t>
            </a:r>
            <a:r>
              <a:rPr lang="en-GB" altLang="en-US" sz="2800" dirty="0">
                <a:solidFill>
                  <a:srgbClr val="FF0000"/>
                </a:solidFill>
                <a:latin typeface="Comic Sans MS" panose="030F0702030302020204" pitchFamily="66" charset="0"/>
                <a:cs typeface="Calibri" panose="020F0502020204030204" pitchFamily="34" charset="0"/>
              </a:rPr>
              <a:t>ch</a:t>
            </a:r>
            <a:r>
              <a:rPr lang="en-GB" altLang="en-US" sz="2800" dirty="0">
                <a:latin typeface="Comic Sans MS" panose="030F0702030302020204" pitchFamily="66" charset="0"/>
                <a:cs typeface="Calibri" panose="020F0502020204030204" pitchFamily="34" charset="0"/>
              </a:rPr>
              <a:t>oir)</a:t>
            </a:r>
            <a:r>
              <a:rPr lang="en-GB" altLang="en-US" sz="2800" dirty="0">
                <a:solidFill>
                  <a:schemeClr val="bg1"/>
                </a:solidFill>
                <a:latin typeface="Comic Sans MS" panose="030F0702030302020204" pitchFamily="66" charset="0"/>
                <a:cs typeface="Calibri" panose="020F0502020204030204" pitchFamily="34" charset="0"/>
              </a:rPr>
              <a:t>)</a:t>
            </a:r>
          </a:p>
          <a:p>
            <a:pPr eaLnBrk="1" hangingPunct="1"/>
            <a:endParaRPr lang="en-GB" altLang="en-US" sz="1000" dirty="0">
              <a:solidFill>
                <a:schemeClr val="bg1"/>
              </a:solidFill>
              <a:latin typeface="Comic Sans MS" panose="030F0702030302020204" pitchFamily="66" charset="0"/>
              <a:cs typeface="Calibri" panose="020F0502020204030204" pitchFamily="34" charset="0"/>
            </a:endParaRPr>
          </a:p>
          <a:p>
            <a:pPr eaLnBrk="1" hangingPunct="1"/>
            <a:r>
              <a:rPr lang="en-GB" altLang="en-US" sz="2800" dirty="0">
                <a:latin typeface="Comic Sans MS" panose="030F0702030302020204" pitchFamily="66" charset="0"/>
                <a:cs typeface="Calibri" panose="020F0502020204030204" pitchFamily="34" charset="0"/>
              </a:rPr>
              <a:t>The same grapheme may represent more than one phoneme ( m</a:t>
            </a:r>
            <a:r>
              <a:rPr lang="en-GB" altLang="en-US" sz="2800" dirty="0">
                <a:solidFill>
                  <a:srgbClr val="FF0000"/>
                </a:solidFill>
                <a:latin typeface="Comic Sans MS" panose="030F0702030302020204" pitchFamily="66" charset="0"/>
                <a:cs typeface="Calibri" panose="020F0502020204030204" pitchFamily="34" charset="0"/>
              </a:rPr>
              <a:t>e</a:t>
            </a:r>
            <a:r>
              <a:rPr lang="en-GB" altLang="en-US" sz="2800" dirty="0">
                <a:latin typeface="Comic Sans MS" panose="030F0702030302020204" pitchFamily="66" charset="0"/>
                <a:cs typeface="Calibri" panose="020F0502020204030204" pitchFamily="34" charset="0"/>
              </a:rPr>
              <a:t>, m</a:t>
            </a:r>
            <a:r>
              <a:rPr lang="en-GB" altLang="en-US" sz="2800" dirty="0">
                <a:solidFill>
                  <a:srgbClr val="FF0000"/>
                </a:solidFill>
                <a:latin typeface="Comic Sans MS" panose="030F0702030302020204" pitchFamily="66" charset="0"/>
                <a:cs typeface="Calibri" panose="020F0502020204030204" pitchFamily="34" charset="0"/>
              </a:rPr>
              <a:t>e</a:t>
            </a:r>
            <a:r>
              <a:rPr lang="en-GB" altLang="en-US" sz="2800" dirty="0">
                <a:latin typeface="Comic Sans MS" panose="030F0702030302020204" pitchFamily="66" charset="0"/>
                <a:cs typeface="Calibri" panose="020F0502020204030204" pitchFamily="34" charset="0"/>
              </a:rPr>
              <a:t>t)</a:t>
            </a:r>
          </a:p>
        </p:txBody>
      </p:sp>
      <p:sp>
        <p:nvSpPr>
          <p:cNvPr id="2" name="Slide Number Placeholder 1"/>
          <p:cNvSpPr>
            <a:spLocks noGrp="1"/>
          </p:cNvSpPr>
          <p:nvPr>
            <p:ph type="sldNum" sz="quarter" idx="12"/>
          </p:nvPr>
        </p:nvSpPr>
        <p:spPr/>
        <p:txBody>
          <a:bodyPr/>
          <a:lstStyle/>
          <a:p>
            <a:fld id="{EDC1F87D-E4EC-3E46-B207-AD5994DC7E3F}" type="slidenum">
              <a:rPr lang="en-US" smtClean="0"/>
              <a:t>4</a:t>
            </a:fld>
            <a:endParaRPr lang="en-US"/>
          </a:p>
        </p:txBody>
      </p:sp>
    </p:spTree>
    <p:extLst>
      <p:ext uri="{BB962C8B-B14F-4D97-AF65-F5344CB8AC3E}">
        <p14:creationId xmlns:p14="http://schemas.microsoft.com/office/powerpoint/2010/main" val="278495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4B8AE50C-788D-4652-8A99-AAC3686E7AC6}"/>
              </a:ext>
            </a:extLst>
          </p:cNvPr>
          <p:cNvSpPr>
            <a:spLocks noGrp="1" noChangeArrowheads="1"/>
          </p:cNvSpPr>
          <p:nvPr>
            <p:ph idx="1"/>
          </p:nvPr>
        </p:nvSpPr>
        <p:spPr>
          <a:xfrm>
            <a:off x="685800" y="762000"/>
            <a:ext cx="7772400" cy="4114800"/>
          </a:xfrm>
        </p:spPr>
        <p:txBody>
          <a:bodyPr rtlCol="0">
            <a:normAutofit/>
          </a:bodyPr>
          <a:lstStyle/>
          <a:p>
            <a:pPr eaLnBrk="1" fontAlgn="auto" hangingPunct="1">
              <a:spcAft>
                <a:spcPts val="0"/>
              </a:spcAft>
              <a:defRPr/>
            </a:pPr>
            <a:r>
              <a:rPr lang="en-GB" sz="2800" dirty="0"/>
              <a:t>A phoneme you hear</a:t>
            </a:r>
          </a:p>
          <a:p>
            <a:pPr marL="0" indent="0" eaLnBrk="1" fontAlgn="auto" hangingPunct="1">
              <a:spcAft>
                <a:spcPts val="0"/>
              </a:spcAft>
              <a:buFont typeface="Arial" charset="0"/>
              <a:buNone/>
              <a:defRPr/>
            </a:pPr>
            <a:endParaRPr lang="en-GB" sz="2800" dirty="0"/>
          </a:p>
          <a:p>
            <a:pPr marL="0" indent="0" eaLnBrk="1" fontAlgn="auto" hangingPunct="1">
              <a:spcAft>
                <a:spcPts val="0"/>
              </a:spcAft>
              <a:buFont typeface="Arial" charset="0"/>
              <a:buNone/>
              <a:defRPr/>
            </a:pPr>
            <a:endParaRPr lang="en-GB" sz="2800" dirty="0"/>
          </a:p>
          <a:p>
            <a:pPr eaLnBrk="1" fontAlgn="auto" hangingPunct="1">
              <a:spcAft>
                <a:spcPts val="0"/>
              </a:spcAft>
              <a:defRPr/>
            </a:pPr>
            <a:r>
              <a:rPr lang="en-GB" sz="2800" dirty="0"/>
              <a:t>A grapheme you see</a:t>
            </a:r>
          </a:p>
        </p:txBody>
      </p:sp>
      <p:pic>
        <p:nvPicPr>
          <p:cNvPr id="15363" name="Picture 4" descr="cartoon_eyes">
            <a:hlinkClick r:id="rId2"/>
            <a:extLst>
              <a:ext uri="{FF2B5EF4-FFF2-40B4-BE49-F238E27FC236}">
                <a16:creationId xmlns:a16="http://schemas.microsoft.com/office/drawing/2014/main" id="{D340925E-5210-4B67-8864-F383B25C5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88" y="21717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ear-closeup">
            <a:hlinkClick r:id="rId4"/>
            <a:extLst>
              <a:ext uri="{FF2B5EF4-FFF2-40B4-BE49-F238E27FC236}">
                <a16:creationId xmlns:a16="http://schemas.microsoft.com/office/drawing/2014/main" id="{109FED63-1F3C-4D95-B737-04D98067D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04813"/>
            <a:ext cx="101758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a:extLst>
              <a:ext uri="{FF2B5EF4-FFF2-40B4-BE49-F238E27FC236}">
                <a16:creationId xmlns:a16="http://schemas.microsoft.com/office/drawing/2014/main" id="{BB7505AB-0109-4F75-B80E-1C24D59FD22C}"/>
              </a:ext>
            </a:extLst>
          </p:cNvPr>
          <p:cNvSpPr txBox="1">
            <a:spLocks noChangeArrowheads="1"/>
          </p:cNvSpPr>
          <p:nvPr/>
        </p:nvSpPr>
        <p:spPr bwMode="auto">
          <a:xfrm>
            <a:off x="468313" y="3978275"/>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dirty="0">
                <a:latin typeface="Arial Black" panose="020B0A04020102020204" pitchFamily="34" charset="0"/>
                <a:cs typeface="Arial" panose="020B0604020202020204" pitchFamily="34" charset="0"/>
              </a:rPr>
              <a:t>A word always has the same number of phonemes and graphemes!</a:t>
            </a:r>
          </a:p>
        </p:txBody>
      </p:sp>
      <p:sp>
        <p:nvSpPr>
          <p:cNvPr id="2" name="Slide Number Placeholder 1"/>
          <p:cNvSpPr>
            <a:spLocks noGrp="1"/>
          </p:cNvSpPr>
          <p:nvPr>
            <p:ph type="sldNum" sz="quarter" idx="12"/>
          </p:nvPr>
        </p:nvSpPr>
        <p:spPr/>
        <p:txBody>
          <a:bodyPr/>
          <a:lstStyle/>
          <a:p>
            <a:fld id="{EDC1F87D-E4EC-3E46-B207-AD5994DC7E3F}" type="slidenum">
              <a:rPr lang="en-US" smtClean="0"/>
              <a:t>5</a:t>
            </a:fld>
            <a:endParaRPr lang="en-US"/>
          </a:p>
        </p:txBody>
      </p:sp>
    </p:spTree>
    <p:extLst>
      <p:ext uri="{BB962C8B-B14F-4D97-AF65-F5344CB8AC3E}">
        <p14:creationId xmlns:p14="http://schemas.microsoft.com/office/powerpoint/2010/main" val="3487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4DE7B0C-F94F-49B3-9480-DDE19BEA0FCB}"/>
              </a:ext>
            </a:extLst>
          </p:cNvPr>
          <p:cNvSpPr>
            <a:spLocks noGrp="1" noChangeArrowheads="1"/>
          </p:cNvSpPr>
          <p:nvPr>
            <p:ph idx="1"/>
          </p:nvPr>
        </p:nvSpPr>
        <p:spPr>
          <a:xfrm>
            <a:off x="611188" y="1412875"/>
            <a:ext cx="7696200" cy="4968875"/>
          </a:xfrm>
        </p:spPr>
        <p:txBody>
          <a:bodyPr/>
          <a:lstStyle/>
          <a:p>
            <a:pPr algn="ctr" eaLnBrk="1" hangingPunct="1">
              <a:buFontTx/>
              <a:buNone/>
            </a:pPr>
            <a:r>
              <a:rPr lang="en-GB" altLang="en-US" sz="3600">
                <a:latin typeface="Comic Sans MS" panose="030F0702030302020204" pitchFamily="66" charset="0"/>
              </a:rPr>
              <a:t>Blending – a key skill for reading</a:t>
            </a:r>
          </a:p>
          <a:p>
            <a:pPr eaLnBrk="1" hangingPunct="1">
              <a:buFontTx/>
              <a:buNone/>
            </a:pPr>
            <a:endParaRPr lang="en-GB" altLang="en-US"/>
          </a:p>
          <a:p>
            <a:pPr eaLnBrk="1" hangingPunct="1"/>
            <a:r>
              <a:rPr lang="en-GB" altLang="en-US" sz="2800">
                <a:latin typeface="Comic Sans MS" panose="030F0702030302020204" pitchFamily="66" charset="0"/>
              </a:rPr>
              <a:t>Recognising the letter sounds in a written word, for example:</a:t>
            </a:r>
          </a:p>
          <a:p>
            <a:pPr algn="ctr" eaLnBrk="1" hangingPunct="1">
              <a:buFontTx/>
              <a:buNone/>
            </a:pPr>
            <a:r>
              <a:rPr lang="en-GB" altLang="en-US" sz="2800">
                <a:latin typeface="Comic Sans MS" panose="030F0702030302020204" pitchFamily="66" charset="0"/>
              </a:rPr>
              <a:t>c-u-p</a:t>
            </a:r>
          </a:p>
          <a:p>
            <a:pPr eaLnBrk="1" hangingPunct="1">
              <a:buFontTx/>
              <a:buNone/>
            </a:pPr>
            <a:r>
              <a:rPr lang="en-GB" altLang="en-US" sz="2800">
                <a:latin typeface="Comic Sans MS" panose="030F0702030302020204" pitchFamily="66" charset="0"/>
              </a:rPr>
              <a:t>    </a:t>
            </a:r>
          </a:p>
          <a:p>
            <a:pPr eaLnBrk="1" hangingPunct="1">
              <a:buFontTx/>
              <a:buNone/>
            </a:pPr>
            <a:r>
              <a:rPr lang="en-GB" altLang="en-US" sz="2800">
                <a:latin typeface="Comic Sans MS" panose="030F0702030302020204" pitchFamily="66" charset="0"/>
              </a:rPr>
              <a:t>    and then merging or ‘blending’ them in the order in which they are written to pronounce the word ‘cup’.</a:t>
            </a:r>
          </a:p>
        </p:txBody>
      </p:sp>
      <p:sp>
        <p:nvSpPr>
          <p:cNvPr id="2" name="Slide Number Placeholder 1"/>
          <p:cNvSpPr>
            <a:spLocks noGrp="1"/>
          </p:cNvSpPr>
          <p:nvPr>
            <p:ph type="sldNum" sz="quarter" idx="12"/>
          </p:nvPr>
        </p:nvSpPr>
        <p:spPr/>
        <p:txBody>
          <a:bodyPr/>
          <a:lstStyle/>
          <a:p>
            <a:fld id="{EDC1F87D-E4EC-3E46-B207-AD5994DC7E3F}" type="slidenum">
              <a:rPr lang="en-US" smtClean="0"/>
              <a:t>6</a:t>
            </a:fld>
            <a:endParaRPr lang="en-US"/>
          </a:p>
        </p:txBody>
      </p:sp>
    </p:spTree>
    <p:extLst>
      <p:ext uri="{BB962C8B-B14F-4D97-AF65-F5344CB8AC3E}">
        <p14:creationId xmlns:p14="http://schemas.microsoft.com/office/powerpoint/2010/main" val="276875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DE80E6CE-B32A-469B-9DA5-7BB4A931AA98}"/>
              </a:ext>
            </a:extLst>
          </p:cNvPr>
          <p:cNvSpPr>
            <a:spLocks noGrp="1" noChangeArrowheads="1"/>
          </p:cNvSpPr>
          <p:nvPr>
            <p:ph idx="1"/>
          </p:nvPr>
        </p:nvSpPr>
        <p:spPr>
          <a:xfrm>
            <a:off x="539750" y="1433513"/>
            <a:ext cx="7696200" cy="4464050"/>
          </a:xfrm>
        </p:spPr>
        <p:txBody>
          <a:bodyPr/>
          <a:lstStyle/>
          <a:p>
            <a:pPr algn="ctr" eaLnBrk="1" hangingPunct="1">
              <a:buFontTx/>
              <a:buNone/>
            </a:pPr>
            <a:r>
              <a:rPr lang="en-GB" altLang="en-US" sz="4000">
                <a:latin typeface="Comic Sans MS" panose="030F0702030302020204" pitchFamily="66" charset="0"/>
              </a:rPr>
              <a:t>Segmenting – a key skill for writing</a:t>
            </a:r>
          </a:p>
          <a:p>
            <a:pPr algn="ctr" eaLnBrk="1" hangingPunct="1">
              <a:buFontTx/>
              <a:buNone/>
            </a:pPr>
            <a:endParaRPr lang="en-GB" altLang="en-US" sz="4000">
              <a:latin typeface="Comic Sans MS" panose="030F0702030302020204" pitchFamily="66" charset="0"/>
            </a:endParaRPr>
          </a:p>
          <a:p>
            <a:pPr eaLnBrk="1" hangingPunct="1"/>
            <a:r>
              <a:rPr lang="en-GB" altLang="en-US" sz="2800">
                <a:latin typeface="Comic Sans MS" panose="030F0702030302020204" pitchFamily="66" charset="0"/>
              </a:rPr>
              <a:t>‘Chopping up’ the word to spell it out</a:t>
            </a:r>
          </a:p>
          <a:p>
            <a:pPr eaLnBrk="1" hangingPunct="1"/>
            <a:r>
              <a:rPr lang="en-GB" altLang="en-US" sz="2800">
                <a:latin typeface="Comic Sans MS" panose="030F0702030302020204" pitchFamily="66" charset="0"/>
              </a:rPr>
              <a:t>The opposite of blending</a:t>
            </a:r>
          </a:p>
          <a:p>
            <a:pPr eaLnBrk="1" hangingPunct="1"/>
            <a:r>
              <a:rPr lang="en-GB" altLang="en-US" sz="2800">
                <a:latin typeface="Comic Sans MS" panose="030F0702030302020204" pitchFamily="66" charset="0"/>
              </a:rPr>
              <a:t>Identifying the individual sounds in a spoken word (e.g. h-i-m , s-t-or-k) and writing down letters for each sound (phoneme) to form the word.</a:t>
            </a:r>
          </a:p>
        </p:txBody>
      </p:sp>
      <p:pic>
        <p:nvPicPr>
          <p:cNvPr id="19459" name="Picture 1" descr="File:S.H Horikawa – Star Strider Robot (スターストライダーロボット ...">
            <a:extLst>
              <a:ext uri="{FF2B5EF4-FFF2-40B4-BE49-F238E27FC236}">
                <a16:creationId xmlns:a16="http://schemas.microsoft.com/office/drawing/2014/main" id="{09D6DA32-6962-454E-9FDF-80B528C979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060575"/>
            <a:ext cx="16351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DC1F87D-E4EC-3E46-B207-AD5994DC7E3F}" type="slidenum">
              <a:rPr lang="en-US" smtClean="0"/>
              <a:t>7</a:t>
            </a:fld>
            <a:endParaRPr lang="en-US"/>
          </a:p>
        </p:txBody>
      </p:sp>
    </p:spTree>
    <p:extLst>
      <p:ext uri="{BB962C8B-B14F-4D97-AF65-F5344CB8AC3E}">
        <p14:creationId xmlns:p14="http://schemas.microsoft.com/office/powerpoint/2010/main" val="399740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21-09-24 at 14.45.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13" y="11014"/>
            <a:ext cx="852765" cy="914945"/>
          </a:xfrm>
          <a:prstGeom prst="rect">
            <a:avLst/>
          </a:prstGeom>
        </p:spPr>
      </p:pic>
      <p:sp>
        <p:nvSpPr>
          <p:cNvPr id="10" name="TextBox 9"/>
          <p:cNvSpPr txBox="1"/>
          <p:nvPr/>
        </p:nvSpPr>
        <p:spPr>
          <a:xfrm>
            <a:off x="3620381" y="191670"/>
            <a:ext cx="2019847" cy="1846659"/>
          </a:xfrm>
          <a:prstGeom prst="rect">
            <a:avLst/>
          </a:prstGeom>
          <a:noFill/>
        </p:spPr>
        <p:txBody>
          <a:bodyPr wrap="none" rtlCol="0">
            <a:spAutoFit/>
          </a:bodyPr>
          <a:lstStyle/>
          <a:p>
            <a:pPr algn="ctr"/>
            <a:r>
              <a:rPr lang="en-US" sz="2400" b="1" u="sng" dirty="0"/>
              <a:t>Little </a:t>
            </a:r>
            <a:r>
              <a:rPr lang="en-US" sz="2400" b="1" u="sng" dirty="0" err="1"/>
              <a:t>Wandle</a:t>
            </a:r>
            <a:r>
              <a:rPr lang="en-US" sz="2400" b="1" u="sng" dirty="0"/>
              <a:t>  </a:t>
            </a:r>
          </a:p>
          <a:p>
            <a:pPr algn="ctr"/>
            <a:endParaRPr lang="en-US" sz="2400" dirty="0">
              <a:latin typeface="+mj-lt"/>
              <a:cs typeface="Comic Sans MS"/>
            </a:endParaRPr>
          </a:p>
          <a:p>
            <a:pPr algn="ctr"/>
            <a:endParaRPr lang="en-US" sz="2400" dirty="0">
              <a:latin typeface="+mj-lt"/>
              <a:cs typeface="Comic Sans MS"/>
            </a:endParaRPr>
          </a:p>
          <a:p>
            <a:pPr algn="ctr"/>
            <a:endParaRPr lang="en-US" sz="2400" b="1" dirty="0">
              <a:latin typeface="+mj-lt"/>
              <a:cs typeface="Comic Sans MS"/>
            </a:endParaRPr>
          </a:p>
          <a:p>
            <a:pPr algn="ctr"/>
            <a:endParaRPr lang="en-US" dirty="0">
              <a:solidFill>
                <a:srgbClr val="0000FF"/>
              </a:solidFill>
            </a:endParaRPr>
          </a:p>
        </p:txBody>
      </p:sp>
      <p:sp>
        <p:nvSpPr>
          <p:cNvPr id="3" name="TextBox 2"/>
          <p:cNvSpPr txBox="1"/>
          <p:nvPr/>
        </p:nvSpPr>
        <p:spPr>
          <a:xfrm>
            <a:off x="40189" y="1829890"/>
            <a:ext cx="9008492" cy="6647974"/>
          </a:xfrm>
          <a:prstGeom prst="rect">
            <a:avLst/>
          </a:prstGeom>
          <a:noFill/>
        </p:spPr>
        <p:txBody>
          <a:bodyPr wrap="square" rtlCol="0">
            <a:spAutoFit/>
          </a:bodyPr>
          <a:lstStyle/>
          <a:p>
            <a:r>
              <a:rPr lang="en-US" sz="2400" dirty="0"/>
              <a:t>Following government guidance last year, we have bought a new Phonics programme, Little </a:t>
            </a:r>
            <a:r>
              <a:rPr lang="en-US" sz="2400" dirty="0" err="1"/>
              <a:t>Wandle</a:t>
            </a:r>
            <a:r>
              <a:rPr lang="en-US" sz="2400" dirty="0"/>
              <a:t> Letters and Sounds revised. This programme has been validated and approved by the government.</a:t>
            </a:r>
          </a:p>
          <a:p>
            <a:endParaRPr lang="en-US" dirty="0"/>
          </a:p>
          <a:p>
            <a:pPr algn="just"/>
            <a:r>
              <a:rPr lang="en-US" sz="2400" dirty="0"/>
              <a:t>Little </a:t>
            </a:r>
            <a:r>
              <a:rPr lang="en-US" sz="2400" dirty="0" err="1"/>
              <a:t>Wandle</a:t>
            </a:r>
            <a:r>
              <a:rPr lang="en-US" sz="2400" dirty="0"/>
              <a:t> Letters and Sounds Revised draws on the latest research into how children learn best; how to ensure learning stays in children’s long term memory and how best to enable children to apply their learning to become highly competent readers.</a:t>
            </a:r>
          </a:p>
          <a:p>
            <a:pPr algn="just"/>
            <a:endParaRPr lang="en-US" sz="2400" dirty="0"/>
          </a:p>
          <a:p>
            <a:pPr algn="just"/>
            <a:r>
              <a:rPr lang="en-US" sz="2400" dirty="0"/>
              <a:t>We now have one programme for the whole school :</a:t>
            </a:r>
          </a:p>
          <a:p>
            <a:pPr marL="800100" lvl="1" indent="-342900" algn="just">
              <a:buFontTx/>
              <a:buChar char="-"/>
            </a:pPr>
            <a:r>
              <a:rPr lang="en-US" dirty="0"/>
              <a:t>We have a systematic approach to ensure consistency for the children </a:t>
            </a:r>
          </a:p>
          <a:p>
            <a:pPr marL="800100" lvl="1" indent="-342900" algn="just">
              <a:buFontTx/>
              <a:buChar char="-"/>
            </a:pPr>
            <a:r>
              <a:rPr lang="en-US" dirty="0"/>
              <a:t>We are using the same resources, mnemonics and key words to teach the children</a:t>
            </a:r>
          </a:p>
          <a:p>
            <a:pPr marL="800100" lvl="1" indent="-342900" algn="just">
              <a:buFontTx/>
              <a:buChar char="-"/>
            </a:pPr>
            <a:r>
              <a:rPr lang="en-US" dirty="0"/>
              <a:t>We are using decodable books</a:t>
            </a:r>
          </a:p>
          <a:p>
            <a:pPr marL="800100" lvl="1" indent="-342900" algn="just">
              <a:buFontTx/>
              <a:buChar char="-"/>
            </a:pPr>
            <a:r>
              <a:rPr lang="en-US" dirty="0"/>
              <a:t>We are ensuring that there is high quality teaching of phonics across the school.</a:t>
            </a:r>
          </a:p>
          <a:p>
            <a:pPr lvl="1"/>
            <a:endParaRPr lang="en-US" dirty="0"/>
          </a:p>
          <a:p>
            <a:pPr marL="800100" lvl="1" indent="-342900" algn="just">
              <a:buFontTx/>
              <a:buChar char="-"/>
            </a:pPr>
            <a:endParaRPr lang="en-US" sz="2400" dirty="0"/>
          </a:p>
          <a:p>
            <a:endParaRPr lang="en-US" b="0" i="0" dirty="0">
              <a:effectLst/>
              <a:latin typeface="Chalkboard"/>
            </a:endParaRPr>
          </a:p>
          <a:p>
            <a:endParaRPr lang="en-US" sz="2400" dirty="0">
              <a:solidFill>
                <a:srgbClr val="FF0000"/>
              </a:solidFill>
            </a:endParaRPr>
          </a:p>
          <a:p>
            <a:endParaRPr lang="en-US" dirty="0">
              <a:solidFill>
                <a:srgbClr val="0000FF"/>
              </a:solidFill>
            </a:endParaRPr>
          </a:p>
          <a:p>
            <a:r>
              <a:rPr lang="en-US" dirty="0"/>
              <a:t>                                                    </a:t>
            </a:r>
            <a:endParaRPr lang="en-US" dirty="0">
              <a:solidFill>
                <a:srgbClr val="0000FF"/>
              </a:solidFill>
            </a:endParaRPr>
          </a:p>
        </p:txBody>
      </p:sp>
      <p:sp>
        <p:nvSpPr>
          <p:cNvPr id="2" name="Slide Number Placeholder 1"/>
          <p:cNvSpPr>
            <a:spLocks noGrp="1"/>
          </p:cNvSpPr>
          <p:nvPr>
            <p:ph type="sldNum" sz="quarter" idx="12"/>
          </p:nvPr>
        </p:nvSpPr>
        <p:spPr/>
        <p:txBody>
          <a:bodyPr/>
          <a:lstStyle/>
          <a:p>
            <a:fld id="{EDC1F87D-E4EC-3E46-B207-AD5994DC7E3F}" type="slidenum">
              <a:rPr lang="en-US" smtClean="0"/>
              <a:t>8</a:t>
            </a:fld>
            <a:endParaRPr lang="en-US"/>
          </a:p>
        </p:txBody>
      </p:sp>
    </p:spTree>
    <p:extLst>
      <p:ext uri="{BB962C8B-B14F-4D97-AF65-F5344CB8AC3E}">
        <p14:creationId xmlns:p14="http://schemas.microsoft.com/office/powerpoint/2010/main" val="353668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8F738CF-C649-478F-B14F-5DCAE6A31CC0}"/>
              </a:ext>
            </a:extLst>
          </p:cNvPr>
          <p:cNvSpPr>
            <a:spLocks noGrp="1"/>
          </p:cNvSpPr>
          <p:nvPr>
            <p:ph type="title"/>
          </p:nvPr>
        </p:nvSpPr>
        <p:spPr>
          <a:xfrm>
            <a:off x="1104900" y="152400"/>
            <a:ext cx="6858000" cy="1143000"/>
          </a:xfrm>
        </p:spPr>
        <p:txBody>
          <a:bodyPr/>
          <a:lstStyle/>
          <a:p>
            <a:pPr eaLnBrk="1" hangingPunct="1"/>
            <a:r>
              <a:rPr lang="en-GB" altLang="en-US" sz="3600" dirty="0">
                <a:latin typeface="Calibri" panose="020F0502020204030204" pitchFamily="34" charset="0"/>
                <a:cs typeface="Calibri" panose="020F0502020204030204" pitchFamily="34" charset="0"/>
              </a:rPr>
              <a:t>Little </a:t>
            </a:r>
            <a:r>
              <a:rPr lang="en-GB" altLang="en-US" sz="3600" dirty="0" err="1">
                <a:latin typeface="Calibri" panose="020F0502020204030204" pitchFamily="34" charset="0"/>
                <a:cs typeface="Calibri" panose="020F0502020204030204" pitchFamily="34" charset="0"/>
              </a:rPr>
              <a:t>Wandle</a:t>
            </a:r>
            <a:r>
              <a:rPr lang="en-GB" altLang="en-US" sz="3600" dirty="0">
                <a:latin typeface="Calibri" panose="020F0502020204030204" pitchFamily="34" charset="0"/>
                <a:cs typeface="Calibri" panose="020F0502020204030204" pitchFamily="34" charset="0"/>
              </a:rPr>
              <a:t> Letters and Sounds</a:t>
            </a:r>
            <a:endParaRPr lang="en-US" altLang="en-US" sz="3600" dirty="0">
              <a:latin typeface="Calibri" panose="020F0502020204030204" pitchFamily="34" charset="0"/>
              <a:cs typeface="Calibri" panose="020F0502020204030204" pitchFamily="34" charset="0"/>
            </a:endParaRPr>
          </a:p>
        </p:txBody>
      </p:sp>
      <p:sp>
        <p:nvSpPr>
          <p:cNvPr id="22531" name="Content Placeholder 2">
            <a:extLst>
              <a:ext uri="{FF2B5EF4-FFF2-40B4-BE49-F238E27FC236}">
                <a16:creationId xmlns:a16="http://schemas.microsoft.com/office/drawing/2014/main" id="{F0B34344-0484-4F26-980A-3333F8E970D3}"/>
              </a:ext>
            </a:extLst>
          </p:cNvPr>
          <p:cNvSpPr txBox="1">
            <a:spLocks/>
          </p:cNvSpPr>
          <p:nvPr/>
        </p:nvSpPr>
        <p:spPr bwMode="auto">
          <a:xfrm>
            <a:off x="533400" y="990599"/>
            <a:ext cx="8001000" cy="51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0" charset="-128"/>
              </a:defRPr>
            </a:lvl1pPr>
            <a:lvl2pPr marL="742950" indent="-285750" eaLnBrk="0" hangingPunct="0">
              <a:defRPr>
                <a:solidFill>
                  <a:schemeClr val="tx1"/>
                </a:solidFill>
                <a:latin typeface="Arial" charset="0"/>
                <a:ea typeface="ＭＳ Ｐゴシック" pitchFamily="-100" charset="-128"/>
              </a:defRPr>
            </a:lvl2pPr>
            <a:lvl3pPr marL="1143000" indent="-228600" eaLnBrk="0" hangingPunct="0">
              <a:defRPr>
                <a:solidFill>
                  <a:schemeClr val="tx1"/>
                </a:solidFill>
                <a:latin typeface="Arial" charset="0"/>
                <a:ea typeface="ＭＳ Ｐゴシック" pitchFamily="-100" charset="-128"/>
              </a:defRPr>
            </a:lvl3pPr>
            <a:lvl4pPr marL="1600200" indent="-228600" eaLnBrk="0" hangingPunct="0">
              <a:defRPr>
                <a:solidFill>
                  <a:schemeClr val="tx1"/>
                </a:solidFill>
                <a:latin typeface="Arial" charset="0"/>
                <a:ea typeface="ＭＳ Ｐゴシック" pitchFamily="-100" charset="-128"/>
              </a:defRPr>
            </a:lvl4pPr>
            <a:lvl5pPr marL="2057400" indent="-228600" eaLnBrk="0" hangingPunct="0">
              <a:defRPr>
                <a:solidFill>
                  <a:schemeClr val="tx1"/>
                </a:solidFill>
                <a:latin typeface="Arial" charset="0"/>
                <a:ea typeface="ＭＳ Ｐゴシック" pitchFamily="-10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0" charset="-128"/>
              </a:defRPr>
            </a:lvl9pPr>
          </a:lstStyle>
          <a:p>
            <a:pPr marL="0" indent="0" eaLnBrk="1" hangingPunct="1">
              <a:spcBef>
                <a:spcPct val="20000"/>
              </a:spcBef>
              <a:defRPr/>
            </a:pPr>
            <a:r>
              <a:rPr lang="en-GB" sz="2400" i="1" dirty="0">
                <a:latin typeface="Calibri" panose="020F0502020204030204" pitchFamily="34" charset="0"/>
                <a:cs typeface="Calibri" panose="020F0502020204030204" pitchFamily="34" charset="0"/>
              </a:rPr>
              <a:t>The Little </a:t>
            </a:r>
            <a:r>
              <a:rPr lang="en-GB" sz="2400" i="1" dirty="0" err="1">
                <a:latin typeface="Calibri" panose="020F0502020204030204" pitchFamily="34" charset="0"/>
                <a:cs typeface="Calibri" panose="020F0502020204030204" pitchFamily="34" charset="0"/>
              </a:rPr>
              <a:t>Wandle</a:t>
            </a:r>
            <a:r>
              <a:rPr lang="en-GB" sz="2400" i="1" dirty="0">
                <a:latin typeface="Calibri" panose="020F0502020204030204" pitchFamily="34" charset="0"/>
                <a:cs typeface="Calibri" panose="020F0502020204030204" pitchFamily="34" charset="0"/>
              </a:rPr>
              <a:t> Letters and Sounds</a:t>
            </a:r>
            <a:r>
              <a:rPr lang="en-GB" sz="2400" dirty="0">
                <a:latin typeface="Calibri" panose="020F0502020204030204" pitchFamily="34" charset="0"/>
                <a:cs typeface="Calibri" panose="020F0502020204030204" pitchFamily="34" charset="0"/>
              </a:rPr>
              <a:t> scheme is divided into five phases, with each phase building on the skills and knowledge of previous learning. </a:t>
            </a:r>
          </a:p>
          <a:p>
            <a:pPr marL="0" indent="0" eaLnBrk="1" hangingPunct="1">
              <a:spcBef>
                <a:spcPct val="20000"/>
              </a:spcBef>
              <a:defRPr/>
            </a:pPr>
            <a:endParaRPr lang="en-GB" sz="2400" dirty="0">
              <a:latin typeface="Calibri" panose="020F0502020204030204" pitchFamily="34" charset="0"/>
              <a:cs typeface="Calibri" panose="020F0502020204030204" pitchFamily="34" charset="0"/>
            </a:endParaRPr>
          </a:p>
          <a:p>
            <a:pPr marL="0" indent="0" eaLnBrk="1" hangingPunct="1">
              <a:spcBef>
                <a:spcPct val="20000"/>
              </a:spcBef>
              <a:defRPr/>
            </a:pPr>
            <a:r>
              <a:rPr lang="en-GB" sz="2400" b="1" dirty="0">
                <a:latin typeface="Calibri" panose="020F0502020204030204" pitchFamily="34" charset="0"/>
                <a:cs typeface="Calibri" panose="020F0502020204030204" pitchFamily="34" charset="0"/>
              </a:rPr>
              <a:t>Reception – Phase 2 &amp; 3</a:t>
            </a:r>
          </a:p>
          <a:p>
            <a:pPr marL="0" indent="0" eaLnBrk="1" hangingPunct="1">
              <a:spcBef>
                <a:spcPct val="20000"/>
              </a:spcBef>
              <a:defRPr/>
            </a:pPr>
            <a:r>
              <a:rPr lang="en-GB" sz="2400" b="1" dirty="0">
                <a:latin typeface="Calibri" panose="020F0502020204030204" pitchFamily="34" charset="0"/>
                <a:cs typeface="Calibri" panose="020F0502020204030204" pitchFamily="34" charset="0"/>
              </a:rPr>
              <a:t>Year 1 – Phase 4 (consolidation) &amp; 5</a:t>
            </a:r>
          </a:p>
          <a:p>
            <a:pPr marL="0" indent="0" eaLnBrk="1" hangingPunct="1">
              <a:spcBef>
                <a:spcPct val="20000"/>
              </a:spcBef>
              <a:defRPr/>
            </a:pPr>
            <a:endParaRPr lang="en-GB" sz="2400" dirty="0">
              <a:latin typeface="Calibri" panose="020F0502020204030204" pitchFamily="34" charset="0"/>
              <a:cs typeface="Calibri" panose="020F0502020204030204" pitchFamily="34" charset="0"/>
            </a:endParaRPr>
          </a:p>
          <a:p>
            <a:pPr marL="0" indent="0" eaLnBrk="1" hangingPunct="1">
              <a:spcBef>
                <a:spcPct val="20000"/>
              </a:spcBef>
              <a:defRPr/>
            </a:pPr>
            <a:r>
              <a:rPr lang="en-GB" sz="2400" dirty="0">
                <a:latin typeface="Calibri" panose="020F0502020204030204" pitchFamily="34" charset="0"/>
                <a:cs typeface="Calibri" panose="020F0502020204030204" pitchFamily="34" charset="0"/>
              </a:rPr>
              <a:t>Children have time to practise and rapidly expand their ability to read and spell words. </a:t>
            </a:r>
          </a:p>
          <a:p>
            <a:pPr marL="0" indent="0" eaLnBrk="1" hangingPunct="1">
              <a:spcBef>
                <a:spcPct val="20000"/>
              </a:spcBef>
              <a:defRPr/>
            </a:pPr>
            <a:r>
              <a:rPr lang="en-GB" sz="2400" dirty="0">
                <a:latin typeface="Calibri" panose="020F0502020204030204" pitchFamily="34" charset="0"/>
                <a:cs typeface="Calibri" panose="020F0502020204030204" pitchFamily="34" charset="0"/>
              </a:rPr>
              <a:t>They are also taught to read and spell ‘tricky words’, which are words with spellings that are unusual.</a:t>
            </a:r>
          </a:p>
          <a:p>
            <a:pPr marL="0" indent="0" eaLnBrk="1" hangingPunct="1">
              <a:spcBef>
                <a:spcPct val="20000"/>
              </a:spcBef>
              <a:defRPr/>
            </a:pPr>
            <a:endParaRPr lang="en-GB" sz="2400" dirty="0">
              <a:latin typeface="Calibri" panose="020F0502020204030204" pitchFamily="34" charset="0"/>
              <a:cs typeface="Calibri" panose="020F0502020204030204" pitchFamily="34" charset="0"/>
            </a:endParaRPr>
          </a:p>
          <a:p>
            <a:pPr marL="0" indent="0" eaLnBrk="1" hangingPunct="1">
              <a:spcBef>
                <a:spcPct val="20000"/>
              </a:spcBef>
              <a:defRPr/>
            </a:pPr>
            <a:r>
              <a:rPr lang="en-GB" sz="2000" dirty="0">
                <a:latin typeface="Calibri" pitchFamily="-100" charset="0"/>
              </a:rPr>
              <a:t>https://www.littlewandlelettersandsounds.org.uk/resources/for-parents/</a:t>
            </a:r>
          </a:p>
        </p:txBody>
      </p:sp>
      <p:sp>
        <p:nvSpPr>
          <p:cNvPr id="2" name="Slide Number Placeholder 1"/>
          <p:cNvSpPr>
            <a:spLocks noGrp="1"/>
          </p:cNvSpPr>
          <p:nvPr>
            <p:ph type="sldNum" sz="quarter" idx="12"/>
          </p:nvPr>
        </p:nvSpPr>
        <p:spPr/>
        <p:txBody>
          <a:bodyPr/>
          <a:lstStyle/>
          <a:p>
            <a:fld id="{EDC1F87D-E4EC-3E46-B207-AD5994DC7E3F}" type="slidenum">
              <a:rPr lang="en-US" smtClean="0"/>
              <a:t>9</a:t>
            </a:fld>
            <a:endParaRPr lang="en-US"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2759</TotalTime>
  <Words>1800</Words>
  <Application>Microsoft Office PowerPoint</Application>
  <PresentationFormat>On-screen Show (4:3)</PresentationFormat>
  <Paragraphs>228</Paragraphs>
  <Slides>27</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ＭＳ Ｐゴシック</vt:lpstr>
      <vt:lpstr>Arial</vt:lpstr>
      <vt:lpstr>Arial Black</vt:lpstr>
      <vt:lpstr>Calibri</vt:lpstr>
      <vt:lpstr>Calibri Light</vt:lpstr>
      <vt:lpstr>Chalkboard</vt:lpstr>
      <vt:lpstr>Comic Sans MS</vt:lpstr>
      <vt:lpstr>Mangal</vt:lpstr>
      <vt:lpstr>Open Sans</vt:lpstr>
      <vt:lpstr>SassoonCRInfant</vt:lpstr>
      <vt:lpstr>Tahoma</vt:lpstr>
      <vt:lpstr>Times New Roman</vt:lpstr>
      <vt:lpstr>Office Theme</vt:lpstr>
      <vt:lpstr> Phonics and Early Reading at St Dunstan’s</vt:lpstr>
      <vt:lpstr>Phonics</vt:lpstr>
      <vt:lpstr>Some Definitions </vt:lpstr>
      <vt:lpstr>PowerPoint Presentation</vt:lpstr>
      <vt:lpstr>PowerPoint Presentation</vt:lpstr>
      <vt:lpstr>PowerPoint Presentation</vt:lpstr>
      <vt:lpstr>PowerPoint Presentation</vt:lpstr>
      <vt:lpstr>PowerPoint Presentation</vt:lpstr>
      <vt:lpstr>Little Wandle Letters and Sounds</vt:lpstr>
      <vt:lpstr>PowerPoint Presentation</vt:lpstr>
      <vt:lpstr>Year 1</vt:lpstr>
      <vt:lpstr>Year 2</vt:lpstr>
      <vt:lpstr>PowerPoint Presentation</vt:lpstr>
      <vt:lpstr>PowerPoint Presentation</vt:lpstr>
      <vt:lpstr>How we teach blending</vt:lpstr>
      <vt:lpstr>PowerPoint Presentation</vt:lpstr>
      <vt:lpstr>PowerPoint Presentation</vt:lpstr>
      <vt:lpstr>PowerPoint Presentation</vt:lpstr>
      <vt:lpstr>Assessment </vt:lpstr>
      <vt:lpstr>PowerPoint Presentation</vt:lpstr>
      <vt:lpstr>PowerPoint Presentation</vt:lpstr>
      <vt:lpstr>PowerPoint Presentation</vt:lpstr>
      <vt:lpstr>PowerPoint Presentation</vt:lpstr>
      <vt:lpstr>Evidence for pleasure for reading</vt:lpstr>
      <vt:lpstr>How to encourage reading for pleasure at home</vt:lpstr>
      <vt:lpstr>How else can you help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Crook</dc:creator>
  <cp:lastModifiedBy>Pauline Bolt</cp:lastModifiedBy>
  <cp:revision>130</cp:revision>
  <cp:lastPrinted>2022-02-08T17:23:58Z</cp:lastPrinted>
  <dcterms:created xsi:type="dcterms:W3CDTF">2021-09-24T13:21:19Z</dcterms:created>
  <dcterms:modified xsi:type="dcterms:W3CDTF">2022-03-03T09:31:47Z</dcterms:modified>
</cp:coreProperties>
</file>