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73" r:id="rId5"/>
  </p:sldIdLst>
  <p:sldSz cx="9906000" cy="6858000" type="A4"/>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F811E5-B371-6A28-BF9A-0F57DE4B7A28}" name="Alice Brealy" initials="AB" userId="S::abrealy@caterlinkltd.co.uk::702f5e84-6c0f-4bcb-baa0-ae526eff26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ysop" initials="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CC"/>
    <a:srgbClr val="54BCEB"/>
    <a:srgbClr val="FFF0D2"/>
    <a:srgbClr val="C9FFFB"/>
    <a:srgbClr val="FF4343"/>
    <a:srgbClr val="00C8BA"/>
    <a:srgbClr val="C5FFFB"/>
    <a:srgbClr val="00968B"/>
    <a:srgbClr val="009E93"/>
    <a:srgbClr val="006D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0762AD-421A-4752-89C9-F5DEDCC3B1C3}" v="4" dt="2024-05-13T14:47:45.297"/>
    <p1510:client id="{F4F8804C-E66D-454E-997E-D6EAA5B61449}" v="14" dt="2024-05-13T10:20:28.1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77" autoAdjust="0"/>
  </p:normalViewPr>
  <p:slideViewPr>
    <p:cSldViewPr snapToGrid="0">
      <p:cViewPr varScale="1">
        <p:scale>
          <a:sx n="73" d="100"/>
          <a:sy n="73" d="100"/>
        </p:scale>
        <p:origin x="904" y="56"/>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84870" cy="502755"/>
          </a:xfrm>
          <a:prstGeom prst="rect">
            <a:avLst/>
          </a:prstGeom>
        </p:spPr>
        <p:txBody>
          <a:bodyPr vert="horz" lIns="92438" tIns="46219" rIns="92438" bIns="46219" rtlCol="0"/>
          <a:lstStyle>
            <a:lvl1pPr algn="l">
              <a:defRPr sz="1200"/>
            </a:lvl1pPr>
          </a:lstStyle>
          <a:p>
            <a:endParaRPr lang="en-GB"/>
          </a:p>
        </p:txBody>
      </p:sp>
      <p:sp>
        <p:nvSpPr>
          <p:cNvPr id="3" name="Date Placeholder 2"/>
          <p:cNvSpPr>
            <a:spLocks noGrp="1"/>
          </p:cNvSpPr>
          <p:nvPr>
            <p:ph type="dt" idx="1"/>
          </p:nvPr>
        </p:nvSpPr>
        <p:spPr>
          <a:xfrm>
            <a:off x="3901700" y="0"/>
            <a:ext cx="2984870" cy="502755"/>
          </a:xfrm>
          <a:prstGeom prst="rect">
            <a:avLst/>
          </a:prstGeom>
        </p:spPr>
        <p:txBody>
          <a:bodyPr vert="horz" lIns="92438" tIns="46219" rIns="92438" bIns="46219" rtlCol="0"/>
          <a:lstStyle>
            <a:lvl1pPr algn="r">
              <a:defRPr sz="1200"/>
            </a:lvl1pPr>
          </a:lstStyle>
          <a:p>
            <a:fld id="{222E43BF-527D-440D-8356-FC8BCEDDB5DC}" type="datetimeFigureOut">
              <a:rPr lang="en-GB" smtClean="0"/>
              <a:t>04/09/2024</a:t>
            </a:fld>
            <a:endParaRPr lang="en-GB"/>
          </a:p>
        </p:txBody>
      </p:sp>
      <p:sp>
        <p:nvSpPr>
          <p:cNvPr id="4" name="Slide Image Placeholder 3"/>
          <p:cNvSpPr>
            <a:spLocks noGrp="1" noRot="1" noChangeAspect="1"/>
          </p:cNvSpPr>
          <p:nvPr>
            <p:ph type="sldImg" idx="2"/>
          </p:nvPr>
        </p:nvSpPr>
        <p:spPr>
          <a:xfrm>
            <a:off x="1001713" y="1252538"/>
            <a:ext cx="4884737" cy="3381375"/>
          </a:xfrm>
          <a:prstGeom prst="rect">
            <a:avLst/>
          </a:prstGeom>
          <a:noFill/>
          <a:ln w="12700">
            <a:solidFill>
              <a:prstClr val="black"/>
            </a:solidFill>
          </a:ln>
        </p:spPr>
        <p:txBody>
          <a:bodyPr vert="horz" lIns="92438" tIns="46219" rIns="92438" bIns="46219"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2438" tIns="46219" rIns="92438" bIns="46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517548"/>
            <a:ext cx="2984870" cy="502754"/>
          </a:xfrm>
          <a:prstGeom prst="rect">
            <a:avLst/>
          </a:prstGeom>
        </p:spPr>
        <p:txBody>
          <a:bodyPr vert="horz" lIns="92438" tIns="46219" rIns="92438" bIns="46219" rtlCol="0" anchor="b"/>
          <a:lstStyle>
            <a:lvl1pPr algn="l">
              <a:defRPr sz="1200"/>
            </a:lvl1pPr>
          </a:lstStyle>
          <a:p>
            <a:endParaRPr lang="en-GB"/>
          </a:p>
        </p:txBody>
      </p:sp>
      <p:sp>
        <p:nvSpPr>
          <p:cNvPr id="7" name="Slide Number Placeholder 6"/>
          <p:cNvSpPr>
            <a:spLocks noGrp="1"/>
          </p:cNvSpPr>
          <p:nvPr>
            <p:ph type="sldNum" sz="quarter" idx="5"/>
          </p:nvPr>
        </p:nvSpPr>
        <p:spPr>
          <a:xfrm>
            <a:off x="3901700" y="9517548"/>
            <a:ext cx="2984870" cy="502754"/>
          </a:xfrm>
          <a:prstGeom prst="rect">
            <a:avLst/>
          </a:prstGeom>
        </p:spPr>
        <p:txBody>
          <a:bodyPr vert="horz" lIns="92438" tIns="46219" rIns="92438" bIns="46219" rtlCol="0" anchor="b"/>
          <a:lstStyle>
            <a:lvl1pPr algn="r">
              <a:defRPr sz="1200"/>
            </a:lvl1pPr>
          </a:lstStyle>
          <a:p>
            <a:fld id="{22D8F38C-0513-424D-9F07-ACE2DBD6F960}" type="slidenum">
              <a:rPr lang="en-GB" smtClean="0"/>
              <a:t>‹#›</a:t>
            </a:fld>
            <a:endParaRPr lang="en-GB"/>
          </a:p>
        </p:txBody>
      </p:sp>
    </p:spTree>
    <p:extLst>
      <p:ext uri="{BB962C8B-B14F-4D97-AF65-F5344CB8AC3E}">
        <p14:creationId xmlns:p14="http://schemas.microsoft.com/office/powerpoint/2010/main" val="3444108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pic>
        <p:nvPicPr>
          <p:cNvPr id="7" name="Picture 6">
            <a:extLst>
              <a:ext uri="{FF2B5EF4-FFF2-40B4-BE49-F238E27FC236}">
                <a16:creationId xmlns:a16="http://schemas.microsoft.com/office/drawing/2014/main" id="{BFE56D4B-3E37-45DC-8A0E-850FD0BBE6CB}"/>
              </a:ext>
            </a:extLst>
          </p:cNvPr>
          <p:cNvPicPr>
            <a:picLocks noChangeAspect="1"/>
          </p:cNvPicPr>
          <p:nvPr userDrawn="1"/>
        </p:nvPicPr>
        <p:blipFill>
          <a:blip r:embed="rId2">
            <a:lum/>
          </a:blip>
          <a:stretch>
            <a:fillRect/>
          </a:stretch>
        </p:blipFill>
        <p:spPr>
          <a:xfrm>
            <a:off x="0" y="0"/>
            <a:ext cx="9906000" cy="6858000"/>
          </a:xfrm>
          <a:prstGeom prst="rect">
            <a:avLst/>
          </a:prstGeom>
        </p:spPr>
      </p:pic>
      <p:pic>
        <p:nvPicPr>
          <p:cNvPr id="8" name="Picture 7">
            <a:extLst>
              <a:ext uri="{FF2B5EF4-FFF2-40B4-BE49-F238E27FC236}">
                <a16:creationId xmlns:a16="http://schemas.microsoft.com/office/drawing/2014/main" id="{5A3E2D7A-21FB-4E41-849E-FBC6B38F3D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725" y="21720"/>
            <a:ext cx="1602025" cy="769695"/>
          </a:xfrm>
          <a:prstGeom prst="rect">
            <a:avLst/>
          </a:prstGeom>
        </p:spPr>
      </p:pic>
      <p:sp>
        <p:nvSpPr>
          <p:cNvPr id="9" name="TextBox 8">
            <a:extLst>
              <a:ext uri="{FF2B5EF4-FFF2-40B4-BE49-F238E27FC236}">
                <a16:creationId xmlns:a16="http://schemas.microsoft.com/office/drawing/2014/main" id="{CF8244A5-C333-4344-B70D-CA249A56B37A}"/>
              </a:ext>
            </a:extLst>
          </p:cNvPr>
          <p:cNvSpPr txBox="1"/>
          <p:nvPr userDrawn="1"/>
        </p:nvSpPr>
        <p:spPr>
          <a:xfrm>
            <a:off x="8788936" y="3163689"/>
            <a:ext cx="1088495" cy="3642122"/>
          </a:xfrm>
          <a:prstGeom prst="roundRect">
            <a:avLst/>
          </a:prstGeom>
          <a:solidFill>
            <a:srgbClr val="FF0000"/>
          </a:solidFill>
          <a:ln w="19050">
            <a:solidFill>
              <a:srgbClr val="FF0000"/>
            </a:solidFill>
          </a:ln>
        </p:spPr>
        <p:txBody>
          <a:bodyPr wrap="square" rtlCol="0">
            <a:spAutoFit/>
          </a:bodyPr>
          <a:lstStyle/>
          <a:p>
            <a:r>
              <a:rPr lang="en-GB" sz="700" b="1">
                <a:solidFill>
                  <a:schemeClr val="bg1"/>
                </a:solidFill>
                <a:latin typeface="Century Gothic" panose="020B0502020202020204" pitchFamily="34" charset="0"/>
              </a:rPr>
              <a:t>ALLERGY INFORMATION:</a:t>
            </a:r>
          </a:p>
          <a:p>
            <a:r>
              <a:rPr lang="en-GB" sz="700" b="1">
                <a:solidFill>
                  <a:schemeClr val="bg1"/>
                </a:solidFill>
                <a:latin typeface="Century Gothic" panose="020B0502020202020204" pitchFamily="34" charset="0"/>
              </a:rPr>
              <a:t>If </a:t>
            </a:r>
            <a:r>
              <a:rPr lang="en-GB" sz="700" b="1">
                <a:solidFill>
                  <a:schemeClr val="bg1"/>
                </a:solidFill>
                <a:effectLst/>
                <a:latin typeface="Century Gothic" panose="020B0502020202020204" pitchFamily="34" charset="0"/>
                <a:ea typeface="Calibri" panose="020F0502020204030204" pitchFamily="34" charset="0"/>
              </a:rPr>
              <a:t>you would like to know about particular allergens in foods please ask a member of the catering team for information. If your child has a school lunch and has a food allergy or intolerance you will be asked to complete a form to ensure we have the necessary information to cater for your child. We use a large variety of ingredients in the preparation of our meals and due to the nature of our kitchens it is not possible to completely remove the risk of cross contamination.</a:t>
            </a:r>
            <a:endParaRPr lang="en-GB" sz="70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46626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23260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28069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9801A62-7A48-4C58-849E-C45ADCCDA826}"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889760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01A62-7A48-4C58-849E-C45ADCCDA826}" type="datetimeFigureOut">
              <a:rPr lang="en-GB" smtClean="0"/>
              <a:t>04/09/2024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4108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9801A62-7A48-4C58-849E-C45ADCCDA826}" type="datetimeFigureOut">
              <a:rPr lang="en-GB" smtClean="0"/>
              <a:t>04/09/2024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501556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9801A62-7A48-4C58-849E-C45ADCCDA826}" type="datetimeFigureOut">
              <a:rPr lang="en-GB" smtClean="0"/>
              <a:t>04/09/2024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423145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9801A62-7A48-4C58-849E-C45ADCCDA826}" type="datetimeFigureOut">
              <a:rPr lang="en-GB" smtClean="0"/>
              <a:t>04/09/2024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2003010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01A62-7A48-4C58-849E-C45ADCCDA826}" type="datetimeFigureOut">
              <a:rPr lang="en-GB" smtClean="0"/>
              <a:t>04/09/2024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3312261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04/09/2024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4038680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01A62-7A48-4C58-849E-C45ADCCDA826}" type="datetimeFigureOut">
              <a:rPr lang="en-GB" smtClean="0"/>
              <a:t>04/09/2024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059E0C8-D700-4481-9575-E9D0947D9BAE}" type="slidenum">
              <a:rPr lang="en-GB" smtClean="0"/>
              <a:t>‹#›</a:t>
            </a:fld>
            <a:endParaRPr lang="en-GB"/>
          </a:p>
        </p:txBody>
      </p:sp>
    </p:spTree>
    <p:extLst>
      <p:ext uri="{BB962C8B-B14F-4D97-AF65-F5344CB8AC3E}">
        <p14:creationId xmlns:p14="http://schemas.microsoft.com/office/powerpoint/2010/main" val="182758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01A62-7A48-4C58-849E-C45ADCCDA826}" type="datetimeFigureOut">
              <a:rPr lang="en-GB" smtClean="0"/>
              <a:t>04/09/2024</a:t>
            </a:fld>
            <a:endParaRPr lang="en-GB"/>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59E0C8-D700-4481-9575-E9D0947D9BAE}" type="slidenum">
              <a:rPr lang="en-GB" smtClean="0"/>
              <a:t>‹#›</a:t>
            </a:fld>
            <a:endParaRPr lang="en-GB"/>
          </a:p>
        </p:txBody>
      </p:sp>
    </p:spTree>
    <p:extLst>
      <p:ext uri="{BB962C8B-B14F-4D97-AF65-F5344CB8AC3E}">
        <p14:creationId xmlns:p14="http://schemas.microsoft.com/office/powerpoint/2010/main" val="4079720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treemap chart&#10;&#10;Description automatically generated">
            <a:extLst>
              <a:ext uri="{FF2B5EF4-FFF2-40B4-BE49-F238E27FC236}">
                <a16:creationId xmlns:a16="http://schemas.microsoft.com/office/drawing/2014/main" id="{16FE9E8E-A985-FF24-D7C8-EC8A4F9D07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905999" cy="6858000"/>
          </a:xfrm>
          <a:prstGeom prst="rect">
            <a:avLst/>
          </a:prstGeom>
        </p:spPr>
      </p:pic>
      <p:graphicFrame>
        <p:nvGraphicFramePr>
          <p:cNvPr id="3" name="Table 107">
            <a:extLst>
              <a:ext uri="{FF2B5EF4-FFF2-40B4-BE49-F238E27FC236}">
                <a16:creationId xmlns:a16="http://schemas.microsoft.com/office/drawing/2014/main" id="{EBBA4467-61AE-737F-10D0-C5E93C728D94}"/>
              </a:ext>
            </a:extLst>
          </p:cNvPr>
          <p:cNvGraphicFramePr>
            <a:graphicFrameLocks noGrp="1"/>
          </p:cNvGraphicFramePr>
          <p:nvPr>
            <p:extLst>
              <p:ext uri="{D42A27DB-BD31-4B8C-83A1-F6EECF244321}">
                <p14:modId xmlns:p14="http://schemas.microsoft.com/office/powerpoint/2010/main" val="1992076243"/>
              </p:ext>
            </p:extLst>
          </p:nvPr>
        </p:nvGraphicFramePr>
        <p:xfrm>
          <a:off x="2476804" y="374469"/>
          <a:ext cx="7179844" cy="1874520"/>
        </p:xfrm>
        <a:graphic>
          <a:graphicData uri="http://schemas.openxmlformats.org/drawingml/2006/table">
            <a:tbl>
              <a:tblPr firstRow="1" bandRow="1">
                <a:tableStyleId>{5C22544A-7EE6-4342-B048-85BDC9FD1C3A}</a:tableStyleId>
              </a:tblPr>
              <a:tblGrid>
                <a:gridCol w="1427287">
                  <a:extLst>
                    <a:ext uri="{9D8B030D-6E8A-4147-A177-3AD203B41FA5}">
                      <a16:colId xmlns:a16="http://schemas.microsoft.com/office/drawing/2014/main" val="141170056"/>
                    </a:ext>
                  </a:extLst>
                </a:gridCol>
                <a:gridCol w="1474923">
                  <a:extLst>
                    <a:ext uri="{9D8B030D-6E8A-4147-A177-3AD203B41FA5}">
                      <a16:colId xmlns:a16="http://schemas.microsoft.com/office/drawing/2014/main" val="184896271"/>
                    </a:ext>
                  </a:extLst>
                </a:gridCol>
                <a:gridCol w="1331900">
                  <a:extLst>
                    <a:ext uri="{9D8B030D-6E8A-4147-A177-3AD203B41FA5}">
                      <a16:colId xmlns:a16="http://schemas.microsoft.com/office/drawing/2014/main" val="3716586628"/>
                    </a:ext>
                  </a:extLst>
                </a:gridCol>
                <a:gridCol w="1528555">
                  <a:extLst>
                    <a:ext uri="{9D8B030D-6E8A-4147-A177-3AD203B41FA5}">
                      <a16:colId xmlns:a16="http://schemas.microsoft.com/office/drawing/2014/main" val="3229335858"/>
                    </a:ext>
                  </a:extLst>
                </a:gridCol>
                <a:gridCol w="1417179">
                  <a:extLst>
                    <a:ext uri="{9D8B030D-6E8A-4147-A177-3AD203B41FA5}">
                      <a16:colId xmlns:a16="http://schemas.microsoft.com/office/drawing/2014/main" val="2848023262"/>
                    </a:ext>
                  </a:extLst>
                </a:gridCol>
              </a:tblGrid>
              <a:tr h="56698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 Tomato &amp;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Vegetable Pasta</a:t>
                      </a:r>
                      <a:endParaRPr kumimoji="0" lang="en-GB" sz="700" b="1" i="0" u="none" strike="noStrike" kern="1200" cap="none" spc="0" normalizeH="0" baseline="0" noProof="0" dirty="0">
                        <a:ln>
                          <a:noFill/>
                        </a:ln>
                        <a:solidFill>
                          <a:prstClr val="black"/>
                        </a:solidFill>
                        <a:effectLst/>
                        <a:uLnTx/>
                        <a:uFillTx/>
                        <a:latin typeface="Century Gothic"/>
                        <a:ea typeface="+mn-ea"/>
                        <a:cs typeface="+mn-cs"/>
                      </a:endParaRP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F0000"/>
                          </a:solidFill>
                          <a:effectLst/>
                          <a:uLnTx/>
                          <a:uFillTx/>
                          <a:latin typeface="Century Gothic"/>
                          <a:ea typeface="+mn-ea"/>
                          <a:cs typeface="+mn-cs"/>
                        </a:rPr>
                        <a:t>*</a:t>
                      </a:r>
                      <a:r>
                        <a:rPr kumimoji="0" lang="en-GB" sz="700" b="0" i="0" u="none" strike="noStrike" kern="1200" cap="none" spc="0" normalizeH="0" baseline="0" noProof="0" dirty="0">
                          <a:ln>
                            <a:noFill/>
                          </a:ln>
                          <a:solidFill>
                            <a:prstClr val="black"/>
                          </a:solidFill>
                          <a:effectLst/>
                          <a:uLnTx/>
                          <a:uFillTx/>
                          <a:latin typeface="Century Gothic"/>
                          <a:ea typeface="+mn-ea"/>
                          <a:cs typeface="+mn-cs"/>
                        </a:rPr>
                        <a:t> Beef Burger in a Bun with Potato Wedges</a:t>
                      </a: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900" b="1" dirty="0">
                          <a:solidFill>
                            <a:srgbClr val="FF0000"/>
                          </a:solidFill>
                          <a:latin typeface="Century Gothic"/>
                        </a:rPr>
                        <a:t>*</a:t>
                      </a:r>
                      <a:r>
                        <a:rPr lang="en-GB" sz="700" b="0" dirty="0">
                          <a:solidFill>
                            <a:prstClr val="black"/>
                          </a:solidFill>
                          <a:latin typeface="Century Gothic"/>
                        </a:rPr>
                        <a:t> Roast Chicken with Stuffing, Roast Potatoes and Gravy</a:t>
                      </a: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700" b="0" dirty="0">
                        <a:solidFill>
                          <a:prstClr val="black"/>
                        </a:solidFill>
                        <a:latin typeface="Century Gothic"/>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lang="en-GB" sz="700" b="0" dirty="0">
                        <a:solidFill>
                          <a:prstClr val="black"/>
                        </a:solidFill>
                        <a:latin typeface="Century Gothic"/>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dirty="0">
                          <a:solidFill>
                            <a:prstClr val="black"/>
                          </a:solidFill>
                          <a:latin typeface="Century Gothic"/>
                        </a:rPr>
                        <a:t>Vegetable Wellington with Roast Potatoes and Gravy</a:t>
                      </a:r>
                    </a:p>
                  </a:txBody>
                  <a:tcPr marL="137160" marR="137160" marT="137160" marB="13716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 </a:t>
                      </a: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Chicken Pasta Bake with Garlic Bread</a:t>
                      </a: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MSC Salmon Fishfingers with Chips and Tomato Sauce</a:t>
                      </a:r>
                    </a:p>
                  </a:txBody>
                  <a:tcPr marL="137160" marR="137160" marT="137160" marB="13716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13766"/>
                  </a:ext>
                </a:extLst>
              </a:tr>
              <a:tr h="5379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Mexican Fajitas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 with Rice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latin typeface="Century Gothic" panose="020B0502020202020204" pitchFamily="34" charset="0"/>
                        </a:rPr>
                        <a:t>Vegan Burger in a Bun with Potato Wedges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700" b="0" dirty="0">
                        <a:latin typeface="Century Gothic" panose="020B0502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endParaRPr lang="en-GB"/>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Creamy Chickpea and Coconut Curry with Rice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dirty="0">
                          <a:solidFill>
                            <a:schemeClr val="tx1"/>
                          </a:solidFill>
                          <a:latin typeface="Century Gothic" panose="020B0502020202020204" pitchFamily="34" charset="0"/>
                        </a:rPr>
                        <a:t>Cheesy Bean Pasty with Chips &amp; Tomato Sauce</a:t>
                      </a:r>
                      <a:endParaRPr kumimoji="0" lang="en-GB" sz="7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85539570"/>
                  </a:ext>
                </a:extLst>
              </a:tr>
              <a:tr h="2907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Roasted Peppers          Green Beans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Sweetcorn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Roasted Tomatoes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Carrots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Cabbage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Broccoli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Carrots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Baked Beans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Peas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2196175"/>
                  </a:ext>
                </a:extLst>
              </a:tr>
              <a:tr h="39252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Blackberry and Apple Crumble with Custard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latin typeface="Century Gothic" panose="020B0502020202020204" pitchFamily="34" charset="0"/>
                        </a:rPr>
                        <a:t>Fresh Fruit Salad</a:t>
                      </a:r>
                    </a:p>
                    <a:p>
                      <a:pPr algn="ctr"/>
                      <a:endParaRPr lang="en-GB" sz="700" b="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Melting Moments with Organic Yoghurt</a:t>
                      </a:r>
                    </a:p>
                    <a:p>
                      <a:pPr algn="ctr"/>
                      <a:endParaRPr lang="en-GB" sz="700" b="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Carrot and Courgette Cake with Custard</a:t>
                      </a:r>
                    </a:p>
                    <a:p>
                      <a:pPr algn="ctr"/>
                      <a:endParaRPr lang="en-GB" sz="700" b="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Chocolate and Beetroot Brownie</a:t>
                      </a:r>
                      <a:endPar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algn="ctr"/>
                      <a:endParaRPr lang="en-GB" sz="700" b="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1348895"/>
                  </a:ext>
                </a:extLst>
              </a:tr>
            </a:tbl>
          </a:graphicData>
        </a:graphic>
      </p:graphicFrame>
      <p:graphicFrame>
        <p:nvGraphicFramePr>
          <p:cNvPr id="6" name="Table 107">
            <a:extLst>
              <a:ext uri="{FF2B5EF4-FFF2-40B4-BE49-F238E27FC236}">
                <a16:creationId xmlns:a16="http://schemas.microsoft.com/office/drawing/2014/main" id="{F5B34B11-FC8E-0D85-0144-70A11184FBD7}"/>
              </a:ext>
            </a:extLst>
          </p:cNvPr>
          <p:cNvGraphicFramePr>
            <a:graphicFrameLocks noGrp="1"/>
          </p:cNvGraphicFramePr>
          <p:nvPr>
            <p:extLst>
              <p:ext uri="{D42A27DB-BD31-4B8C-83A1-F6EECF244321}">
                <p14:modId xmlns:p14="http://schemas.microsoft.com/office/powerpoint/2010/main" val="1346101214"/>
              </p:ext>
            </p:extLst>
          </p:nvPr>
        </p:nvGraphicFramePr>
        <p:xfrm>
          <a:off x="2415699" y="2151017"/>
          <a:ext cx="7179844" cy="1724110"/>
        </p:xfrm>
        <a:graphic>
          <a:graphicData uri="http://schemas.openxmlformats.org/drawingml/2006/table">
            <a:tbl>
              <a:tblPr firstRow="1" bandRow="1">
                <a:tableStyleId>{5C22544A-7EE6-4342-B048-85BDC9FD1C3A}</a:tableStyleId>
              </a:tblPr>
              <a:tblGrid>
                <a:gridCol w="1435969">
                  <a:extLst>
                    <a:ext uri="{9D8B030D-6E8A-4147-A177-3AD203B41FA5}">
                      <a16:colId xmlns:a16="http://schemas.microsoft.com/office/drawing/2014/main" val="141170056"/>
                    </a:ext>
                  </a:extLst>
                </a:gridCol>
                <a:gridCol w="1442222">
                  <a:extLst>
                    <a:ext uri="{9D8B030D-6E8A-4147-A177-3AD203B41FA5}">
                      <a16:colId xmlns:a16="http://schemas.microsoft.com/office/drawing/2014/main" val="184896271"/>
                    </a:ext>
                  </a:extLst>
                </a:gridCol>
                <a:gridCol w="1357918">
                  <a:extLst>
                    <a:ext uri="{9D8B030D-6E8A-4147-A177-3AD203B41FA5}">
                      <a16:colId xmlns:a16="http://schemas.microsoft.com/office/drawing/2014/main" val="3716586628"/>
                    </a:ext>
                  </a:extLst>
                </a:gridCol>
                <a:gridCol w="1507766">
                  <a:extLst>
                    <a:ext uri="{9D8B030D-6E8A-4147-A177-3AD203B41FA5}">
                      <a16:colId xmlns:a16="http://schemas.microsoft.com/office/drawing/2014/main" val="3229335858"/>
                    </a:ext>
                  </a:extLst>
                </a:gridCol>
                <a:gridCol w="1435969">
                  <a:extLst>
                    <a:ext uri="{9D8B030D-6E8A-4147-A177-3AD203B41FA5}">
                      <a16:colId xmlns:a16="http://schemas.microsoft.com/office/drawing/2014/main" val="2848023262"/>
                    </a:ext>
                  </a:extLst>
                </a:gridCol>
              </a:tblGrid>
              <a:tr h="400279">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Classic Cheese and Tomato Pizza</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Vegan Sausage Roll With Potato Wedges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F0000"/>
                          </a:solidFill>
                          <a:effectLst/>
                          <a:uLnTx/>
                          <a:uFillTx/>
                          <a:latin typeface="Century Gothic"/>
                          <a:ea typeface="+mn-ea"/>
                          <a:cs typeface="+mn-cs"/>
                        </a:rPr>
                        <a:t>*</a:t>
                      </a:r>
                      <a:r>
                        <a:rPr kumimoji="0" lang="en-GB" sz="700" b="0" i="0" u="none" strike="noStrike" kern="1200" cap="none" spc="0" normalizeH="0" baseline="0" noProof="0" dirty="0">
                          <a:ln>
                            <a:noFill/>
                          </a:ln>
                          <a:solidFill>
                            <a:prstClr val="black"/>
                          </a:solidFill>
                          <a:effectLst/>
                          <a:uLnTx/>
                          <a:uFillTx/>
                          <a:latin typeface="Century Gothic"/>
                          <a:ea typeface="+mn-ea"/>
                          <a:cs typeface="+mn-cs"/>
                        </a:rPr>
                        <a:t> Chicken Meatballs in Tomato Sauce with Pasta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dirty="0">
                          <a:solidFill>
                            <a:srgbClr val="FF0000"/>
                          </a:solidFill>
                          <a:effectLst/>
                          <a:latin typeface="Century Gothic" panose="020B0502020202020204" pitchFamily="34" charset="0"/>
                        </a:rPr>
                        <a:t>*</a:t>
                      </a:r>
                      <a:r>
                        <a:rPr lang="en-GB" sz="700" b="0" i="0" u="none" strike="noStrike" dirty="0">
                          <a:solidFill>
                            <a:srgbClr val="000000"/>
                          </a:solidFill>
                          <a:effectLst/>
                          <a:latin typeface="Century Gothic" panose="020B0502020202020204" pitchFamily="34" charset="0"/>
                        </a:rPr>
                        <a:t> Roast Beef with Roast Potatoes and Gravy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t>
                      </a: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Chicken Tikka </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Masala with Rice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MSC Fishfingers with Chips and Tomato Sauce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13766"/>
                  </a:ext>
                </a:extLst>
              </a:tr>
              <a:tr h="552502">
                <a:tc vMerge="1">
                  <a:txBody>
                    <a:bodyPr/>
                    <a:lstStyle/>
                    <a:p>
                      <a:pPr algn="ctr"/>
                      <a:endParaRPr lang="en-GB" sz="750" dirty="0">
                        <a:latin typeface="Century Gothic" panose="020B0502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Loaded Jackets</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GB" sz="700" b="0" dirty="0">
                          <a:latin typeface="Century Gothic" panose="020B0502020202020204" pitchFamily="34" charset="0"/>
                        </a:rPr>
                        <a:t>Vegan Sausage with Roast Potatoes and Gravy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b="0" dirty="0">
                          <a:latin typeface="Century Gothic" panose="020B0502020202020204" pitchFamily="34" charset="0"/>
                        </a:rPr>
                        <a:t>Plant Balls in Tomato Sauce with Rice</a:t>
                      </a:r>
                    </a:p>
                    <a:p>
                      <a:pPr algn="ctr"/>
                      <a:r>
                        <a:rPr lang="en-GB" sz="700" b="0" dirty="0">
                          <a:latin typeface="Century Gothic" panose="020B0502020202020204" pitchFamily="34" charset="0"/>
                        </a:rPr>
                        <a:t>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latin typeface="Century Gothic" panose="020B0502020202020204" pitchFamily="34" charset="0"/>
                        </a:rPr>
                        <a:t>Cheese and Tomato Quiche with Chips and Tomato Sauce</a:t>
                      </a:r>
                    </a:p>
                    <a:p>
                      <a:pPr algn="ctr"/>
                      <a:endParaRPr lang="en-GB" sz="700" b="0" dirty="0">
                        <a:solidFill>
                          <a:schemeClr val="tx1"/>
                        </a:solidFill>
                        <a:highlight>
                          <a:srgbClr val="FFD3CC"/>
                        </a:highlight>
                        <a:latin typeface="Century Gothic" panose="020B0502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77409226"/>
                  </a:ext>
                </a:extLst>
              </a:tr>
              <a:tr h="3250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Broccoli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Sweetcorn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Carrots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Green Beans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Swede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Carrots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Sweetcorn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Broccoli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Baked Beans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Peas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2196175"/>
                  </a:ext>
                </a:extLst>
              </a:tr>
              <a:tr h="4463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Vanilla Ice Cream with Mandarins</a:t>
                      </a:r>
                    </a:p>
                    <a:p>
                      <a:pPr algn="ctr"/>
                      <a:endParaRPr lang="en-GB" sz="700" b="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b="0" dirty="0">
                          <a:latin typeface="Century Gothic" panose="020B0502020202020204" pitchFamily="34" charset="0"/>
                        </a:rPr>
                        <a:t>Marble Cake with Custard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Rice Pudding with Mixed Berries</a:t>
                      </a:r>
                    </a:p>
                    <a:p>
                      <a:pPr algn="ctr"/>
                      <a:endParaRPr lang="en-GB" sz="700" b="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Peach Cake with Custard</a:t>
                      </a:r>
                    </a:p>
                    <a:p>
                      <a:pPr algn="ctr"/>
                      <a:endParaRPr lang="en-GB" sz="700" b="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700" b="0" dirty="0">
                          <a:latin typeface="Century Gothic" panose="020B0502020202020204" pitchFamily="34" charset="0"/>
                        </a:rPr>
                        <a:t>Chocolate Shortbread with Organic Yoghurt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1348895"/>
                  </a:ext>
                </a:extLst>
              </a:tr>
            </a:tbl>
          </a:graphicData>
        </a:graphic>
      </p:graphicFrame>
      <p:graphicFrame>
        <p:nvGraphicFramePr>
          <p:cNvPr id="7" name="Table 107">
            <a:extLst>
              <a:ext uri="{FF2B5EF4-FFF2-40B4-BE49-F238E27FC236}">
                <a16:creationId xmlns:a16="http://schemas.microsoft.com/office/drawing/2014/main" id="{72A7DF8A-7116-3287-8161-3A45882DD0B4}"/>
              </a:ext>
            </a:extLst>
          </p:cNvPr>
          <p:cNvGraphicFramePr>
            <a:graphicFrameLocks noGrp="1"/>
          </p:cNvGraphicFramePr>
          <p:nvPr>
            <p:extLst>
              <p:ext uri="{D42A27DB-BD31-4B8C-83A1-F6EECF244321}">
                <p14:modId xmlns:p14="http://schemas.microsoft.com/office/powerpoint/2010/main" val="1478303294"/>
              </p:ext>
            </p:extLst>
          </p:nvPr>
        </p:nvGraphicFramePr>
        <p:xfrm>
          <a:off x="2485639" y="3766790"/>
          <a:ext cx="7130644" cy="1719989"/>
        </p:xfrm>
        <a:graphic>
          <a:graphicData uri="http://schemas.openxmlformats.org/drawingml/2006/table">
            <a:tbl>
              <a:tblPr firstRow="1" bandRow="1">
                <a:tableStyleId>{5C22544A-7EE6-4342-B048-85BDC9FD1C3A}</a:tableStyleId>
              </a:tblPr>
              <a:tblGrid>
                <a:gridCol w="1426129">
                  <a:extLst>
                    <a:ext uri="{9D8B030D-6E8A-4147-A177-3AD203B41FA5}">
                      <a16:colId xmlns:a16="http://schemas.microsoft.com/office/drawing/2014/main" val="141170056"/>
                    </a:ext>
                  </a:extLst>
                </a:gridCol>
                <a:gridCol w="1456624">
                  <a:extLst>
                    <a:ext uri="{9D8B030D-6E8A-4147-A177-3AD203B41FA5}">
                      <a16:colId xmlns:a16="http://schemas.microsoft.com/office/drawing/2014/main" val="184896271"/>
                    </a:ext>
                  </a:extLst>
                </a:gridCol>
                <a:gridCol w="1324328">
                  <a:extLst>
                    <a:ext uri="{9D8B030D-6E8A-4147-A177-3AD203B41FA5}">
                      <a16:colId xmlns:a16="http://schemas.microsoft.com/office/drawing/2014/main" val="3716586628"/>
                    </a:ext>
                  </a:extLst>
                </a:gridCol>
                <a:gridCol w="1497434">
                  <a:extLst>
                    <a:ext uri="{9D8B030D-6E8A-4147-A177-3AD203B41FA5}">
                      <a16:colId xmlns:a16="http://schemas.microsoft.com/office/drawing/2014/main" val="3229335858"/>
                    </a:ext>
                  </a:extLst>
                </a:gridCol>
                <a:gridCol w="1426129">
                  <a:extLst>
                    <a:ext uri="{9D8B030D-6E8A-4147-A177-3AD203B41FA5}">
                      <a16:colId xmlns:a16="http://schemas.microsoft.com/office/drawing/2014/main" val="2848023262"/>
                    </a:ext>
                  </a:extLst>
                </a:gridCol>
              </a:tblGrid>
              <a:tr h="49278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Macaroni Cheese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700" b="1"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F0000"/>
                          </a:solidFill>
                          <a:effectLst/>
                          <a:uLnTx/>
                          <a:uFillTx/>
                          <a:latin typeface="Century Gothic"/>
                          <a:ea typeface="+mn-ea"/>
                          <a:cs typeface="+mn-cs"/>
                        </a:rPr>
                        <a:t>*</a:t>
                      </a:r>
                      <a:r>
                        <a:rPr kumimoji="0" lang="en-GB" sz="700" b="0" i="0" u="none" strike="noStrike" kern="1200" cap="none" spc="0" normalizeH="0" baseline="0" noProof="0" dirty="0">
                          <a:ln>
                            <a:noFill/>
                          </a:ln>
                          <a:solidFill>
                            <a:prstClr val="black"/>
                          </a:solidFill>
                          <a:effectLst/>
                          <a:uLnTx/>
                          <a:uFillTx/>
                          <a:latin typeface="Century Gothic"/>
                          <a:ea typeface="+mn-ea"/>
                          <a:cs typeface="+mn-cs"/>
                        </a:rPr>
                        <a:t> Beef Spaghetti Bolognaise</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Hot Pot Baked Bean Casserole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700" b="0" i="0" u="none" strike="noStrike" dirty="0">
                        <a:solidFill>
                          <a:srgbClr val="000000"/>
                        </a:solidFill>
                        <a:effectLst/>
                        <a:latin typeface="Century Gothic" panose="020B0502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900" b="1" i="0" u="none" strike="noStrike" dirty="0">
                          <a:solidFill>
                            <a:srgbClr val="FF0000"/>
                          </a:solidFill>
                          <a:effectLst/>
                          <a:latin typeface="Century Gothic" panose="020B0502020202020204" pitchFamily="34" charset="0"/>
                        </a:rPr>
                        <a:t>* </a:t>
                      </a:r>
                      <a:r>
                        <a:rPr lang="en-GB" sz="700" b="0" i="0" u="none" strike="noStrike" dirty="0">
                          <a:solidFill>
                            <a:srgbClr val="000000"/>
                          </a:solidFill>
                          <a:effectLst/>
                          <a:latin typeface="Century Gothic" panose="020B0502020202020204" pitchFamily="34" charset="0"/>
                        </a:rPr>
                        <a:t>Pork Sausage with Roast Potatoes and Gravy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a:t>
                      </a: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BBQ Chicken with Rice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MSC Fish in Batter with Chips </a:t>
                      </a:r>
                      <a:r>
                        <a:rPr kumimoji="0" lang="en-GB"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and</a:t>
                      </a:r>
                      <a:r>
                        <a:rPr lang="en-GB" sz="700" b="0" dirty="0">
                          <a:solidFill>
                            <a:schemeClr val="tx1"/>
                          </a:solidFill>
                          <a:latin typeface="Century Gothic" panose="020B0502020202020204" pitchFamily="34" charset="0"/>
                        </a:rPr>
                        <a:t> Tomato Sauce</a:t>
                      </a:r>
                      <a:endParaRPr kumimoji="0" lang="en-GB" sz="7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213766"/>
                  </a:ext>
                </a:extLst>
              </a:tr>
              <a:tr h="49278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dirty="0">
                          <a:latin typeface="Century Gothic" panose="020B0502020202020204" pitchFamily="34" charset="0"/>
                        </a:rPr>
                        <a:t>Mild Mexican Chilli with Rice</a:t>
                      </a:r>
                      <a:r>
                        <a:rPr kumimoji="0" lang="en-GB" sz="700" b="0" i="0" u="none" strike="noStrike" kern="1200" cap="none" spc="0" normalizeH="0" baseline="0" noProof="0" dirty="0">
                          <a:ln>
                            <a:noFill/>
                          </a:ln>
                          <a:solidFill>
                            <a:prstClr val="black"/>
                          </a:solidFill>
                          <a:effectLst/>
                          <a:uLnTx/>
                          <a:uFillTx/>
                          <a:latin typeface="Century Gothic"/>
                          <a:ea typeface="+mn-ea"/>
                          <a:cs typeface="+mn-cs"/>
                        </a:rPr>
                        <a:t>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vMerge="1">
                  <a:txBody>
                    <a:bodyPr/>
                    <a:lstStyle/>
                    <a:p>
                      <a:endParaRPr lang="en-GB"/>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dirty="0">
                          <a:latin typeface="Century Gothic" panose="020B0502020202020204" pitchFamily="34" charset="0"/>
                        </a:rPr>
                        <a:t>Vegetarian Cottage Pie </a:t>
                      </a:r>
                    </a:p>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dirty="0">
                          <a:latin typeface="Century Gothic" panose="020B0502020202020204" pitchFamily="34" charset="0"/>
                        </a:rPr>
                        <a:t>with Gravy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700" b="0" dirty="0">
                          <a:latin typeface="Century Gothic" panose="020B0502020202020204" pitchFamily="34" charset="0"/>
                        </a:rPr>
                        <a:t>BBQ Vegan Fillet with Rice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Cheese and Pepper Omelette with Chips </a:t>
                      </a:r>
                      <a:r>
                        <a:rPr kumimoji="0" lang="en-GB" sz="700" b="0"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and</a:t>
                      </a:r>
                      <a:r>
                        <a:rPr lang="en-GB" sz="700" b="0" dirty="0">
                          <a:solidFill>
                            <a:schemeClr val="tx1"/>
                          </a:solidFill>
                          <a:latin typeface="Century Gothic" panose="020B0502020202020204" pitchFamily="34" charset="0"/>
                        </a:rPr>
                        <a:t> Tomato Sauce</a:t>
                      </a:r>
                      <a:endParaRPr kumimoji="0" lang="en-GB" sz="700" b="0" i="0" u="none" strike="noStrike" kern="1200" cap="none" spc="0" normalizeH="0" baseline="0" noProof="0" dirty="0">
                        <a:ln>
                          <a:noFill/>
                        </a:ln>
                        <a:solidFill>
                          <a:prstClr val="black"/>
                        </a:solidFill>
                        <a:effectLst/>
                        <a:uLnTx/>
                        <a:uFillTx/>
                        <a:latin typeface="Century Gothic"/>
                        <a:ea typeface="+mn-ea"/>
                        <a:cs typeface="+mn-cs"/>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61629507"/>
                  </a:ext>
                </a:extLst>
              </a:tr>
              <a:tr h="1642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Roasted Vegetables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Peas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Broccoli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Sweetcorn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Carrots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Shredded Cabbage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Sweetcorn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Carrots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Baked Beans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Peas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2196175"/>
                  </a:ext>
                </a:extLst>
              </a:tr>
              <a:tr h="4296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Strawberry Ice Cream with Peaches</a:t>
                      </a:r>
                      <a:endParaRPr lang="en-GB" sz="700" b="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latin typeface="Century Gothic" panose="020B0502020202020204" pitchFamily="34" charset="0"/>
                        </a:rPr>
                        <a:t>Sticky Toffee Apple Crumble with Custard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Fresh Fruit Salad</a:t>
                      </a:r>
                    </a:p>
                    <a:p>
                      <a:pPr algn="ctr"/>
                      <a:endParaRPr lang="en-GB" sz="700" b="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00" b="0" dirty="0">
                          <a:latin typeface="Century Gothic" panose="020B0502020202020204" pitchFamily="34" charset="0"/>
                        </a:rPr>
                        <a:t>Chocolate and Mandarin Cake with Chocolate Sauce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entury Gothic"/>
                          <a:ea typeface="+mn-ea"/>
                          <a:cs typeface="+mn-cs"/>
                        </a:rPr>
                        <a:t>Vanilla Shortbread with Organic Yoghurt</a:t>
                      </a:r>
                      <a:endParaRPr kumimoji="0" lang="en-GB" sz="7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a:p>
                      <a:pPr algn="ctr"/>
                      <a:endParaRPr lang="en-GB" sz="700" b="0" dirty="0">
                        <a:latin typeface="Century Gothic" panose="020B0502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1348895"/>
                  </a:ext>
                </a:extLst>
              </a:tr>
            </a:tbl>
          </a:graphicData>
        </a:graphic>
      </p:graphicFrame>
      <p:pic>
        <p:nvPicPr>
          <p:cNvPr id="9" name="Picture 8" descr="A close up of a logo&#10;&#10;Description automatically generated">
            <a:extLst>
              <a:ext uri="{FF2B5EF4-FFF2-40B4-BE49-F238E27FC236}">
                <a16:creationId xmlns:a16="http://schemas.microsoft.com/office/drawing/2014/main" id="{779CF536-9206-0839-1C33-6D1051DCC9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6829" y="2343519"/>
            <a:ext cx="147249" cy="152424"/>
          </a:xfrm>
          <a:prstGeom prst="rect">
            <a:avLst/>
          </a:prstGeom>
        </p:spPr>
      </p:pic>
      <p:pic>
        <p:nvPicPr>
          <p:cNvPr id="10" name="Picture 9" descr="A close up of a logo&#10;&#10;Description automatically generated">
            <a:extLst>
              <a:ext uri="{FF2B5EF4-FFF2-40B4-BE49-F238E27FC236}">
                <a16:creationId xmlns:a16="http://schemas.microsoft.com/office/drawing/2014/main" id="{4F6DA125-B443-D656-86C2-975E2121E4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4190" y="4050173"/>
            <a:ext cx="147249" cy="152424"/>
          </a:xfrm>
          <a:prstGeom prst="rect">
            <a:avLst/>
          </a:prstGeom>
        </p:spPr>
      </p:pic>
      <p:grpSp>
        <p:nvGrpSpPr>
          <p:cNvPr id="19" name="Group 18">
            <a:extLst>
              <a:ext uri="{FF2B5EF4-FFF2-40B4-BE49-F238E27FC236}">
                <a16:creationId xmlns:a16="http://schemas.microsoft.com/office/drawing/2014/main" id="{AD71772F-A117-A7BE-E328-3174DBAB46AB}"/>
              </a:ext>
            </a:extLst>
          </p:cNvPr>
          <p:cNvGrpSpPr/>
          <p:nvPr/>
        </p:nvGrpSpPr>
        <p:grpSpPr>
          <a:xfrm>
            <a:off x="1620742" y="5443769"/>
            <a:ext cx="3229006" cy="220668"/>
            <a:chOff x="1620742" y="5443769"/>
            <a:chExt cx="3479545" cy="220668"/>
          </a:xfrm>
        </p:grpSpPr>
        <p:pic>
          <p:nvPicPr>
            <p:cNvPr id="4" name="Picture 3" descr="A close up of a logo&#10;&#10;Description automatically generated">
              <a:extLst>
                <a:ext uri="{FF2B5EF4-FFF2-40B4-BE49-F238E27FC236}">
                  <a16:creationId xmlns:a16="http://schemas.microsoft.com/office/drawing/2014/main" id="{A5CF1218-55D9-3AE0-0D51-CC7B556288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0742" y="5450229"/>
              <a:ext cx="200695" cy="207749"/>
            </a:xfrm>
            <a:prstGeom prst="rect">
              <a:avLst/>
            </a:prstGeom>
          </p:spPr>
        </p:pic>
        <p:sp>
          <p:nvSpPr>
            <p:cNvPr id="5" name="TextBox 4">
              <a:extLst>
                <a:ext uri="{FF2B5EF4-FFF2-40B4-BE49-F238E27FC236}">
                  <a16:creationId xmlns:a16="http://schemas.microsoft.com/office/drawing/2014/main" id="{130315D2-4F82-7958-27F8-FDC7B208AD9E}"/>
                </a:ext>
              </a:extLst>
            </p:cNvPr>
            <p:cNvSpPr txBox="1"/>
            <p:nvPr/>
          </p:nvSpPr>
          <p:spPr>
            <a:xfrm>
              <a:off x="1730657" y="5445198"/>
              <a:ext cx="1319559"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Added Plant Power</a:t>
              </a:r>
            </a:p>
          </p:txBody>
        </p:sp>
        <p:sp>
          <p:nvSpPr>
            <p:cNvPr id="11" name="TextBox 10">
              <a:extLst>
                <a:ext uri="{FF2B5EF4-FFF2-40B4-BE49-F238E27FC236}">
                  <a16:creationId xmlns:a16="http://schemas.microsoft.com/office/drawing/2014/main" id="{6B1D324C-AD88-0F80-318B-2DB0121C89E3}"/>
                </a:ext>
              </a:extLst>
            </p:cNvPr>
            <p:cNvSpPr txBox="1"/>
            <p:nvPr/>
          </p:nvSpPr>
          <p:spPr>
            <a:xfrm>
              <a:off x="4372163" y="5446381"/>
              <a:ext cx="728124"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Vegan</a:t>
              </a:r>
            </a:p>
          </p:txBody>
        </p:sp>
        <p:sp>
          <p:nvSpPr>
            <p:cNvPr id="13" name="TextBox 12">
              <a:extLst>
                <a:ext uri="{FF2B5EF4-FFF2-40B4-BE49-F238E27FC236}">
                  <a16:creationId xmlns:a16="http://schemas.microsoft.com/office/drawing/2014/main" id="{B66C7567-5A14-BE17-320A-9578DA796B92}"/>
                </a:ext>
              </a:extLst>
            </p:cNvPr>
            <p:cNvSpPr txBox="1"/>
            <p:nvPr/>
          </p:nvSpPr>
          <p:spPr>
            <a:xfrm>
              <a:off x="3182242" y="5446381"/>
              <a:ext cx="857144"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Wholemeal</a:t>
              </a:r>
            </a:p>
          </p:txBody>
        </p:sp>
        <p:pic>
          <p:nvPicPr>
            <p:cNvPr id="14" name="Picture 13" descr="A close up of a logo&#10;&#10;Description automatically generated">
              <a:extLst>
                <a:ext uri="{FF2B5EF4-FFF2-40B4-BE49-F238E27FC236}">
                  <a16:creationId xmlns:a16="http://schemas.microsoft.com/office/drawing/2014/main" id="{4E6E4C9D-FF8F-65F6-E757-43FFA012BB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3040650" y="5443769"/>
              <a:ext cx="222377" cy="220668"/>
            </a:xfrm>
            <a:prstGeom prst="rect">
              <a:avLst/>
            </a:prstGeom>
          </p:spPr>
        </p:pic>
        <p:pic>
          <p:nvPicPr>
            <p:cNvPr id="16" name="Picture 15" descr="A picture containing object&#10;&#10;Description automatically generated">
              <a:extLst>
                <a:ext uri="{FF2B5EF4-FFF2-40B4-BE49-F238E27FC236}">
                  <a16:creationId xmlns:a16="http://schemas.microsoft.com/office/drawing/2014/main" id="{32747DC6-7421-7CF2-D7D3-67D61E56D0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82972" y="5495882"/>
              <a:ext cx="202846" cy="116442"/>
            </a:xfrm>
            <a:prstGeom prst="rect">
              <a:avLst/>
            </a:prstGeom>
          </p:spPr>
        </p:pic>
      </p:grpSp>
      <p:sp>
        <p:nvSpPr>
          <p:cNvPr id="17" name="TextBox 16">
            <a:extLst>
              <a:ext uri="{FF2B5EF4-FFF2-40B4-BE49-F238E27FC236}">
                <a16:creationId xmlns:a16="http://schemas.microsoft.com/office/drawing/2014/main" id="{BD3B151F-19B4-714E-1362-986D1FB58A94}"/>
              </a:ext>
            </a:extLst>
          </p:cNvPr>
          <p:cNvSpPr txBox="1"/>
          <p:nvPr/>
        </p:nvSpPr>
        <p:spPr>
          <a:xfrm>
            <a:off x="281885" y="5747319"/>
            <a:ext cx="6371276" cy="21544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Available  Daily:  </a:t>
            </a:r>
            <a:r>
              <a:rPr kumimoji="0" lang="en-GB" sz="80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Jacket Potato with choice of fillings </a:t>
            </a:r>
            <a:r>
              <a:rPr kumimoji="0" lang="en-GB" sz="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r>
              <a:rPr lang="en-GB" sz="800" dirty="0">
                <a:solidFill>
                  <a:prstClr val="black"/>
                </a:solidFill>
                <a:latin typeface="Century Gothic" panose="020B0502020202020204" pitchFamily="34" charset="0"/>
              </a:rPr>
              <a:t>Fresh Bread – Salad Selection – Fresh Fruit </a:t>
            </a:r>
            <a:r>
              <a:rPr lang="en-GB" sz="800">
                <a:solidFill>
                  <a:prstClr val="black"/>
                </a:solidFill>
                <a:latin typeface="Century Gothic" panose="020B0502020202020204" pitchFamily="34" charset="0"/>
              </a:rPr>
              <a:t>and  Organic Yoghurt</a:t>
            </a:r>
            <a:endParaRPr kumimoji="0" lang="en-GB" sz="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B456B97B-B930-EE76-D5AF-2ADAA8E8965E}"/>
              </a:ext>
            </a:extLst>
          </p:cNvPr>
          <p:cNvSpPr txBox="1"/>
          <p:nvPr/>
        </p:nvSpPr>
        <p:spPr>
          <a:xfrm>
            <a:off x="261256" y="35675"/>
            <a:ext cx="1280465" cy="507831"/>
          </a:xfrm>
          <a:prstGeom prst="rect">
            <a:avLst/>
          </a:prstGeom>
          <a:noFill/>
        </p:spPr>
        <p:txBody>
          <a:bodyPr wrap="square" rtlCol="0">
            <a:spAutoFit/>
          </a:bodyPr>
          <a:lstStyle/>
          <a:p>
            <a:r>
              <a:rPr lang="en-GB" sz="900" b="1" dirty="0">
                <a:solidFill>
                  <a:schemeClr val="bg1"/>
                </a:solidFill>
                <a:latin typeface="Century Gothic" panose="020B0502020202020204" pitchFamily="34" charset="0"/>
              </a:rPr>
              <a:t>Central Autumn Winter Menu 2024 2025</a:t>
            </a:r>
          </a:p>
        </p:txBody>
      </p:sp>
      <p:pic>
        <p:nvPicPr>
          <p:cNvPr id="21" name="Picture 20" descr="A close up of a logo&#10;&#10;Description automatically generated">
            <a:extLst>
              <a:ext uri="{FF2B5EF4-FFF2-40B4-BE49-F238E27FC236}">
                <a16:creationId xmlns:a16="http://schemas.microsoft.com/office/drawing/2014/main" id="{6F7BCB46-7A75-6F20-CE79-80DE61FC71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5159103" y="5176735"/>
            <a:ext cx="164473" cy="163209"/>
          </a:xfrm>
          <a:prstGeom prst="rect">
            <a:avLst/>
          </a:prstGeom>
        </p:spPr>
      </p:pic>
      <p:pic>
        <p:nvPicPr>
          <p:cNvPr id="23" name="Picture 22" descr="A close up of a logo&#10;&#10;Description automatically generated">
            <a:extLst>
              <a:ext uri="{FF2B5EF4-FFF2-40B4-BE49-F238E27FC236}">
                <a16:creationId xmlns:a16="http://schemas.microsoft.com/office/drawing/2014/main" id="{0A0BCA4F-5C96-436C-A819-20008FA191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9461622" y="3572638"/>
            <a:ext cx="164473" cy="163209"/>
          </a:xfrm>
          <a:prstGeom prst="rect">
            <a:avLst/>
          </a:prstGeom>
        </p:spPr>
      </p:pic>
      <p:pic>
        <p:nvPicPr>
          <p:cNvPr id="24" name="Picture 23" descr="A close up of a logo&#10;&#10;Description automatically generated">
            <a:extLst>
              <a:ext uri="{FF2B5EF4-FFF2-40B4-BE49-F238E27FC236}">
                <a16:creationId xmlns:a16="http://schemas.microsoft.com/office/drawing/2014/main" id="{30DE88C8-978C-FB05-85BA-2F79B12725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3715737" y="1925923"/>
            <a:ext cx="164473" cy="163209"/>
          </a:xfrm>
          <a:prstGeom prst="rect">
            <a:avLst/>
          </a:prstGeom>
        </p:spPr>
      </p:pic>
      <p:pic>
        <p:nvPicPr>
          <p:cNvPr id="25" name="Picture 24" descr="A picture containing object&#10;&#10;Description automatically generated">
            <a:extLst>
              <a:ext uri="{FF2B5EF4-FFF2-40B4-BE49-F238E27FC236}">
                <a16:creationId xmlns:a16="http://schemas.microsoft.com/office/drawing/2014/main" id="{E762EBB2-0991-49BB-08E1-D499BFFA1F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5128" y="655675"/>
            <a:ext cx="202846" cy="116442"/>
          </a:xfrm>
          <a:prstGeom prst="rect">
            <a:avLst/>
          </a:prstGeom>
        </p:spPr>
      </p:pic>
      <p:pic>
        <p:nvPicPr>
          <p:cNvPr id="26" name="Picture 25" descr="A picture containing object&#10;&#10;Description automatically generated">
            <a:extLst>
              <a:ext uri="{FF2B5EF4-FFF2-40B4-BE49-F238E27FC236}">
                <a16:creationId xmlns:a16="http://schemas.microsoft.com/office/drawing/2014/main" id="{9794881F-24F0-4AAB-9514-A3C244D960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93016" y="1192018"/>
            <a:ext cx="202846" cy="116442"/>
          </a:xfrm>
          <a:prstGeom prst="rect">
            <a:avLst/>
          </a:prstGeom>
        </p:spPr>
      </p:pic>
      <p:pic>
        <p:nvPicPr>
          <p:cNvPr id="27" name="Picture 26" descr="A picture containing object&#10;&#10;Description automatically generated">
            <a:extLst>
              <a:ext uri="{FF2B5EF4-FFF2-40B4-BE49-F238E27FC236}">
                <a16:creationId xmlns:a16="http://schemas.microsoft.com/office/drawing/2014/main" id="{F54FE95A-EF59-399D-BCE6-4412864FB1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19142" y="1914071"/>
            <a:ext cx="202846" cy="116442"/>
          </a:xfrm>
          <a:prstGeom prst="rect">
            <a:avLst/>
          </a:prstGeom>
        </p:spPr>
      </p:pic>
      <p:pic>
        <p:nvPicPr>
          <p:cNvPr id="29" name="Picture 28" descr="A picture containing object&#10;&#10;Description automatically generated">
            <a:extLst>
              <a:ext uri="{FF2B5EF4-FFF2-40B4-BE49-F238E27FC236}">
                <a16:creationId xmlns:a16="http://schemas.microsoft.com/office/drawing/2014/main" id="{07C7885E-2CBC-1F54-8BA3-D8977F5603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1724" y="2748438"/>
            <a:ext cx="202846" cy="116442"/>
          </a:xfrm>
          <a:prstGeom prst="rect">
            <a:avLst/>
          </a:prstGeom>
        </p:spPr>
      </p:pic>
      <p:pic>
        <p:nvPicPr>
          <p:cNvPr id="30" name="Picture 29" descr="A picture containing object&#10;&#10;Description automatically generated">
            <a:extLst>
              <a:ext uri="{FF2B5EF4-FFF2-40B4-BE49-F238E27FC236}">
                <a16:creationId xmlns:a16="http://schemas.microsoft.com/office/drawing/2014/main" id="{116665EB-71C4-34B6-8169-96B86DCFE2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54078" y="1240588"/>
            <a:ext cx="202846" cy="116442"/>
          </a:xfrm>
          <a:prstGeom prst="rect">
            <a:avLst/>
          </a:prstGeom>
        </p:spPr>
      </p:pic>
      <p:pic>
        <p:nvPicPr>
          <p:cNvPr id="34" name="Picture 33" descr="A picture containing object&#10;&#10;Description automatically generated">
            <a:extLst>
              <a:ext uri="{FF2B5EF4-FFF2-40B4-BE49-F238E27FC236}">
                <a16:creationId xmlns:a16="http://schemas.microsoft.com/office/drawing/2014/main" id="{58F4EB2B-0FC9-FE63-E671-7B0B80B4A6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38644" y="2823383"/>
            <a:ext cx="202846" cy="116442"/>
          </a:xfrm>
          <a:prstGeom prst="rect">
            <a:avLst/>
          </a:prstGeom>
        </p:spPr>
      </p:pic>
      <p:pic>
        <p:nvPicPr>
          <p:cNvPr id="35" name="Picture 34" descr="A picture containing object&#10;&#10;Description automatically generated">
            <a:extLst>
              <a:ext uri="{FF2B5EF4-FFF2-40B4-BE49-F238E27FC236}">
                <a16:creationId xmlns:a16="http://schemas.microsoft.com/office/drawing/2014/main" id="{8077CF01-7C6C-F355-C67A-9D0EF63FF1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1838" y="2774469"/>
            <a:ext cx="202846" cy="116442"/>
          </a:xfrm>
          <a:prstGeom prst="rect">
            <a:avLst/>
          </a:prstGeom>
        </p:spPr>
      </p:pic>
      <p:pic>
        <p:nvPicPr>
          <p:cNvPr id="37" name="Picture 36" descr="A picture containing object&#10;&#10;Description automatically generated">
            <a:extLst>
              <a:ext uri="{FF2B5EF4-FFF2-40B4-BE49-F238E27FC236}">
                <a16:creationId xmlns:a16="http://schemas.microsoft.com/office/drawing/2014/main" id="{203653CB-B137-1450-DDAD-D279B9A3E4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1724" y="4448480"/>
            <a:ext cx="202846" cy="116442"/>
          </a:xfrm>
          <a:prstGeom prst="rect">
            <a:avLst/>
          </a:prstGeom>
        </p:spPr>
      </p:pic>
      <p:pic>
        <p:nvPicPr>
          <p:cNvPr id="38" name="Picture 37" descr="A picture containing object&#10;&#10;Description automatically generated">
            <a:extLst>
              <a:ext uri="{FF2B5EF4-FFF2-40B4-BE49-F238E27FC236}">
                <a16:creationId xmlns:a16="http://schemas.microsoft.com/office/drawing/2014/main" id="{F3DA0F8A-FF39-FAAE-093B-E176C590594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2767" y="4459201"/>
            <a:ext cx="202846" cy="116442"/>
          </a:xfrm>
          <a:prstGeom prst="rect">
            <a:avLst/>
          </a:prstGeom>
        </p:spPr>
      </p:pic>
      <p:pic>
        <p:nvPicPr>
          <p:cNvPr id="39" name="Picture 38" descr="A picture containing object&#10;&#10;Description automatically generated">
            <a:extLst>
              <a:ext uri="{FF2B5EF4-FFF2-40B4-BE49-F238E27FC236}">
                <a16:creationId xmlns:a16="http://schemas.microsoft.com/office/drawing/2014/main" id="{5B984C2F-558F-4331-7AB2-42385E2497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61500" y="4448480"/>
            <a:ext cx="202846" cy="116442"/>
          </a:xfrm>
          <a:prstGeom prst="rect">
            <a:avLst/>
          </a:prstGeom>
        </p:spPr>
      </p:pic>
      <p:pic>
        <p:nvPicPr>
          <p:cNvPr id="40" name="Picture 39" descr="A picture containing object&#10;&#10;Description automatically generated">
            <a:extLst>
              <a:ext uri="{FF2B5EF4-FFF2-40B4-BE49-F238E27FC236}">
                <a16:creationId xmlns:a16="http://schemas.microsoft.com/office/drawing/2014/main" id="{3AB49890-2516-E50D-955F-891EC94812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70692" y="4444194"/>
            <a:ext cx="202846" cy="116442"/>
          </a:xfrm>
          <a:prstGeom prst="rect">
            <a:avLst/>
          </a:prstGeom>
        </p:spPr>
      </p:pic>
      <p:pic>
        <p:nvPicPr>
          <p:cNvPr id="41" name="Picture 40" descr="A picture containing object&#10;&#10;Description automatically generated">
            <a:extLst>
              <a:ext uri="{FF2B5EF4-FFF2-40B4-BE49-F238E27FC236}">
                <a16:creationId xmlns:a16="http://schemas.microsoft.com/office/drawing/2014/main" id="{D23594BD-AABE-0A1A-1494-0DE01F4DE7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1838" y="5176735"/>
            <a:ext cx="202846" cy="116442"/>
          </a:xfrm>
          <a:prstGeom prst="rect">
            <a:avLst/>
          </a:prstGeom>
        </p:spPr>
      </p:pic>
      <p:pic>
        <p:nvPicPr>
          <p:cNvPr id="43" name="Picture 42" descr="A close up of a logo&#10;&#10;Description automatically generated">
            <a:extLst>
              <a:ext uri="{FF2B5EF4-FFF2-40B4-BE49-F238E27FC236}">
                <a16:creationId xmlns:a16="http://schemas.microsoft.com/office/drawing/2014/main" id="{34F1FE1F-9960-B07A-7812-8A49F79759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9431070" y="2890911"/>
            <a:ext cx="164473" cy="163209"/>
          </a:xfrm>
          <a:prstGeom prst="rect">
            <a:avLst/>
          </a:prstGeom>
        </p:spPr>
      </p:pic>
      <p:pic>
        <p:nvPicPr>
          <p:cNvPr id="44" name="Picture 43" descr="A close up of a logo&#10;&#10;Description automatically generated">
            <a:extLst>
              <a:ext uri="{FF2B5EF4-FFF2-40B4-BE49-F238E27FC236}">
                <a16:creationId xmlns:a16="http://schemas.microsoft.com/office/drawing/2014/main" id="{EE053092-F337-3A70-F91B-00B5E3CA53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7782859" y="2800000"/>
            <a:ext cx="164473" cy="163209"/>
          </a:xfrm>
          <a:prstGeom prst="rect">
            <a:avLst/>
          </a:prstGeom>
        </p:spPr>
      </p:pic>
      <p:pic>
        <p:nvPicPr>
          <p:cNvPr id="45" name="Picture 44" descr="A close up of a logo&#10;&#10;Description automatically generated">
            <a:extLst>
              <a:ext uri="{FF2B5EF4-FFF2-40B4-BE49-F238E27FC236}">
                <a16:creationId xmlns:a16="http://schemas.microsoft.com/office/drawing/2014/main" id="{1BDEF050-42B2-D521-7698-79D0C35395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7966850" y="2329348"/>
            <a:ext cx="164473" cy="163209"/>
          </a:xfrm>
          <a:prstGeom prst="rect">
            <a:avLst/>
          </a:prstGeom>
        </p:spPr>
      </p:pic>
      <p:pic>
        <p:nvPicPr>
          <p:cNvPr id="48" name="Picture 47" descr="A close up of a logo&#10;&#10;Description automatically generated">
            <a:extLst>
              <a:ext uri="{FF2B5EF4-FFF2-40B4-BE49-F238E27FC236}">
                <a16:creationId xmlns:a16="http://schemas.microsoft.com/office/drawing/2014/main" id="{41457368-5F42-C127-C316-70CBC37C8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3455343" y="4407544"/>
            <a:ext cx="164473" cy="163209"/>
          </a:xfrm>
          <a:prstGeom prst="rect">
            <a:avLst/>
          </a:prstGeom>
        </p:spPr>
      </p:pic>
      <p:pic>
        <p:nvPicPr>
          <p:cNvPr id="49" name="Picture 48" descr="A close up of a logo&#10;&#10;Description automatically generated">
            <a:extLst>
              <a:ext uri="{FF2B5EF4-FFF2-40B4-BE49-F238E27FC236}">
                <a16:creationId xmlns:a16="http://schemas.microsoft.com/office/drawing/2014/main" id="{2C6624D0-25EA-4902-185F-72A9EB9898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7767073" y="4412892"/>
            <a:ext cx="164473" cy="163209"/>
          </a:xfrm>
          <a:prstGeom prst="rect">
            <a:avLst/>
          </a:prstGeom>
        </p:spPr>
      </p:pic>
      <p:pic>
        <p:nvPicPr>
          <p:cNvPr id="52" name="Picture 51" descr="A close up of a logo&#10;&#10;Description automatically generated">
            <a:extLst>
              <a:ext uri="{FF2B5EF4-FFF2-40B4-BE49-F238E27FC236}">
                <a16:creationId xmlns:a16="http://schemas.microsoft.com/office/drawing/2014/main" id="{38FBDE11-15E4-A4DA-D842-6592CEA7DA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3691663" y="1180765"/>
            <a:ext cx="164473" cy="163209"/>
          </a:xfrm>
          <a:prstGeom prst="rect">
            <a:avLst/>
          </a:prstGeom>
        </p:spPr>
      </p:pic>
      <p:pic>
        <p:nvPicPr>
          <p:cNvPr id="54" name="Picture 53" descr="A picture containing object&#10;&#10;Description automatically generated">
            <a:extLst>
              <a:ext uri="{FF2B5EF4-FFF2-40B4-BE49-F238E27FC236}">
                <a16:creationId xmlns:a16="http://schemas.microsoft.com/office/drawing/2014/main" id="{0C6C7674-F8DD-E838-E258-74657A0EC3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34458" y="1236042"/>
            <a:ext cx="202846" cy="116442"/>
          </a:xfrm>
          <a:prstGeom prst="rect">
            <a:avLst/>
          </a:prstGeom>
        </p:spPr>
      </p:pic>
      <p:pic>
        <p:nvPicPr>
          <p:cNvPr id="12" name="Picture 11" descr="A close up of a logo&#10;&#10;Description automatically generated">
            <a:extLst>
              <a:ext uri="{FF2B5EF4-FFF2-40B4-BE49-F238E27FC236}">
                <a16:creationId xmlns:a16="http://schemas.microsoft.com/office/drawing/2014/main" id="{F5749ECF-D36A-C254-F317-72DE9BC787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V="1">
            <a:off x="3652009" y="2342828"/>
            <a:ext cx="164473" cy="163209"/>
          </a:xfrm>
          <a:prstGeom prst="rect">
            <a:avLst/>
          </a:prstGeom>
        </p:spPr>
      </p:pic>
      <p:sp>
        <p:nvSpPr>
          <p:cNvPr id="61" name="TextBox 60">
            <a:extLst>
              <a:ext uri="{FF2B5EF4-FFF2-40B4-BE49-F238E27FC236}">
                <a16:creationId xmlns:a16="http://schemas.microsoft.com/office/drawing/2014/main" id="{031E2354-2EDA-9BF5-46D2-ED7F10F39219}"/>
              </a:ext>
            </a:extLst>
          </p:cNvPr>
          <p:cNvSpPr txBox="1"/>
          <p:nvPr/>
        </p:nvSpPr>
        <p:spPr>
          <a:xfrm>
            <a:off x="664118" y="2506037"/>
            <a:ext cx="584211" cy="1107996"/>
          </a:xfrm>
          <a:prstGeom prst="rect">
            <a:avLst/>
          </a:prstGeom>
          <a:noFill/>
        </p:spPr>
        <p:txBody>
          <a:bodyPr wrap="square">
            <a:spAutoFit/>
          </a:bodyPr>
          <a:lstStyle/>
          <a:p>
            <a:pPr algn="ctr"/>
            <a:r>
              <a:rPr lang="en-GB" sz="1100" dirty="0"/>
              <a:t>11/11    02/12</a:t>
            </a:r>
          </a:p>
          <a:p>
            <a:pPr algn="ctr"/>
            <a:r>
              <a:rPr lang="en-GB" sz="1100" dirty="0"/>
              <a:t>06/01    27/01       24/02      17/03</a:t>
            </a:r>
          </a:p>
        </p:txBody>
      </p:sp>
      <p:sp>
        <p:nvSpPr>
          <p:cNvPr id="64" name="TextBox 63">
            <a:extLst>
              <a:ext uri="{FF2B5EF4-FFF2-40B4-BE49-F238E27FC236}">
                <a16:creationId xmlns:a16="http://schemas.microsoft.com/office/drawing/2014/main" id="{B6C9977D-B933-6BC3-925B-E02D0D3C70C6}"/>
              </a:ext>
            </a:extLst>
          </p:cNvPr>
          <p:cNvSpPr txBox="1"/>
          <p:nvPr/>
        </p:nvSpPr>
        <p:spPr>
          <a:xfrm>
            <a:off x="586710" y="821619"/>
            <a:ext cx="716387" cy="1277273"/>
          </a:xfrm>
          <a:prstGeom prst="rect">
            <a:avLst/>
          </a:prstGeom>
          <a:noFill/>
        </p:spPr>
        <p:txBody>
          <a:bodyPr wrap="square">
            <a:spAutoFit/>
          </a:bodyPr>
          <a:lstStyle/>
          <a:p>
            <a:pPr algn="ctr"/>
            <a:r>
              <a:rPr lang="en-GB" sz="1100" dirty="0"/>
              <a:t>04/11    25/11     16/12     20/01       10/02       10/03      31/03</a:t>
            </a:r>
          </a:p>
        </p:txBody>
      </p:sp>
      <p:sp>
        <p:nvSpPr>
          <p:cNvPr id="67" name="TextBox 66">
            <a:extLst>
              <a:ext uri="{FF2B5EF4-FFF2-40B4-BE49-F238E27FC236}">
                <a16:creationId xmlns:a16="http://schemas.microsoft.com/office/drawing/2014/main" id="{42C039F5-D112-0B0D-635D-3FD80C098C98}"/>
              </a:ext>
            </a:extLst>
          </p:cNvPr>
          <p:cNvSpPr txBox="1"/>
          <p:nvPr/>
        </p:nvSpPr>
        <p:spPr>
          <a:xfrm rot="10800000" flipV="1">
            <a:off x="664119" y="4020698"/>
            <a:ext cx="584210" cy="1277273"/>
          </a:xfrm>
          <a:prstGeom prst="rect">
            <a:avLst/>
          </a:prstGeom>
          <a:noFill/>
        </p:spPr>
        <p:txBody>
          <a:bodyPr wrap="square">
            <a:spAutoFit/>
          </a:bodyPr>
          <a:lstStyle/>
          <a:p>
            <a:pPr algn="ctr"/>
            <a:endParaRPr lang="en-GB" sz="1100" dirty="0"/>
          </a:p>
          <a:p>
            <a:pPr algn="ctr"/>
            <a:r>
              <a:rPr lang="en-GB" sz="1100" dirty="0"/>
              <a:t>18/11    09/12    13/01    03/02       03/03       24/03</a:t>
            </a:r>
          </a:p>
        </p:txBody>
      </p:sp>
      <p:sp>
        <p:nvSpPr>
          <p:cNvPr id="68" name="TextBox 67">
            <a:extLst>
              <a:ext uri="{FF2B5EF4-FFF2-40B4-BE49-F238E27FC236}">
                <a16:creationId xmlns:a16="http://schemas.microsoft.com/office/drawing/2014/main" id="{88DAFE3A-D784-7913-D571-6E02128B1666}"/>
              </a:ext>
            </a:extLst>
          </p:cNvPr>
          <p:cNvSpPr txBox="1"/>
          <p:nvPr/>
        </p:nvSpPr>
        <p:spPr>
          <a:xfrm>
            <a:off x="4920788" y="5389540"/>
            <a:ext cx="2037926" cy="276999"/>
          </a:xfrm>
          <a:prstGeom prst="rect">
            <a:avLst/>
          </a:prstGeom>
          <a:noFill/>
        </p:spPr>
        <p:txBody>
          <a:bodyPr wrap="square" rtlCol="0">
            <a:spAutoFit/>
          </a:bodyPr>
          <a:lstStyle/>
          <a:p>
            <a:r>
              <a:rPr lang="en-GB" sz="900" dirty="0"/>
              <a:t>    </a:t>
            </a:r>
            <a:r>
              <a:rPr lang="en-GB" sz="1200" b="1" dirty="0">
                <a:solidFill>
                  <a:srgbClr val="FF0000"/>
                </a:solidFill>
              </a:rPr>
              <a:t> *    </a:t>
            </a:r>
            <a:r>
              <a:rPr lang="en-GB" sz="800" dirty="0">
                <a:latin typeface="Century Gothic" panose="020B0502020202020204" pitchFamily="34" charset="0"/>
              </a:rPr>
              <a:t>Halal Alternative Available</a:t>
            </a:r>
          </a:p>
        </p:txBody>
      </p:sp>
      <p:sp>
        <p:nvSpPr>
          <p:cNvPr id="8" name="TextBox 7">
            <a:extLst>
              <a:ext uri="{FF2B5EF4-FFF2-40B4-BE49-F238E27FC236}">
                <a16:creationId xmlns:a16="http://schemas.microsoft.com/office/drawing/2014/main" id="{95AF6173-7E0C-B46A-824C-54976E6F7C75}"/>
              </a:ext>
            </a:extLst>
          </p:cNvPr>
          <p:cNvSpPr txBox="1"/>
          <p:nvPr/>
        </p:nvSpPr>
        <p:spPr>
          <a:xfrm>
            <a:off x="6892761" y="5365594"/>
            <a:ext cx="2903235" cy="846386"/>
          </a:xfrm>
          <a:prstGeom prst="rect">
            <a:avLst/>
          </a:prstGeom>
          <a:solidFill>
            <a:srgbClr val="FFF0D2"/>
          </a:solidFill>
          <a:ln>
            <a:solidFill>
              <a:srgbClr val="C5FFFB"/>
            </a:solidFill>
          </a:ln>
        </p:spPr>
        <p:txBody>
          <a:bodyPr wrap="square">
            <a:spAutoFit/>
          </a:bodyPr>
          <a:lstStyle/>
          <a:p>
            <a:r>
              <a:rPr lang="en-GB" sz="700" b="1" u="sng" dirty="0">
                <a:solidFill>
                  <a:srgbClr val="000000"/>
                </a:solidFill>
                <a:effectLst/>
                <a:ea typeface="Times New Roman" panose="02020603050405020304" pitchFamily="18" charset="0"/>
                <a:cs typeface="Aptos" panose="020B0004020202020204" pitchFamily="34" charset="0"/>
              </a:rPr>
              <a:t>Allergy Information</a:t>
            </a:r>
            <a:endParaRPr lang="en-GB" sz="3200" b="1" dirty="0">
              <a:effectLst/>
              <a:ea typeface="Aptos" panose="020B0004020202020204" pitchFamily="34" charset="0"/>
              <a:cs typeface="Aptos" panose="020B0004020202020204" pitchFamily="34" charset="0"/>
            </a:endParaRPr>
          </a:p>
          <a:p>
            <a:r>
              <a:rPr lang="en-GB" sz="700" dirty="0">
                <a:solidFill>
                  <a:srgbClr val="000000"/>
                </a:solidFill>
                <a:effectLst/>
                <a:ea typeface="Aptos" panose="020B0004020202020204" pitchFamily="34" charset="0"/>
                <a:cs typeface="Aptos" panose="020B0004020202020204" pitchFamily="34" charset="0"/>
              </a:rPr>
              <a:t>If your child has an allergy or intolerance please contact the School Office. You will be asked to complete the Caterlink special diets allergy form and provide NHS medical evidence of the allergies or intolerances before your child can receive a school meal. We use a large variety of ingredients in the preparation of our meals and due to the nature of our kitchens it is not possible to completely remove the risk of cross contamination.</a:t>
            </a:r>
            <a:endParaRPr lang="en-GB" sz="3200" dirty="0">
              <a:effectLst/>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266304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E5537FE4892943BA70BF289A11577F" ma:contentTypeVersion="18" ma:contentTypeDescription="Create a new document." ma:contentTypeScope="" ma:versionID="4cc3ab85f6925796b65d55ea404617a1">
  <xsd:schema xmlns:xsd="http://www.w3.org/2001/XMLSchema" xmlns:xs="http://www.w3.org/2001/XMLSchema" xmlns:p="http://schemas.microsoft.com/office/2006/metadata/properties" xmlns:ns3="f9d0f45c-c12f-4510-9b8d-33f7885b9fd4" xmlns:ns4="7900b00d-6b81-4293-a6f6-7ae26b1ab9c6" targetNamespace="http://schemas.microsoft.com/office/2006/metadata/properties" ma:root="true" ma:fieldsID="3e1355e20d57ee958a729640382a7c27" ns3:_="" ns4:_="">
    <xsd:import namespace="f9d0f45c-c12f-4510-9b8d-33f7885b9fd4"/>
    <xsd:import namespace="7900b00d-6b81-4293-a6f6-7ae26b1ab9c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d0f45c-c12f-4510-9b8d-33f7885b9f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00b00d-6b81-4293-a6f6-7ae26b1ab9c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f9d0f45c-c12f-4510-9b8d-33f7885b9fd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BB8AB3-DD70-42FD-940B-1DFC7A0D2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d0f45c-c12f-4510-9b8d-33f7885b9fd4"/>
    <ds:schemaRef ds:uri="7900b00d-6b81-4293-a6f6-7ae26b1ab9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B72B72-EFE2-4371-B500-B2B9B1CA3EDB}">
  <ds:schemaRefs>
    <ds:schemaRef ds:uri="http://purl.org/dc/dcmitype/"/>
    <ds:schemaRef ds:uri="http://purl.org/dc/terms/"/>
    <ds:schemaRef ds:uri="http://www.w3.org/XML/1998/namespace"/>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7900b00d-6b81-4293-a6f6-7ae26b1ab9c6"/>
    <ds:schemaRef ds:uri="f9d0f45c-c12f-4510-9b8d-33f7885b9fd4"/>
    <ds:schemaRef ds:uri="http://schemas.microsoft.com/office/2006/metadata/properties"/>
  </ds:schemaRefs>
</ds:datastoreItem>
</file>

<file path=customXml/itemProps3.xml><?xml version="1.0" encoding="utf-8"?>
<ds:datastoreItem xmlns:ds="http://schemas.openxmlformats.org/officeDocument/2006/customXml" ds:itemID="{3AB8ED64-C6F3-4AA7-A4F8-D8EE960172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9947</TotalTime>
  <Words>446</Words>
  <Application>Microsoft Office PowerPoint</Application>
  <PresentationFormat>A4 Paper (210x297 mm)</PresentationFormat>
  <Paragraphs>104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Calibri</vt:lpstr>
      <vt:lpstr>Century Gothic</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Christian Pass</dc:creator>
  <cp:lastModifiedBy>Odette Machado</cp:lastModifiedBy>
  <cp:revision>17</cp:revision>
  <cp:lastPrinted>2024-09-03T15:38:35Z</cp:lastPrinted>
  <dcterms:created xsi:type="dcterms:W3CDTF">2014-08-19T19:35:20Z</dcterms:created>
  <dcterms:modified xsi:type="dcterms:W3CDTF">2024-09-04T09:38:21Z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0x01010005E5537FE4892943BA70BF289A11577F</vt:lpwstr>
  </property>
  <property fmtid="{D5CDD505-2E9C-101B-9397-08002B2CF9AE}" pid="3" name="Company_x0020_Metadata">
    <vt:lpwstr>2;#CaterLink|6b7c7025-ee94-469a-84b5-af43f06be2f7</vt:lpwstr>
  </property>
  <property fmtid="{D5CDD505-2E9C-101B-9397-08002B2CF9AE}" pid="4" name="Company Metadata">
    <vt:lpwstr>2;#CaterLink</vt:lpwstr>
  </property>
  <property fmtid="{D5CDD505-2E9C-101B-9397-08002B2CF9AE}" pid="5" name="Order">
    <vt:r8>70900</vt:r8>
  </property>
</Properties>
</file>