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72" r:id="rId5"/>
  </p:sldIdLst>
  <p:sldSz cx="9906000" cy="6858000" type="A4"/>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811E5-B371-6A28-BF9A-0F57DE4B7A28}" name="Alice Brealy" initials="AB" userId="S::abrealy@caterlinkltd.co.uk::702f5e84-6c0f-4bcb-baa0-ae526eff2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CEB"/>
    <a:srgbClr val="FFF0D2"/>
    <a:srgbClr val="FFD3CC"/>
    <a:srgbClr val="C9FFFB"/>
    <a:srgbClr val="FF4343"/>
    <a:srgbClr val="00C8BA"/>
    <a:srgbClr val="C5FFFB"/>
    <a:srgbClr val="00968B"/>
    <a:srgbClr val="009E93"/>
    <a:srgbClr val="006D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258A9-D4C5-40BA-8875-D9D3A1710980}" v="188" dt="2023-05-25T14:13:01.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884" y="56"/>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4870" cy="502755"/>
          </a:xfrm>
          <a:prstGeom prst="rect">
            <a:avLst/>
          </a:prstGeom>
        </p:spPr>
        <p:txBody>
          <a:bodyPr vert="horz" lIns="92438" tIns="46219" rIns="92438" bIns="46219" rtlCol="0"/>
          <a:lstStyle>
            <a:lvl1pPr algn="l">
              <a:defRPr sz="1200"/>
            </a:lvl1pPr>
          </a:lstStyle>
          <a:p>
            <a:endParaRPr lang="en-GB"/>
          </a:p>
        </p:txBody>
      </p:sp>
      <p:sp>
        <p:nvSpPr>
          <p:cNvPr id="3" name="Date Placeholder 2"/>
          <p:cNvSpPr>
            <a:spLocks noGrp="1"/>
          </p:cNvSpPr>
          <p:nvPr>
            <p:ph type="dt" idx="1"/>
          </p:nvPr>
        </p:nvSpPr>
        <p:spPr>
          <a:xfrm>
            <a:off x="3901700" y="0"/>
            <a:ext cx="2984870" cy="502755"/>
          </a:xfrm>
          <a:prstGeom prst="rect">
            <a:avLst/>
          </a:prstGeom>
        </p:spPr>
        <p:txBody>
          <a:bodyPr vert="horz" lIns="92438" tIns="46219" rIns="92438" bIns="46219" rtlCol="0"/>
          <a:lstStyle>
            <a:lvl1pPr algn="r">
              <a:defRPr sz="1200"/>
            </a:lvl1pPr>
          </a:lstStyle>
          <a:p>
            <a:fld id="{222E43BF-527D-440D-8356-FC8BCEDDB5DC}" type="datetimeFigureOut">
              <a:rPr lang="en-GB" smtClean="0"/>
              <a:t>25/09/2023</a:t>
            </a:fld>
            <a:endParaRPr lang="en-GB"/>
          </a:p>
        </p:txBody>
      </p:sp>
      <p:sp>
        <p:nvSpPr>
          <p:cNvPr id="4" name="Slide Image Placeholder 3"/>
          <p:cNvSpPr>
            <a:spLocks noGrp="1" noRot="1" noChangeAspect="1"/>
          </p:cNvSpPr>
          <p:nvPr>
            <p:ph type="sldImg" idx="2"/>
          </p:nvPr>
        </p:nvSpPr>
        <p:spPr>
          <a:xfrm>
            <a:off x="1001713" y="1252538"/>
            <a:ext cx="4884737" cy="3381375"/>
          </a:xfrm>
          <a:prstGeom prst="rect">
            <a:avLst/>
          </a:prstGeom>
          <a:noFill/>
          <a:ln w="12700">
            <a:solidFill>
              <a:prstClr val="black"/>
            </a:solidFill>
          </a:ln>
        </p:spPr>
        <p:txBody>
          <a:bodyPr vert="horz" lIns="92438" tIns="46219" rIns="92438" bIns="46219"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2438" tIns="46219" rIns="92438" bIns="46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517548"/>
            <a:ext cx="2984870" cy="502754"/>
          </a:xfrm>
          <a:prstGeom prst="rect">
            <a:avLst/>
          </a:prstGeom>
        </p:spPr>
        <p:txBody>
          <a:bodyPr vert="horz" lIns="92438" tIns="46219" rIns="92438" bIns="46219" rtlCol="0" anchor="b"/>
          <a:lstStyle>
            <a:lvl1pPr algn="l">
              <a:defRPr sz="1200"/>
            </a:lvl1pPr>
          </a:lstStyle>
          <a:p>
            <a:endParaRPr lang="en-GB"/>
          </a:p>
        </p:txBody>
      </p:sp>
      <p:sp>
        <p:nvSpPr>
          <p:cNvPr id="7" name="Slide Number Placeholder 6"/>
          <p:cNvSpPr>
            <a:spLocks noGrp="1"/>
          </p:cNvSpPr>
          <p:nvPr>
            <p:ph type="sldNum" sz="quarter" idx="5"/>
          </p:nvPr>
        </p:nvSpPr>
        <p:spPr>
          <a:xfrm>
            <a:off x="3901700" y="9517548"/>
            <a:ext cx="2984870" cy="502754"/>
          </a:xfrm>
          <a:prstGeom prst="rect">
            <a:avLst/>
          </a:prstGeom>
        </p:spPr>
        <p:txBody>
          <a:bodyPr vert="horz" lIns="92438" tIns="46219" rIns="92438" bIns="46219" rtlCol="0" anchor="b"/>
          <a:lstStyle>
            <a:lvl1pPr algn="r">
              <a:defRPr sz="1200"/>
            </a:lvl1pPr>
          </a:lstStyle>
          <a:p>
            <a:fld id="{22D8F38C-0513-424D-9F07-ACE2DBD6F960}" type="slidenum">
              <a:rPr lang="en-GB" smtClean="0"/>
              <a:t>‹#›</a:t>
            </a:fld>
            <a:endParaRPr lang="en-GB"/>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pic>
        <p:nvPicPr>
          <p:cNvPr id="7" name="Picture 6">
            <a:extLst>
              <a:ext uri="{FF2B5EF4-FFF2-40B4-BE49-F238E27FC236}">
                <a16:creationId xmlns:a16="http://schemas.microsoft.com/office/drawing/2014/main" id="{BFE56D4B-3E37-45DC-8A0E-850FD0BBE6CB}"/>
              </a:ext>
            </a:extLst>
          </p:cNvPr>
          <p:cNvPicPr>
            <a:picLocks noChangeAspect="1"/>
          </p:cNvPicPr>
          <p:nvPr userDrawn="1"/>
        </p:nvPicPr>
        <p:blipFill>
          <a:blip r:embed="rId2">
            <a:lum/>
          </a:blip>
          <a:stretch>
            <a:fillRect/>
          </a:stretch>
        </p:blipFill>
        <p:spPr>
          <a:xfrm>
            <a:off x="0" y="0"/>
            <a:ext cx="9906000" cy="6858000"/>
          </a:xfrm>
          <a:prstGeom prst="rect">
            <a:avLst/>
          </a:prstGeom>
        </p:spPr>
      </p:pic>
      <p:pic>
        <p:nvPicPr>
          <p:cNvPr id="8" name="Picture 7">
            <a:extLst>
              <a:ext uri="{FF2B5EF4-FFF2-40B4-BE49-F238E27FC236}">
                <a16:creationId xmlns:a16="http://schemas.microsoft.com/office/drawing/2014/main" id="{5A3E2D7A-21FB-4E41-849E-FBC6B38F3D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25" y="21720"/>
            <a:ext cx="1602025" cy="769695"/>
          </a:xfrm>
          <a:prstGeom prst="rect">
            <a:avLst/>
          </a:prstGeom>
        </p:spPr>
      </p:pic>
      <p:sp>
        <p:nvSpPr>
          <p:cNvPr id="9" name="TextBox 8">
            <a:extLst>
              <a:ext uri="{FF2B5EF4-FFF2-40B4-BE49-F238E27FC236}">
                <a16:creationId xmlns:a16="http://schemas.microsoft.com/office/drawing/2014/main" id="{CF8244A5-C333-4344-B70D-CA249A56B37A}"/>
              </a:ext>
            </a:extLst>
          </p:cNvPr>
          <p:cNvSpPr txBox="1"/>
          <p:nvPr userDrawn="1"/>
        </p:nvSpPr>
        <p:spPr>
          <a:xfrm>
            <a:off x="8788936" y="3163689"/>
            <a:ext cx="1088495" cy="3642122"/>
          </a:xfrm>
          <a:prstGeom prst="roundRect">
            <a:avLst/>
          </a:prstGeom>
          <a:solidFill>
            <a:srgbClr val="FF0000"/>
          </a:solidFill>
          <a:ln w="19050">
            <a:solidFill>
              <a:srgbClr val="FF0000"/>
            </a:solidFill>
          </a:ln>
        </p:spPr>
        <p:txBody>
          <a:bodyPr wrap="square" rtlCol="0">
            <a:spAutoFit/>
          </a:bodyPr>
          <a:lstStyle/>
          <a:p>
            <a:r>
              <a:rPr lang="en-GB" sz="700" b="1">
                <a:solidFill>
                  <a:schemeClr val="bg1"/>
                </a:solidFill>
                <a:latin typeface="Century Gothic" panose="020B0502020202020204" pitchFamily="34" charset="0"/>
              </a:rPr>
              <a:t>ALLERGY INFORMATION:</a:t>
            </a:r>
          </a:p>
          <a:p>
            <a:r>
              <a:rPr lang="en-GB" sz="700" b="1">
                <a:solidFill>
                  <a:schemeClr val="bg1"/>
                </a:solidFill>
                <a:latin typeface="Century Gothic" panose="020B0502020202020204" pitchFamily="34" charset="0"/>
              </a:rPr>
              <a:t>If </a:t>
            </a:r>
            <a:r>
              <a:rPr lang="en-GB" sz="700" b="1">
                <a:solidFill>
                  <a:schemeClr val="bg1"/>
                </a:solidFill>
                <a:effectLst/>
                <a:latin typeface="Century Gothic" panose="020B0502020202020204" pitchFamily="34" charset="0"/>
                <a:ea typeface="Calibri" panose="020F0502020204030204" pitchFamily="34" charset="0"/>
              </a:rPr>
              <a:t>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a:t>
            </a:r>
            <a:endParaRPr lang="en-GB" sz="7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25/09/2023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25/09/2023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25/09/2023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25/09/2023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25/09/2023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25/09/2023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25/09/2023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25/09/2023</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rt, treemap chart&#10;&#10;Description automatically generated">
            <a:extLst>
              <a:ext uri="{FF2B5EF4-FFF2-40B4-BE49-F238E27FC236}">
                <a16:creationId xmlns:a16="http://schemas.microsoft.com/office/drawing/2014/main" id="{DC6214DE-5F9F-5B39-9073-1AD21E684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 y="-30638"/>
            <a:ext cx="9905999" cy="6858000"/>
          </a:xfrm>
          <a:prstGeom prst="rect">
            <a:avLst/>
          </a:prstGeom>
          <a:ln>
            <a:solidFill>
              <a:schemeClr val="accent1">
                <a:shade val="15000"/>
              </a:schemeClr>
            </a:solidFill>
          </a:ln>
        </p:spPr>
      </p:pic>
      <p:sp>
        <p:nvSpPr>
          <p:cNvPr id="8" name="TextBox 7">
            <a:extLst>
              <a:ext uri="{FF2B5EF4-FFF2-40B4-BE49-F238E27FC236}">
                <a16:creationId xmlns:a16="http://schemas.microsoft.com/office/drawing/2014/main" id="{B29E33D7-3F3C-9A80-3D40-A79924EB47DF}"/>
              </a:ext>
            </a:extLst>
          </p:cNvPr>
          <p:cNvSpPr txBox="1"/>
          <p:nvPr/>
        </p:nvSpPr>
        <p:spPr>
          <a:xfrm>
            <a:off x="1467197" y="639949"/>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a:ea typeface="+mn-ea"/>
                <a:cs typeface="+mn-cs"/>
              </a:rPr>
              <a:t>Option one</a:t>
            </a:r>
            <a:endParaRPr kumimoji="0" lang="en-GB" sz="750" b="1" i="0" u="none" strike="noStrike" kern="1200" cap="none" spc="0" normalizeH="0" baseline="0" noProof="0">
              <a:ln>
                <a:noFill/>
              </a:ln>
              <a:solidFill>
                <a:prstClr val="black"/>
              </a:solidFill>
              <a:effectLst/>
              <a:uLnTx/>
              <a:uFillTx/>
              <a:latin typeface="Century Gothic"/>
              <a:ea typeface="+mn-ea"/>
              <a:cs typeface="+mn-cs"/>
            </a:endParaRPr>
          </a:p>
        </p:txBody>
      </p:sp>
      <p:sp>
        <p:nvSpPr>
          <p:cNvPr id="9" name="TextBox 8">
            <a:extLst>
              <a:ext uri="{FF2B5EF4-FFF2-40B4-BE49-F238E27FC236}">
                <a16:creationId xmlns:a16="http://schemas.microsoft.com/office/drawing/2014/main" id="{D0182EB3-1E36-8C6A-4591-B45BE21148DA}"/>
              </a:ext>
            </a:extLst>
          </p:cNvPr>
          <p:cNvSpPr txBox="1"/>
          <p:nvPr/>
        </p:nvSpPr>
        <p:spPr>
          <a:xfrm>
            <a:off x="1467197" y="1015631"/>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a:ea typeface="+mn-ea"/>
                <a:cs typeface="+mn-cs"/>
              </a:rPr>
              <a:t>Option two</a:t>
            </a:r>
            <a:endParaRPr kumimoji="0" lang="en-GB" sz="750" b="1" i="0" u="none" strike="noStrike" kern="1200" cap="none" spc="0" normalizeH="0" baseline="0" noProof="0">
              <a:ln>
                <a:noFill/>
              </a:ln>
              <a:solidFill>
                <a:prstClr val="black"/>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143E04FD-A0DE-3B88-B28E-BFCD10B179A4}"/>
              </a:ext>
            </a:extLst>
          </p:cNvPr>
          <p:cNvSpPr txBox="1"/>
          <p:nvPr/>
        </p:nvSpPr>
        <p:spPr>
          <a:xfrm>
            <a:off x="1439194" y="1387056"/>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a:ea typeface="+mn-ea"/>
                <a:cs typeface="+mn-cs"/>
              </a:rPr>
              <a:t>Vegetables </a:t>
            </a:r>
            <a:endParaRPr kumimoji="0" lang="en-GB" sz="750" b="1" i="0" u="none" strike="noStrike" kern="1200" cap="none" spc="0" normalizeH="0" baseline="0" noProof="0">
              <a:ln>
                <a:noFill/>
              </a:ln>
              <a:solidFill>
                <a:prstClr val="black"/>
              </a:solidFill>
              <a:effectLst/>
              <a:uLnTx/>
              <a:uFillTx/>
              <a:latin typeface="Century Gothic"/>
              <a:ea typeface="+mn-ea"/>
              <a:cs typeface="+mn-cs"/>
            </a:endParaRPr>
          </a:p>
        </p:txBody>
      </p:sp>
      <p:sp>
        <p:nvSpPr>
          <p:cNvPr id="11" name="TextBox 10">
            <a:extLst>
              <a:ext uri="{FF2B5EF4-FFF2-40B4-BE49-F238E27FC236}">
                <a16:creationId xmlns:a16="http://schemas.microsoft.com/office/drawing/2014/main" id="{B8DD66A0-4F2F-86EE-62DC-3D8B5C5B0E18}"/>
              </a:ext>
            </a:extLst>
          </p:cNvPr>
          <p:cNvSpPr txBox="1"/>
          <p:nvPr/>
        </p:nvSpPr>
        <p:spPr>
          <a:xfrm>
            <a:off x="1467197" y="1758481"/>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a:ea typeface="+mn-ea"/>
                <a:cs typeface="+mn-cs"/>
              </a:rPr>
              <a:t>Dessert </a:t>
            </a:r>
            <a:endParaRPr kumimoji="0" lang="en-GB" sz="750" b="1" i="0" u="none" strike="noStrike" kern="1200" cap="none" spc="0" normalizeH="0" baseline="0" noProof="0">
              <a:ln>
                <a:noFill/>
              </a:ln>
              <a:solidFill>
                <a:prstClr val="black"/>
              </a:solidFill>
              <a:effectLst/>
              <a:uLnTx/>
              <a:uFillTx/>
              <a:latin typeface="Century Gothic"/>
              <a:ea typeface="+mn-ea"/>
              <a:cs typeface="+mn-cs"/>
            </a:endParaRPr>
          </a:p>
        </p:txBody>
      </p:sp>
      <p:sp>
        <p:nvSpPr>
          <p:cNvPr id="13" name="TextBox 12">
            <a:extLst>
              <a:ext uri="{FF2B5EF4-FFF2-40B4-BE49-F238E27FC236}">
                <a16:creationId xmlns:a16="http://schemas.microsoft.com/office/drawing/2014/main" id="{AE6ABF07-F1FF-3E32-52C7-ADCCEA6DE892}"/>
              </a:ext>
            </a:extLst>
          </p:cNvPr>
          <p:cNvSpPr txBox="1"/>
          <p:nvPr/>
        </p:nvSpPr>
        <p:spPr>
          <a:xfrm>
            <a:off x="2479369" y="2657961"/>
            <a:ext cx="137845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Veggie Sausages </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with New Potatoes</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29857587-10B2-3C24-5EFE-96E8A0146714}"/>
              </a:ext>
            </a:extLst>
          </p:cNvPr>
          <p:cNvSpPr txBox="1"/>
          <p:nvPr/>
        </p:nvSpPr>
        <p:spPr>
          <a:xfrm>
            <a:off x="2461772" y="2312340"/>
            <a:ext cx="1446119"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Macaroni Cheese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7" name="TextBox 16">
            <a:extLst>
              <a:ext uri="{FF2B5EF4-FFF2-40B4-BE49-F238E27FC236}">
                <a16:creationId xmlns:a16="http://schemas.microsoft.com/office/drawing/2014/main" id="{8119C654-E43A-08BD-4771-348CE301FFFC}"/>
              </a:ext>
            </a:extLst>
          </p:cNvPr>
          <p:cNvSpPr txBox="1"/>
          <p:nvPr/>
        </p:nvSpPr>
        <p:spPr>
          <a:xfrm>
            <a:off x="2561439" y="1441245"/>
            <a:ext cx="1283501"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Sweetcorn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prstClr val="black"/>
                </a:solidFill>
                <a:effectLst/>
                <a:uLnTx/>
                <a:uFillTx/>
                <a:latin typeface="Century Gothic"/>
                <a:ea typeface="+mn-ea"/>
                <a:cs typeface="+mn-cs"/>
              </a:rPr>
              <a:t>Roasted Peppers</a:t>
            </a:r>
            <a:endParaRPr kumimoji="0" lang="en-GB" sz="750"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19" name="TextBox 18">
            <a:extLst>
              <a:ext uri="{FF2B5EF4-FFF2-40B4-BE49-F238E27FC236}">
                <a16:creationId xmlns:a16="http://schemas.microsoft.com/office/drawing/2014/main" id="{CB2B87E0-9152-E4F8-385B-CC857421E597}"/>
              </a:ext>
            </a:extLst>
          </p:cNvPr>
          <p:cNvSpPr txBox="1"/>
          <p:nvPr/>
        </p:nvSpPr>
        <p:spPr>
          <a:xfrm>
            <a:off x="2352322" y="3401724"/>
            <a:ext cx="1562481"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black"/>
                </a:solidFill>
                <a:effectLst/>
                <a:uLnTx/>
                <a:uFillTx/>
                <a:latin typeface="Century Gothic"/>
                <a:ea typeface="+mn-ea"/>
                <a:cs typeface="+mn-cs"/>
              </a:rPr>
              <a:t>NEW </a:t>
            </a:r>
            <a:r>
              <a:rPr kumimoji="0" lang="en-GB" sz="750" i="0" u="none" strike="noStrike" kern="1200" cap="none" spc="0" normalizeH="0" baseline="0" noProof="0">
                <a:ln>
                  <a:noFill/>
                </a:ln>
                <a:solidFill>
                  <a:prstClr val="black"/>
                </a:solidFill>
                <a:effectLst/>
                <a:uLnTx/>
                <a:uFillTx/>
                <a:latin typeface="Century Gothic"/>
                <a:ea typeface="+mn-ea"/>
                <a:cs typeface="+mn-cs"/>
              </a:rPr>
              <a:t>Carrot Cake</a:t>
            </a:r>
          </a:p>
        </p:txBody>
      </p:sp>
      <p:sp>
        <p:nvSpPr>
          <p:cNvPr id="24" name="TextBox 23">
            <a:extLst>
              <a:ext uri="{FF2B5EF4-FFF2-40B4-BE49-F238E27FC236}">
                <a16:creationId xmlns:a16="http://schemas.microsoft.com/office/drawing/2014/main" id="{166BA69E-F074-F8A6-7680-9C585AB5C0D9}"/>
              </a:ext>
            </a:extLst>
          </p:cNvPr>
          <p:cNvSpPr txBox="1"/>
          <p:nvPr/>
        </p:nvSpPr>
        <p:spPr>
          <a:xfrm>
            <a:off x="6759727" y="2618542"/>
            <a:ext cx="1332000"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a:solidFill>
                  <a:prstClr val="black"/>
                </a:solidFill>
                <a:latin typeface="Century Gothic"/>
              </a:rPr>
              <a:t>Veggie Meatballs in Tomato Sauce with Rice</a:t>
            </a:r>
            <a:endParaRPr kumimoji="0" lang="en-GB" sz="750" b="1" i="0" u="none" strike="noStrike" kern="1200" cap="none" spc="0" normalizeH="0" baseline="0" noProof="0">
              <a:ln>
                <a:noFill/>
              </a:ln>
              <a:solidFill>
                <a:prstClr val="black"/>
              </a:solidFill>
              <a:effectLst/>
              <a:uLnTx/>
              <a:uFillTx/>
              <a:latin typeface="Century Gothic"/>
              <a:ea typeface="+mn-ea"/>
              <a:cs typeface="+mn-cs"/>
            </a:endParaRPr>
          </a:p>
        </p:txBody>
      </p:sp>
      <p:sp>
        <p:nvSpPr>
          <p:cNvPr id="26" name="TextBox 25">
            <a:extLst>
              <a:ext uri="{FF2B5EF4-FFF2-40B4-BE49-F238E27FC236}">
                <a16:creationId xmlns:a16="http://schemas.microsoft.com/office/drawing/2014/main" id="{3354A9AA-19C4-7575-ECC5-3035003608D3}"/>
              </a:ext>
            </a:extLst>
          </p:cNvPr>
          <p:cNvSpPr txBox="1"/>
          <p:nvPr/>
        </p:nvSpPr>
        <p:spPr>
          <a:xfrm>
            <a:off x="3907891" y="1394691"/>
            <a:ext cx="1401318" cy="4385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Roasted Tomatoes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Green Beans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8" name="TextBox 27">
            <a:extLst>
              <a:ext uri="{FF2B5EF4-FFF2-40B4-BE49-F238E27FC236}">
                <a16:creationId xmlns:a16="http://schemas.microsoft.com/office/drawing/2014/main" id="{43955885-B382-C2A8-3E76-779F74740DA9}"/>
              </a:ext>
            </a:extLst>
          </p:cNvPr>
          <p:cNvSpPr txBox="1"/>
          <p:nvPr/>
        </p:nvSpPr>
        <p:spPr>
          <a:xfrm>
            <a:off x="3773190" y="1635709"/>
            <a:ext cx="166649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Fruit Jelly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with Mandarins</a:t>
            </a:r>
          </a:p>
        </p:txBody>
      </p:sp>
      <p:sp>
        <p:nvSpPr>
          <p:cNvPr id="30" name="TextBox 29">
            <a:extLst>
              <a:ext uri="{FF2B5EF4-FFF2-40B4-BE49-F238E27FC236}">
                <a16:creationId xmlns:a16="http://schemas.microsoft.com/office/drawing/2014/main" id="{3B52C4CD-4A36-CD1B-4F2C-133F1AD3299A}"/>
              </a:ext>
            </a:extLst>
          </p:cNvPr>
          <p:cNvSpPr txBox="1"/>
          <p:nvPr/>
        </p:nvSpPr>
        <p:spPr>
          <a:xfrm>
            <a:off x="6788359" y="2233742"/>
            <a:ext cx="1321777"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a:t>
            </a: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Chicken Korma with Rice</a:t>
            </a:r>
            <a:endParaRPr kumimoji="0" lang="en-GB" sz="7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TextBox 32">
            <a:extLst>
              <a:ext uri="{FF2B5EF4-FFF2-40B4-BE49-F238E27FC236}">
                <a16:creationId xmlns:a16="http://schemas.microsoft.com/office/drawing/2014/main" id="{0E74F507-109E-D926-C681-D2181C1E25DE}"/>
              </a:ext>
            </a:extLst>
          </p:cNvPr>
          <p:cNvSpPr txBox="1"/>
          <p:nvPr/>
        </p:nvSpPr>
        <p:spPr>
          <a:xfrm>
            <a:off x="5234218" y="575581"/>
            <a:ext cx="1562481"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rgbClr val="FF0000"/>
                </a:solidFill>
                <a:effectLst/>
                <a:uLnTx/>
                <a:uFillTx/>
                <a:latin typeface="Century Gothic"/>
                <a:ea typeface="+mn-ea"/>
                <a:cs typeface="+mn-cs"/>
              </a:rPr>
              <a:t>* </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Roast </a:t>
            </a:r>
            <a:r>
              <a:rPr lang="en-GB" sz="750" dirty="0">
                <a:solidFill>
                  <a:prstClr val="black"/>
                </a:solidFill>
                <a:latin typeface="Century Gothic"/>
              </a:rPr>
              <a:t>Pork</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Stuffing</a:t>
            </a:r>
            <a:r>
              <a:rPr kumimoji="0" lang="en-GB" sz="750" b="1" i="0" u="none" strike="noStrike" kern="1200" cap="none" spc="0" normalizeH="0" baseline="0" noProof="0" dirty="0">
                <a:ln>
                  <a:noFill/>
                </a:ln>
                <a:solidFill>
                  <a:prstClr val="black"/>
                </a:solidFill>
                <a:effectLst/>
                <a:uLnTx/>
                <a:uFillTx/>
                <a:latin typeface="Century Gothic"/>
                <a:ea typeface="+mn-ea"/>
                <a:cs typeface="+mn-cs"/>
              </a:rPr>
              <a:t> </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Roast Potatoes &amp; Gravy</a:t>
            </a:r>
          </a:p>
        </p:txBody>
      </p:sp>
      <p:sp>
        <p:nvSpPr>
          <p:cNvPr id="35" name="TextBox 34">
            <a:extLst>
              <a:ext uri="{FF2B5EF4-FFF2-40B4-BE49-F238E27FC236}">
                <a16:creationId xmlns:a16="http://schemas.microsoft.com/office/drawing/2014/main" id="{4B4EEC18-3125-20CD-33E9-31E4EE665666}"/>
              </a:ext>
            </a:extLst>
          </p:cNvPr>
          <p:cNvSpPr txBox="1"/>
          <p:nvPr/>
        </p:nvSpPr>
        <p:spPr>
          <a:xfrm>
            <a:off x="5363491" y="922867"/>
            <a:ext cx="1332000"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 Wellington, Stuffing, Roast Potatoes &amp; Gravy</a:t>
            </a:r>
            <a:endParaRPr kumimoji="0" lang="en-US" sz="75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0CA00D1D-A9C1-A837-EDAE-E65F4CCC354C}"/>
              </a:ext>
            </a:extLst>
          </p:cNvPr>
          <p:cNvSpPr txBox="1"/>
          <p:nvPr/>
        </p:nvSpPr>
        <p:spPr>
          <a:xfrm>
            <a:off x="5167993" y="1416754"/>
            <a:ext cx="166649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Cabbage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Peas</a:t>
            </a:r>
          </a:p>
        </p:txBody>
      </p:sp>
      <p:sp>
        <p:nvSpPr>
          <p:cNvPr id="39" name="TextBox 38">
            <a:extLst>
              <a:ext uri="{FF2B5EF4-FFF2-40B4-BE49-F238E27FC236}">
                <a16:creationId xmlns:a16="http://schemas.microsoft.com/office/drawing/2014/main" id="{BC53FC51-1658-D348-9F50-584FBD5A6255}"/>
              </a:ext>
            </a:extLst>
          </p:cNvPr>
          <p:cNvSpPr txBox="1"/>
          <p:nvPr/>
        </p:nvSpPr>
        <p:spPr>
          <a:xfrm>
            <a:off x="5353771" y="1724128"/>
            <a:ext cx="1283502"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Fresh Fruit Salad</a:t>
            </a:r>
          </a:p>
        </p:txBody>
      </p:sp>
      <p:sp>
        <p:nvSpPr>
          <p:cNvPr id="42" name="TextBox 41">
            <a:extLst>
              <a:ext uri="{FF2B5EF4-FFF2-40B4-BE49-F238E27FC236}">
                <a16:creationId xmlns:a16="http://schemas.microsoft.com/office/drawing/2014/main" id="{7FF9AA79-9907-A21C-AECC-DC531275B594}"/>
              </a:ext>
            </a:extLst>
          </p:cNvPr>
          <p:cNvSpPr txBox="1"/>
          <p:nvPr/>
        </p:nvSpPr>
        <p:spPr>
          <a:xfrm>
            <a:off x="3993124" y="598371"/>
            <a:ext cx="1352148"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srgbClr val="FF0000"/>
                </a:solidFill>
                <a:latin typeface="Century Gothic"/>
              </a:rPr>
              <a:t>* </a:t>
            </a:r>
            <a:r>
              <a:rPr lang="en-GB" sz="750" dirty="0">
                <a:solidFill>
                  <a:prstClr val="black"/>
                </a:solidFill>
                <a:latin typeface="Century Gothic"/>
              </a:rPr>
              <a:t>Beef &amp; Bean Burger in a Bun with </a:t>
            </a:r>
            <a:r>
              <a:rPr kumimoji="0" lang="en-GB" sz="750" i="0" u="none" strike="noStrike" kern="1200" cap="none" spc="0" normalizeH="0" baseline="0" noProof="0" dirty="0">
                <a:ln>
                  <a:noFill/>
                </a:ln>
                <a:solidFill>
                  <a:prstClr val="black"/>
                </a:solidFill>
                <a:effectLst/>
                <a:uLnTx/>
                <a:uFillTx/>
                <a:latin typeface="Century Gothic"/>
                <a:ea typeface="+mn-ea"/>
                <a:cs typeface="+mn-cs"/>
              </a:rPr>
              <a:t>  Potato Wedges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Vegan Burger in a Bun with Potato Wedges</a:t>
            </a:r>
          </a:p>
        </p:txBody>
      </p:sp>
      <p:sp>
        <p:nvSpPr>
          <p:cNvPr id="45" name="TextBox 44">
            <a:extLst>
              <a:ext uri="{FF2B5EF4-FFF2-40B4-BE49-F238E27FC236}">
                <a16:creationId xmlns:a16="http://schemas.microsoft.com/office/drawing/2014/main" id="{CDC2C9B4-703C-E9EC-6140-8D16D61DDE91}"/>
              </a:ext>
            </a:extLst>
          </p:cNvPr>
          <p:cNvSpPr txBox="1"/>
          <p:nvPr/>
        </p:nvSpPr>
        <p:spPr>
          <a:xfrm>
            <a:off x="6573735" y="1408400"/>
            <a:ext cx="166649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Broccoli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Carrots</a:t>
            </a:r>
          </a:p>
        </p:txBody>
      </p:sp>
      <p:sp>
        <p:nvSpPr>
          <p:cNvPr id="46" name="TextBox 45">
            <a:extLst>
              <a:ext uri="{FF2B5EF4-FFF2-40B4-BE49-F238E27FC236}">
                <a16:creationId xmlns:a16="http://schemas.microsoft.com/office/drawing/2014/main" id="{26335264-5AEB-D548-BD93-A368C69244BC}"/>
              </a:ext>
            </a:extLst>
          </p:cNvPr>
          <p:cNvSpPr txBox="1"/>
          <p:nvPr/>
        </p:nvSpPr>
        <p:spPr>
          <a:xfrm>
            <a:off x="2387004" y="1785211"/>
            <a:ext cx="16664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Lemon Drizzle</a:t>
            </a:r>
          </a:p>
        </p:txBody>
      </p:sp>
      <p:sp>
        <p:nvSpPr>
          <p:cNvPr id="49" name="TextBox 48">
            <a:extLst>
              <a:ext uri="{FF2B5EF4-FFF2-40B4-BE49-F238E27FC236}">
                <a16:creationId xmlns:a16="http://schemas.microsoft.com/office/drawing/2014/main" id="{DDDEDA9C-B4EC-739F-F39C-5BFA8ADED8B5}"/>
              </a:ext>
            </a:extLst>
          </p:cNvPr>
          <p:cNvSpPr txBox="1"/>
          <p:nvPr/>
        </p:nvSpPr>
        <p:spPr>
          <a:xfrm>
            <a:off x="8181846" y="584199"/>
            <a:ext cx="1391032"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MSC Fishfingers with Chips &amp; Tomato Sauce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1" name="TextBox 50">
            <a:extLst>
              <a:ext uri="{FF2B5EF4-FFF2-40B4-BE49-F238E27FC236}">
                <a16:creationId xmlns:a16="http://schemas.microsoft.com/office/drawing/2014/main" id="{B8A5DAF3-821C-D67D-CB36-84D7AEAED61E}"/>
              </a:ext>
            </a:extLst>
          </p:cNvPr>
          <p:cNvSpPr txBox="1"/>
          <p:nvPr/>
        </p:nvSpPr>
        <p:spPr>
          <a:xfrm>
            <a:off x="8306804" y="2576652"/>
            <a:ext cx="1325880"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a:ea typeface="+mn-ea"/>
                <a:cs typeface="+mn-cs"/>
              </a:rPr>
              <a:t>Cheese Omelette with Chips &amp; Tomato Sauce</a:t>
            </a:r>
          </a:p>
        </p:txBody>
      </p:sp>
      <p:sp>
        <p:nvSpPr>
          <p:cNvPr id="52" name="TextBox 51">
            <a:extLst>
              <a:ext uri="{FF2B5EF4-FFF2-40B4-BE49-F238E27FC236}">
                <a16:creationId xmlns:a16="http://schemas.microsoft.com/office/drawing/2014/main" id="{5E32BF64-E905-02DD-0FC3-52CED7207FAD}"/>
              </a:ext>
            </a:extLst>
          </p:cNvPr>
          <p:cNvSpPr txBox="1"/>
          <p:nvPr/>
        </p:nvSpPr>
        <p:spPr>
          <a:xfrm>
            <a:off x="8284239" y="1428272"/>
            <a:ext cx="1263991"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Baked Beans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Peas</a:t>
            </a:r>
            <a:endParaRPr kumimoji="0" lang="en-GB" sz="750" b="1"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53" name="TextBox 52">
            <a:extLst>
              <a:ext uri="{FF2B5EF4-FFF2-40B4-BE49-F238E27FC236}">
                <a16:creationId xmlns:a16="http://schemas.microsoft.com/office/drawing/2014/main" id="{08EF7E21-53A0-D182-E1C9-61B1D66B2BCA}"/>
              </a:ext>
            </a:extLst>
          </p:cNvPr>
          <p:cNvSpPr txBox="1"/>
          <p:nvPr/>
        </p:nvSpPr>
        <p:spPr>
          <a:xfrm>
            <a:off x="8034322" y="1741408"/>
            <a:ext cx="166649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Chocolate Orange Cookie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with Yoghurt</a:t>
            </a:r>
          </a:p>
        </p:txBody>
      </p:sp>
      <p:sp>
        <p:nvSpPr>
          <p:cNvPr id="56" name="TextBox 55">
            <a:extLst>
              <a:ext uri="{FF2B5EF4-FFF2-40B4-BE49-F238E27FC236}">
                <a16:creationId xmlns:a16="http://schemas.microsoft.com/office/drawing/2014/main" id="{089F6B5F-516C-D098-17A7-51B772D114D4}"/>
              </a:ext>
            </a:extLst>
          </p:cNvPr>
          <p:cNvSpPr txBox="1"/>
          <p:nvPr/>
        </p:nvSpPr>
        <p:spPr>
          <a:xfrm>
            <a:off x="2447891" y="3853314"/>
            <a:ext cx="143340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prstClr val="black"/>
                </a:solidFill>
                <a:latin typeface="Century Gothic" panose="020B0502020202020204" pitchFamily="34" charset="0"/>
              </a:rPr>
              <a:t>Creamy Tomato Pasta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Sweet Potato &amp; Spinach Flan with Couscous</a:t>
            </a:r>
          </a:p>
        </p:txBody>
      </p:sp>
      <p:sp>
        <p:nvSpPr>
          <p:cNvPr id="57" name="TextBox 56">
            <a:extLst>
              <a:ext uri="{FF2B5EF4-FFF2-40B4-BE49-F238E27FC236}">
                <a16:creationId xmlns:a16="http://schemas.microsoft.com/office/drawing/2014/main" id="{01D56D32-8AAC-ED57-9703-69CA444EA962}"/>
              </a:ext>
            </a:extLst>
          </p:cNvPr>
          <p:cNvSpPr txBox="1"/>
          <p:nvPr/>
        </p:nvSpPr>
        <p:spPr>
          <a:xfrm>
            <a:off x="2419888" y="3068019"/>
            <a:ext cx="140131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Roasted Peppers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Green Beans</a:t>
            </a:r>
          </a:p>
        </p:txBody>
      </p:sp>
      <p:sp>
        <p:nvSpPr>
          <p:cNvPr id="58" name="TextBox 57">
            <a:extLst>
              <a:ext uri="{FF2B5EF4-FFF2-40B4-BE49-F238E27FC236}">
                <a16:creationId xmlns:a16="http://schemas.microsoft.com/office/drawing/2014/main" id="{44040FC6-D151-6741-4080-9D598DBDB4A8}"/>
              </a:ext>
            </a:extLst>
          </p:cNvPr>
          <p:cNvSpPr txBox="1"/>
          <p:nvPr/>
        </p:nvSpPr>
        <p:spPr>
          <a:xfrm>
            <a:off x="6739246" y="1715388"/>
            <a:ext cx="1444599"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panose="020B0502020202020204" pitchFamily="34" charset="0"/>
              </a:rPr>
              <a:t>Apple Cake with Custard</a:t>
            </a:r>
            <a:endParaRPr kumimoji="0" lang="en-GB" sz="75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072A144E-162B-760C-7E9E-B3DBEC9963B0}"/>
              </a:ext>
            </a:extLst>
          </p:cNvPr>
          <p:cNvSpPr txBox="1"/>
          <p:nvPr/>
        </p:nvSpPr>
        <p:spPr>
          <a:xfrm>
            <a:off x="1498899" y="2310695"/>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a:ea typeface="+mn-ea"/>
                <a:cs typeface="+mn-cs"/>
              </a:rPr>
              <a:t>Option one</a:t>
            </a:r>
            <a:endParaRPr kumimoji="0" lang="en-GB" sz="750" b="1" i="0" u="none" strike="noStrike" kern="1200" cap="none" spc="0" normalizeH="0" baseline="0" noProof="0">
              <a:ln>
                <a:noFill/>
              </a:ln>
              <a:solidFill>
                <a:prstClr val="black"/>
              </a:solidFill>
              <a:effectLst/>
              <a:uLnTx/>
              <a:uFillTx/>
              <a:latin typeface="Century Gothic"/>
              <a:ea typeface="+mn-ea"/>
              <a:cs typeface="+mn-cs"/>
            </a:endParaRPr>
          </a:p>
        </p:txBody>
      </p:sp>
      <p:sp>
        <p:nvSpPr>
          <p:cNvPr id="60" name="TextBox 59">
            <a:extLst>
              <a:ext uri="{FF2B5EF4-FFF2-40B4-BE49-F238E27FC236}">
                <a16:creationId xmlns:a16="http://schemas.microsoft.com/office/drawing/2014/main" id="{DAC58BF0-EA9A-9B55-D616-8918923E89ED}"/>
              </a:ext>
            </a:extLst>
          </p:cNvPr>
          <p:cNvSpPr txBox="1"/>
          <p:nvPr/>
        </p:nvSpPr>
        <p:spPr>
          <a:xfrm>
            <a:off x="1490218" y="2728679"/>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a:ea typeface="+mn-ea"/>
                <a:cs typeface="+mn-cs"/>
              </a:rPr>
              <a:t>Option two</a:t>
            </a:r>
            <a:endParaRPr kumimoji="0" lang="en-GB" sz="750" b="1" i="0" u="none" strike="noStrike" kern="1200" cap="none" spc="0" normalizeH="0" baseline="0" noProof="0">
              <a:ln>
                <a:noFill/>
              </a:ln>
              <a:solidFill>
                <a:prstClr val="black"/>
              </a:solidFill>
              <a:effectLst/>
              <a:uLnTx/>
              <a:uFillTx/>
              <a:latin typeface="Century Gothic"/>
              <a:ea typeface="+mn-ea"/>
              <a:cs typeface="+mn-cs"/>
            </a:endParaRPr>
          </a:p>
        </p:txBody>
      </p:sp>
      <p:sp>
        <p:nvSpPr>
          <p:cNvPr id="61" name="TextBox 60">
            <a:extLst>
              <a:ext uri="{FF2B5EF4-FFF2-40B4-BE49-F238E27FC236}">
                <a16:creationId xmlns:a16="http://schemas.microsoft.com/office/drawing/2014/main" id="{57DF07C4-B4F7-7715-BEB0-F6831FD6798C}"/>
              </a:ext>
            </a:extLst>
          </p:cNvPr>
          <p:cNvSpPr txBox="1"/>
          <p:nvPr/>
        </p:nvSpPr>
        <p:spPr>
          <a:xfrm>
            <a:off x="1470896" y="3057802"/>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a:ea typeface="+mn-ea"/>
                <a:cs typeface="+mn-cs"/>
              </a:rPr>
              <a:t>Vegetables </a:t>
            </a:r>
            <a:endParaRPr kumimoji="0" lang="en-GB" sz="750" b="1" i="0" u="none" strike="noStrike" kern="1200" cap="none" spc="0" normalizeH="0" baseline="0" noProof="0">
              <a:ln>
                <a:noFill/>
              </a:ln>
              <a:solidFill>
                <a:prstClr val="black"/>
              </a:solidFill>
              <a:effectLst/>
              <a:uLnTx/>
              <a:uFillTx/>
              <a:latin typeface="Century Gothic"/>
              <a:ea typeface="+mn-ea"/>
              <a:cs typeface="+mn-cs"/>
            </a:endParaRPr>
          </a:p>
        </p:txBody>
      </p:sp>
      <p:sp>
        <p:nvSpPr>
          <p:cNvPr id="62" name="TextBox 61">
            <a:extLst>
              <a:ext uri="{FF2B5EF4-FFF2-40B4-BE49-F238E27FC236}">
                <a16:creationId xmlns:a16="http://schemas.microsoft.com/office/drawing/2014/main" id="{E8F4D077-3496-4BCF-AF77-5C9CB7887ECF}"/>
              </a:ext>
            </a:extLst>
          </p:cNvPr>
          <p:cNvSpPr txBox="1"/>
          <p:nvPr/>
        </p:nvSpPr>
        <p:spPr>
          <a:xfrm>
            <a:off x="1498899" y="3429227"/>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a:ea typeface="+mn-ea"/>
                <a:cs typeface="+mn-cs"/>
              </a:rPr>
              <a:t>Dessert </a:t>
            </a:r>
            <a:endParaRPr kumimoji="0" lang="en-GB" sz="750" b="1" i="0" u="none" strike="noStrike" kern="1200" cap="none" spc="0" normalizeH="0" baseline="0" noProof="0">
              <a:ln>
                <a:noFill/>
              </a:ln>
              <a:solidFill>
                <a:prstClr val="black"/>
              </a:solidFill>
              <a:effectLst/>
              <a:uLnTx/>
              <a:uFillTx/>
              <a:latin typeface="Century Gothic"/>
              <a:ea typeface="+mn-ea"/>
              <a:cs typeface="+mn-cs"/>
            </a:endParaRPr>
          </a:p>
        </p:txBody>
      </p:sp>
      <p:sp>
        <p:nvSpPr>
          <p:cNvPr id="63" name="TextBox 62">
            <a:extLst>
              <a:ext uri="{FF2B5EF4-FFF2-40B4-BE49-F238E27FC236}">
                <a16:creationId xmlns:a16="http://schemas.microsoft.com/office/drawing/2014/main" id="{5EAFEA55-FF61-E79B-913D-F6550F79E79D}"/>
              </a:ext>
            </a:extLst>
          </p:cNvPr>
          <p:cNvSpPr txBox="1"/>
          <p:nvPr/>
        </p:nvSpPr>
        <p:spPr>
          <a:xfrm>
            <a:off x="1513094" y="3905070"/>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a:ea typeface="+mn-ea"/>
                <a:cs typeface="+mn-cs"/>
              </a:rPr>
              <a:t>Option one</a:t>
            </a:r>
            <a:endParaRPr kumimoji="0" lang="en-GB" sz="750" b="1" i="0" u="none" strike="noStrike" kern="1200" cap="none" spc="0" normalizeH="0" baseline="0" noProof="0">
              <a:ln>
                <a:noFill/>
              </a:ln>
              <a:solidFill>
                <a:prstClr val="black"/>
              </a:solidFill>
              <a:effectLst/>
              <a:uLnTx/>
              <a:uFillTx/>
              <a:latin typeface="Century Gothic"/>
              <a:ea typeface="+mn-ea"/>
              <a:cs typeface="+mn-cs"/>
            </a:endParaRPr>
          </a:p>
        </p:txBody>
      </p:sp>
      <p:sp>
        <p:nvSpPr>
          <p:cNvPr id="64" name="TextBox 63">
            <a:extLst>
              <a:ext uri="{FF2B5EF4-FFF2-40B4-BE49-F238E27FC236}">
                <a16:creationId xmlns:a16="http://schemas.microsoft.com/office/drawing/2014/main" id="{3ACA3064-8CA6-85DD-AF02-5CAC490BBE4B}"/>
              </a:ext>
            </a:extLst>
          </p:cNvPr>
          <p:cNvSpPr txBox="1"/>
          <p:nvPr/>
        </p:nvSpPr>
        <p:spPr>
          <a:xfrm>
            <a:off x="1513094" y="4280752"/>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a:ea typeface="+mn-ea"/>
                <a:cs typeface="+mn-cs"/>
              </a:rPr>
              <a:t>Option two</a:t>
            </a:r>
            <a:endParaRPr kumimoji="0" lang="en-GB" sz="750" b="1" i="0" u="none" strike="noStrike" kern="1200" cap="none" spc="0" normalizeH="0" baseline="0" noProof="0">
              <a:ln>
                <a:noFill/>
              </a:ln>
              <a:solidFill>
                <a:prstClr val="black"/>
              </a:solidFill>
              <a:effectLst/>
              <a:uLnTx/>
              <a:uFillTx/>
              <a:latin typeface="Century Gothic"/>
              <a:ea typeface="+mn-ea"/>
              <a:cs typeface="+mn-cs"/>
            </a:endParaRPr>
          </a:p>
        </p:txBody>
      </p:sp>
      <p:sp>
        <p:nvSpPr>
          <p:cNvPr id="65" name="TextBox 64">
            <a:extLst>
              <a:ext uri="{FF2B5EF4-FFF2-40B4-BE49-F238E27FC236}">
                <a16:creationId xmlns:a16="http://schemas.microsoft.com/office/drawing/2014/main" id="{5C1A814B-39A3-5B40-9073-C2E8EB696279}"/>
              </a:ext>
            </a:extLst>
          </p:cNvPr>
          <p:cNvSpPr txBox="1"/>
          <p:nvPr/>
        </p:nvSpPr>
        <p:spPr>
          <a:xfrm>
            <a:off x="1558035" y="4653718"/>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a:ea typeface="+mn-ea"/>
                <a:cs typeface="+mn-cs"/>
              </a:rPr>
              <a:t>Vegetables </a:t>
            </a:r>
            <a:endParaRPr kumimoji="0" lang="en-GB" sz="750" b="1" i="0" u="none" strike="noStrike" kern="1200" cap="none" spc="0" normalizeH="0" baseline="0" noProof="0">
              <a:ln>
                <a:noFill/>
              </a:ln>
              <a:solidFill>
                <a:prstClr val="black"/>
              </a:solidFill>
              <a:effectLst/>
              <a:uLnTx/>
              <a:uFillTx/>
              <a:latin typeface="Century Gothic"/>
              <a:ea typeface="+mn-ea"/>
              <a:cs typeface="+mn-cs"/>
            </a:endParaRPr>
          </a:p>
        </p:txBody>
      </p:sp>
      <p:sp>
        <p:nvSpPr>
          <p:cNvPr id="66" name="TextBox 65">
            <a:extLst>
              <a:ext uri="{FF2B5EF4-FFF2-40B4-BE49-F238E27FC236}">
                <a16:creationId xmlns:a16="http://schemas.microsoft.com/office/drawing/2014/main" id="{658B6A03-0949-134C-381A-8D7968B19A6F}"/>
              </a:ext>
            </a:extLst>
          </p:cNvPr>
          <p:cNvSpPr txBox="1"/>
          <p:nvPr/>
        </p:nvSpPr>
        <p:spPr>
          <a:xfrm>
            <a:off x="1513094" y="5023602"/>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a:ea typeface="+mn-ea"/>
                <a:cs typeface="+mn-cs"/>
              </a:rPr>
              <a:t>Dessert </a:t>
            </a:r>
            <a:endParaRPr kumimoji="0" lang="en-GB" sz="750" b="1" i="0" u="none" strike="noStrike" kern="1200" cap="none" spc="0" normalizeH="0" baseline="0" noProof="0">
              <a:ln>
                <a:noFill/>
              </a:ln>
              <a:solidFill>
                <a:prstClr val="black"/>
              </a:solidFill>
              <a:effectLst/>
              <a:uLnTx/>
              <a:uFillTx/>
              <a:latin typeface="Century Gothic"/>
              <a:ea typeface="+mn-ea"/>
              <a:cs typeface="+mn-cs"/>
            </a:endParaRPr>
          </a:p>
        </p:txBody>
      </p:sp>
      <p:sp>
        <p:nvSpPr>
          <p:cNvPr id="69" name="TextBox 68">
            <a:extLst>
              <a:ext uri="{FF2B5EF4-FFF2-40B4-BE49-F238E27FC236}">
                <a16:creationId xmlns:a16="http://schemas.microsoft.com/office/drawing/2014/main" id="{9C5DC8B2-04B2-0D50-2FB8-D31DBCFCB332}"/>
              </a:ext>
            </a:extLst>
          </p:cNvPr>
          <p:cNvSpPr txBox="1"/>
          <p:nvPr/>
        </p:nvSpPr>
        <p:spPr>
          <a:xfrm>
            <a:off x="6759807" y="3813544"/>
            <a:ext cx="140131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a:t>
            </a: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Chicken Pie with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panose="020B0502020202020204" pitchFamily="34" charset="0"/>
              </a:rPr>
              <a:t>New</a:t>
            </a: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Potatoes</a:t>
            </a:r>
            <a:endParaRPr kumimoji="0" lang="en-GB" sz="7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8E05FF37-11E1-57B9-33B6-9B690D35DE8B}"/>
              </a:ext>
            </a:extLst>
          </p:cNvPr>
          <p:cNvSpPr txBox="1"/>
          <p:nvPr/>
        </p:nvSpPr>
        <p:spPr>
          <a:xfrm>
            <a:off x="6668604" y="1013694"/>
            <a:ext cx="1533906"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Veggie </a:t>
            </a:r>
            <a:r>
              <a:rPr lang="en-GB" sz="750" dirty="0">
                <a:solidFill>
                  <a:prstClr val="black"/>
                </a:solidFill>
                <a:latin typeface="Century Gothic"/>
              </a:rPr>
              <a:t>Bolognaise </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76" name="TextBox 75">
            <a:extLst>
              <a:ext uri="{FF2B5EF4-FFF2-40B4-BE49-F238E27FC236}">
                <a16:creationId xmlns:a16="http://schemas.microsoft.com/office/drawing/2014/main" id="{9D203FA6-4483-08F6-C428-CB34F6913B0F}"/>
              </a:ext>
            </a:extLst>
          </p:cNvPr>
          <p:cNvSpPr txBox="1"/>
          <p:nvPr/>
        </p:nvSpPr>
        <p:spPr>
          <a:xfrm>
            <a:off x="6557450" y="3319618"/>
            <a:ext cx="166649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Chocolate Drizzle Cake with Chocolate Sauce</a:t>
            </a:r>
          </a:p>
        </p:txBody>
      </p:sp>
      <p:sp>
        <p:nvSpPr>
          <p:cNvPr id="77" name="TextBox 76">
            <a:extLst>
              <a:ext uri="{FF2B5EF4-FFF2-40B4-BE49-F238E27FC236}">
                <a16:creationId xmlns:a16="http://schemas.microsoft.com/office/drawing/2014/main" id="{23DC77BC-3B51-2DF5-CF03-33DB0928D144}"/>
              </a:ext>
            </a:extLst>
          </p:cNvPr>
          <p:cNvSpPr txBox="1"/>
          <p:nvPr/>
        </p:nvSpPr>
        <p:spPr>
          <a:xfrm>
            <a:off x="3883521" y="3052243"/>
            <a:ext cx="140131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Sweetcorn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Roasted Vegetables</a:t>
            </a:r>
          </a:p>
        </p:txBody>
      </p:sp>
      <p:sp>
        <p:nvSpPr>
          <p:cNvPr id="80" name="TextBox 79">
            <a:extLst>
              <a:ext uri="{FF2B5EF4-FFF2-40B4-BE49-F238E27FC236}">
                <a16:creationId xmlns:a16="http://schemas.microsoft.com/office/drawing/2014/main" id="{15BA82EF-1834-AEFD-5345-4D529B0AFD18}"/>
              </a:ext>
            </a:extLst>
          </p:cNvPr>
          <p:cNvSpPr txBox="1"/>
          <p:nvPr/>
        </p:nvSpPr>
        <p:spPr>
          <a:xfrm>
            <a:off x="5251798" y="3808259"/>
            <a:ext cx="148744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50" dirty="0">
                <a:solidFill>
                  <a:srgbClr val="FF0000"/>
                </a:solidFill>
                <a:latin typeface="Century Gothic" panose="020B0502020202020204" pitchFamily="34" charset="0"/>
              </a:rPr>
              <a:t>* </a:t>
            </a:r>
            <a:r>
              <a:rPr lang="en-US" sz="750">
                <a:solidFill>
                  <a:prstClr val="black"/>
                </a:solidFill>
                <a:latin typeface="Century Gothic" panose="020B0502020202020204" pitchFamily="34" charset="0"/>
              </a:rPr>
              <a:t>Roast Chicken </a:t>
            </a:r>
            <a:r>
              <a:rPr lang="en-US" sz="750" dirty="0">
                <a:solidFill>
                  <a:prstClr val="black"/>
                </a:solidFill>
                <a:latin typeface="Century Gothic" panose="020B0502020202020204" pitchFamily="34" charset="0"/>
              </a:rPr>
              <a:t>with </a:t>
            </a:r>
            <a:r>
              <a:rPr kumimoji="0" lang="en-US"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Roast Potatoes and Gravy</a:t>
            </a:r>
            <a:endParaRPr kumimoji="0" lang="en-GB" sz="7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2" name="TextBox 81">
            <a:extLst>
              <a:ext uri="{FF2B5EF4-FFF2-40B4-BE49-F238E27FC236}">
                <a16:creationId xmlns:a16="http://schemas.microsoft.com/office/drawing/2014/main" id="{D74AB859-2388-49C8-EDF3-B803B371543F}"/>
              </a:ext>
            </a:extLst>
          </p:cNvPr>
          <p:cNvSpPr txBox="1"/>
          <p:nvPr/>
        </p:nvSpPr>
        <p:spPr>
          <a:xfrm>
            <a:off x="5345271" y="4154602"/>
            <a:ext cx="1286552" cy="4385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Veggie Sausages</a:t>
            </a:r>
            <a:r>
              <a:rPr lang="en-US" sz="750" dirty="0">
                <a:solidFill>
                  <a:prstClr val="black"/>
                </a:solidFill>
                <a:latin typeface="Century Gothic" panose="020B0502020202020204" pitchFamily="34" charset="0"/>
              </a:rPr>
              <a:t> </a:t>
            </a:r>
            <a:r>
              <a:rPr kumimoji="0" lang="en-US"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with Roast Potatoes and Gravy</a:t>
            </a:r>
            <a:endParaRPr kumimoji="0" lang="en-GB" sz="7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3" name="TextBox 82">
            <a:extLst>
              <a:ext uri="{FF2B5EF4-FFF2-40B4-BE49-F238E27FC236}">
                <a16:creationId xmlns:a16="http://schemas.microsoft.com/office/drawing/2014/main" id="{9E4D9A64-B44E-E96E-8650-894345BC1DF9}"/>
              </a:ext>
            </a:extLst>
          </p:cNvPr>
          <p:cNvSpPr txBox="1"/>
          <p:nvPr/>
        </p:nvSpPr>
        <p:spPr>
          <a:xfrm>
            <a:off x="5157600" y="3469185"/>
            <a:ext cx="16664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panose="020B0502020202020204" pitchFamily="34" charset="0"/>
              </a:rPr>
              <a:t>Ice Cream with Peaches</a:t>
            </a:r>
            <a:endPar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5" name="TextBox 84">
            <a:extLst>
              <a:ext uri="{FF2B5EF4-FFF2-40B4-BE49-F238E27FC236}">
                <a16:creationId xmlns:a16="http://schemas.microsoft.com/office/drawing/2014/main" id="{A330E18C-F731-7BA7-D7F2-DBB8A1A17A9E}"/>
              </a:ext>
            </a:extLst>
          </p:cNvPr>
          <p:cNvSpPr txBox="1"/>
          <p:nvPr/>
        </p:nvSpPr>
        <p:spPr>
          <a:xfrm>
            <a:off x="5289948" y="3186700"/>
            <a:ext cx="1401318"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Carrots &amp; Peas</a:t>
            </a: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90" name="TextBox 89">
            <a:extLst>
              <a:ext uri="{FF2B5EF4-FFF2-40B4-BE49-F238E27FC236}">
                <a16:creationId xmlns:a16="http://schemas.microsoft.com/office/drawing/2014/main" id="{89331B4D-1905-7AA8-93C4-361F75EDEAC4}"/>
              </a:ext>
            </a:extLst>
          </p:cNvPr>
          <p:cNvSpPr txBox="1"/>
          <p:nvPr/>
        </p:nvSpPr>
        <p:spPr>
          <a:xfrm>
            <a:off x="3897562" y="4192403"/>
            <a:ext cx="143297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 Fajitas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with Rice</a:t>
            </a:r>
            <a:endParaRPr kumimoji="0" lang="en-US" sz="75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endParaRPr>
          </a:p>
        </p:txBody>
      </p:sp>
      <p:sp>
        <p:nvSpPr>
          <p:cNvPr id="91" name="TextBox 90">
            <a:extLst>
              <a:ext uri="{FF2B5EF4-FFF2-40B4-BE49-F238E27FC236}">
                <a16:creationId xmlns:a16="http://schemas.microsoft.com/office/drawing/2014/main" id="{34DF7161-4A2D-FC51-86AF-82F12C606527}"/>
              </a:ext>
            </a:extLst>
          </p:cNvPr>
          <p:cNvSpPr txBox="1"/>
          <p:nvPr/>
        </p:nvSpPr>
        <p:spPr>
          <a:xfrm>
            <a:off x="3928954" y="3361754"/>
            <a:ext cx="1377469"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Apple Crumble with Custard</a:t>
            </a:r>
          </a:p>
        </p:txBody>
      </p:sp>
      <p:sp>
        <p:nvSpPr>
          <p:cNvPr id="92" name="TextBox 91">
            <a:extLst>
              <a:ext uri="{FF2B5EF4-FFF2-40B4-BE49-F238E27FC236}">
                <a16:creationId xmlns:a16="http://schemas.microsoft.com/office/drawing/2014/main" id="{90E46AA3-58F8-61F4-DA3F-D77B364AF3D1}"/>
              </a:ext>
            </a:extLst>
          </p:cNvPr>
          <p:cNvSpPr txBox="1"/>
          <p:nvPr/>
        </p:nvSpPr>
        <p:spPr>
          <a:xfrm>
            <a:off x="6681781" y="2981479"/>
            <a:ext cx="140131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Broccoli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S</a:t>
            </a:r>
            <a:r>
              <a:rPr lang="en-GB" sz="750" dirty="0" err="1">
                <a:solidFill>
                  <a:prstClr val="black"/>
                </a:solidFill>
                <a:latin typeface="Century Gothic"/>
              </a:rPr>
              <a:t>wede</a:t>
            </a: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95" name="TextBox 94">
            <a:extLst>
              <a:ext uri="{FF2B5EF4-FFF2-40B4-BE49-F238E27FC236}">
                <a16:creationId xmlns:a16="http://schemas.microsoft.com/office/drawing/2014/main" id="{5E16D6A5-C3B2-364B-F316-EAB274667C83}"/>
              </a:ext>
            </a:extLst>
          </p:cNvPr>
          <p:cNvSpPr txBox="1"/>
          <p:nvPr/>
        </p:nvSpPr>
        <p:spPr>
          <a:xfrm>
            <a:off x="8133968" y="2192307"/>
            <a:ext cx="1548005"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MSC Salmon Fishcakes</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with Chips &amp; Tomato Sauce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98" name="TextBox 97">
            <a:extLst>
              <a:ext uri="{FF2B5EF4-FFF2-40B4-BE49-F238E27FC236}">
                <a16:creationId xmlns:a16="http://schemas.microsoft.com/office/drawing/2014/main" id="{AE38696D-AEAB-0FA7-197A-92FB53C5C257}"/>
              </a:ext>
            </a:extLst>
          </p:cNvPr>
          <p:cNvSpPr txBox="1"/>
          <p:nvPr/>
        </p:nvSpPr>
        <p:spPr>
          <a:xfrm>
            <a:off x="8267713" y="3018680"/>
            <a:ext cx="1280517"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Baked Beans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prstClr val="black"/>
                </a:solidFill>
                <a:effectLst/>
                <a:uLnTx/>
                <a:uFillTx/>
                <a:latin typeface="Century Gothic"/>
                <a:ea typeface="+mn-ea"/>
                <a:cs typeface="+mn-cs"/>
              </a:rPr>
              <a:t>Peas</a:t>
            </a:r>
            <a:endParaRPr kumimoji="0" lang="en-GB" sz="750"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99" name="TextBox 98">
            <a:extLst>
              <a:ext uri="{FF2B5EF4-FFF2-40B4-BE49-F238E27FC236}">
                <a16:creationId xmlns:a16="http://schemas.microsoft.com/office/drawing/2014/main" id="{38C88161-984A-0B7D-5686-3EFB86AC6D41}"/>
              </a:ext>
            </a:extLst>
          </p:cNvPr>
          <p:cNvSpPr txBox="1"/>
          <p:nvPr/>
        </p:nvSpPr>
        <p:spPr>
          <a:xfrm>
            <a:off x="8084460" y="4983517"/>
            <a:ext cx="166649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Peach Upside </a:t>
            </a:r>
            <a:r>
              <a:rPr lang="en-GB" sz="750" dirty="0">
                <a:solidFill>
                  <a:prstClr val="black"/>
                </a:solidFill>
                <a:latin typeface="Century Gothic" panose="020B0502020202020204" pitchFamily="34" charset="0"/>
              </a:rPr>
              <a:t>Down Cake with Custard</a:t>
            </a:r>
            <a:endParaRPr kumimoji="0" lang="en-GB" sz="75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1" name="TextBox 100">
            <a:extLst>
              <a:ext uri="{FF2B5EF4-FFF2-40B4-BE49-F238E27FC236}">
                <a16:creationId xmlns:a16="http://schemas.microsoft.com/office/drawing/2014/main" id="{7E9BEA73-EBD0-0DA3-639F-F9527DA31F22}"/>
              </a:ext>
            </a:extLst>
          </p:cNvPr>
          <p:cNvSpPr txBox="1"/>
          <p:nvPr/>
        </p:nvSpPr>
        <p:spPr>
          <a:xfrm>
            <a:off x="8251166" y="978815"/>
            <a:ext cx="1371646"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a:ln>
                  <a:noFill/>
                </a:ln>
                <a:solidFill>
                  <a:prstClr val="black"/>
                </a:solidFill>
                <a:effectLst/>
                <a:uLnTx/>
                <a:uFillTx/>
                <a:latin typeface="Century Gothic"/>
                <a:ea typeface="+mn-ea"/>
                <a:cs typeface="+mn-cs"/>
              </a:rPr>
              <a:t>Cheesy Bean Pasty with Chips &amp; Tomato Sauce</a:t>
            </a:r>
          </a:p>
        </p:txBody>
      </p:sp>
      <p:sp>
        <p:nvSpPr>
          <p:cNvPr id="104" name="TextBox 103">
            <a:extLst>
              <a:ext uri="{FF2B5EF4-FFF2-40B4-BE49-F238E27FC236}">
                <a16:creationId xmlns:a16="http://schemas.microsoft.com/office/drawing/2014/main" id="{2217A9BF-2AA5-99A8-B348-B2F0FB35A4A7}"/>
              </a:ext>
            </a:extLst>
          </p:cNvPr>
          <p:cNvSpPr txBox="1"/>
          <p:nvPr/>
        </p:nvSpPr>
        <p:spPr>
          <a:xfrm>
            <a:off x="2611542" y="563301"/>
            <a:ext cx="1261273"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Cheese and Tomato Pizza </a:t>
            </a:r>
            <a:endParaRPr kumimoji="0" lang="en-US" sz="75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106" name="TextBox 105">
            <a:extLst>
              <a:ext uri="{FF2B5EF4-FFF2-40B4-BE49-F238E27FC236}">
                <a16:creationId xmlns:a16="http://schemas.microsoft.com/office/drawing/2014/main" id="{35D27268-9C73-2ADC-A000-AD5E5F5C93D3}"/>
              </a:ext>
            </a:extLst>
          </p:cNvPr>
          <p:cNvSpPr txBox="1"/>
          <p:nvPr/>
        </p:nvSpPr>
        <p:spPr>
          <a:xfrm>
            <a:off x="2537944" y="1000455"/>
            <a:ext cx="1242723"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black"/>
                </a:solidFill>
                <a:effectLst/>
                <a:uLnTx/>
                <a:uFillTx/>
                <a:latin typeface="Century Gothic"/>
                <a:ea typeface="+mn-ea"/>
                <a:cs typeface="+mn-cs"/>
              </a:rPr>
              <a:t>NEW </a:t>
            </a:r>
            <a:r>
              <a:rPr kumimoji="0" lang="en-GB" sz="750" b="0" i="0" u="none" strike="noStrike" kern="1200" cap="none" spc="0" normalizeH="0" baseline="0" noProof="0">
                <a:ln>
                  <a:noFill/>
                </a:ln>
                <a:solidFill>
                  <a:prstClr val="black"/>
                </a:solidFill>
                <a:effectLst/>
                <a:uLnTx/>
                <a:uFillTx/>
                <a:latin typeface="Century Gothic"/>
                <a:ea typeface="+mn-ea"/>
                <a:cs typeface="+mn-cs"/>
              </a:rPr>
              <a:t>Chef Mariam’s Vegetable Couscous </a:t>
            </a:r>
          </a:p>
        </p:txBody>
      </p:sp>
      <p:sp>
        <p:nvSpPr>
          <p:cNvPr id="109" name="TextBox 108">
            <a:extLst>
              <a:ext uri="{FF2B5EF4-FFF2-40B4-BE49-F238E27FC236}">
                <a16:creationId xmlns:a16="http://schemas.microsoft.com/office/drawing/2014/main" id="{45296B49-C60A-95B8-1B28-6609D0C4927C}"/>
              </a:ext>
            </a:extLst>
          </p:cNvPr>
          <p:cNvSpPr txBox="1"/>
          <p:nvPr/>
        </p:nvSpPr>
        <p:spPr>
          <a:xfrm>
            <a:off x="2321588" y="4974578"/>
            <a:ext cx="16664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Iced Sponge</a:t>
            </a:r>
          </a:p>
        </p:txBody>
      </p:sp>
      <p:sp>
        <p:nvSpPr>
          <p:cNvPr id="110" name="TextBox 109">
            <a:extLst>
              <a:ext uri="{FF2B5EF4-FFF2-40B4-BE49-F238E27FC236}">
                <a16:creationId xmlns:a16="http://schemas.microsoft.com/office/drawing/2014/main" id="{DD034180-7646-86E7-3260-0CCA1AB48805}"/>
              </a:ext>
            </a:extLst>
          </p:cNvPr>
          <p:cNvSpPr txBox="1"/>
          <p:nvPr/>
        </p:nvSpPr>
        <p:spPr>
          <a:xfrm>
            <a:off x="2454176" y="4635904"/>
            <a:ext cx="140131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Roasted Vegetables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Sweetcorn</a:t>
            </a:r>
          </a:p>
        </p:txBody>
      </p:sp>
      <p:sp>
        <p:nvSpPr>
          <p:cNvPr id="112" name="TextBox 111">
            <a:extLst>
              <a:ext uri="{FF2B5EF4-FFF2-40B4-BE49-F238E27FC236}">
                <a16:creationId xmlns:a16="http://schemas.microsoft.com/office/drawing/2014/main" id="{8FE8D7BE-29DA-21C2-79B5-A38E8F72DF37}"/>
              </a:ext>
            </a:extLst>
          </p:cNvPr>
          <p:cNvSpPr txBox="1"/>
          <p:nvPr/>
        </p:nvSpPr>
        <p:spPr>
          <a:xfrm>
            <a:off x="3890356" y="2247262"/>
            <a:ext cx="1440180"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rgbClr val="FF0000"/>
                </a:solidFill>
                <a:effectLst/>
                <a:uLnTx/>
                <a:uFillTx/>
                <a:latin typeface="Century Gothic"/>
                <a:ea typeface="+mn-ea"/>
                <a:cs typeface="+mn-cs"/>
              </a:rPr>
              <a:t>* </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Sausages with Potato Wedges</a:t>
            </a:r>
          </a:p>
        </p:txBody>
      </p:sp>
      <p:sp>
        <p:nvSpPr>
          <p:cNvPr id="113" name="TextBox 112">
            <a:extLst>
              <a:ext uri="{FF2B5EF4-FFF2-40B4-BE49-F238E27FC236}">
                <a16:creationId xmlns:a16="http://schemas.microsoft.com/office/drawing/2014/main" id="{FA206FB6-0E47-E2A2-331D-1FBCFAF70401}"/>
              </a:ext>
            </a:extLst>
          </p:cNvPr>
          <p:cNvSpPr txBox="1"/>
          <p:nvPr/>
        </p:nvSpPr>
        <p:spPr>
          <a:xfrm>
            <a:off x="3919277" y="2666081"/>
            <a:ext cx="134918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NEW </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Loaded Jackets </a:t>
            </a:r>
          </a:p>
        </p:txBody>
      </p:sp>
      <p:sp>
        <p:nvSpPr>
          <p:cNvPr id="114" name="TextBox 113">
            <a:extLst>
              <a:ext uri="{FF2B5EF4-FFF2-40B4-BE49-F238E27FC236}">
                <a16:creationId xmlns:a16="http://schemas.microsoft.com/office/drawing/2014/main" id="{F6BBC56F-EBB7-E8C1-FAF7-1B5D9BD47908}"/>
              </a:ext>
            </a:extLst>
          </p:cNvPr>
          <p:cNvSpPr txBox="1"/>
          <p:nvPr/>
        </p:nvSpPr>
        <p:spPr>
          <a:xfrm>
            <a:off x="3750933" y="4991821"/>
            <a:ext cx="16664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panose="020B0502020202020204" pitchFamily="34" charset="0"/>
              </a:rPr>
              <a:t>Rice Pudding with Mixed Berries</a:t>
            </a:r>
            <a:endParaRPr kumimoji="0" lang="en-GB" sz="75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5" name="TextBox 114">
            <a:extLst>
              <a:ext uri="{FF2B5EF4-FFF2-40B4-BE49-F238E27FC236}">
                <a16:creationId xmlns:a16="http://schemas.microsoft.com/office/drawing/2014/main" id="{237CD543-1A65-3733-2CA3-64F2DF2D7F5E}"/>
              </a:ext>
            </a:extLst>
          </p:cNvPr>
          <p:cNvSpPr txBox="1"/>
          <p:nvPr/>
        </p:nvSpPr>
        <p:spPr>
          <a:xfrm>
            <a:off x="3896035" y="4646493"/>
            <a:ext cx="140131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Green Beans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Roasted Tomatoes</a:t>
            </a:r>
          </a:p>
        </p:txBody>
      </p:sp>
      <p:sp>
        <p:nvSpPr>
          <p:cNvPr id="121" name="TextBox 120">
            <a:extLst>
              <a:ext uri="{FF2B5EF4-FFF2-40B4-BE49-F238E27FC236}">
                <a16:creationId xmlns:a16="http://schemas.microsoft.com/office/drawing/2014/main" id="{10B5852B-E60D-1C77-B3C0-3AF6A33996A6}"/>
              </a:ext>
            </a:extLst>
          </p:cNvPr>
          <p:cNvSpPr txBox="1"/>
          <p:nvPr/>
        </p:nvSpPr>
        <p:spPr>
          <a:xfrm>
            <a:off x="5306423" y="2293437"/>
            <a:ext cx="1301239" cy="9002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srgbClr val="FF0000"/>
                </a:solidFill>
                <a:latin typeface="Century Gothic"/>
              </a:rPr>
              <a:t>* </a:t>
            </a:r>
            <a:r>
              <a:rPr lang="en-GB" sz="750" dirty="0">
                <a:solidFill>
                  <a:prstClr val="black"/>
                </a:solidFill>
                <a:latin typeface="Century Gothic"/>
              </a:rPr>
              <a:t>Lemon &amp; Herb Chicken with Roast Potatoes and Gravy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5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Lemon &amp; Herb Quorn with Roast Potatoes and Gravy</a:t>
            </a:r>
            <a:endParaRPr kumimoji="0" lang="en-GB" sz="75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24" name="TextBox 123">
            <a:extLst>
              <a:ext uri="{FF2B5EF4-FFF2-40B4-BE49-F238E27FC236}">
                <a16:creationId xmlns:a16="http://schemas.microsoft.com/office/drawing/2014/main" id="{394D5381-03AD-AACB-CE83-B229565F206D}"/>
              </a:ext>
            </a:extLst>
          </p:cNvPr>
          <p:cNvSpPr txBox="1"/>
          <p:nvPr/>
        </p:nvSpPr>
        <p:spPr>
          <a:xfrm>
            <a:off x="5121865" y="4995884"/>
            <a:ext cx="16664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panose="020B0502020202020204" pitchFamily="34" charset="0"/>
              </a:rPr>
              <a:t>Fresh Fruit Salad</a:t>
            </a:r>
            <a:endPar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5" name="TextBox 124">
            <a:extLst>
              <a:ext uri="{FF2B5EF4-FFF2-40B4-BE49-F238E27FC236}">
                <a16:creationId xmlns:a16="http://schemas.microsoft.com/office/drawing/2014/main" id="{7C614E85-ADA9-9A46-80C0-EF8448DC1292}"/>
              </a:ext>
            </a:extLst>
          </p:cNvPr>
          <p:cNvSpPr txBox="1"/>
          <p:nvPr/>
        </p:nvSpPr>
        <p:spPr>
          <a:xfrm>
            <a:off x="5289948" y="4674318"/>
            <a:ext cx="140131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Cauliflower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Peas</a:t>
            </a:r>
          </a:p>
        </p:txBody>
      </p:sp>
      <p:sp>
        <p:nvSpPr>
          <p:cNvPr id="127" name="TextBox 126">
            <a:extLst>
              <a:ext uri="{FF2B5EF4-FFF2-40B4-BE49-F238E27FC236}">
                <a16:creationId xmlns:a16="http://schemas.microsoft.com/office/drawing/2014/main" id="{E8314E75-AC7D-B922-7632-92015D1744C8}"/>
              </a:ext>
            </a:extLst>
          </p:cNvPr>
          <p:cNvSpPr txBox="1"/>
          <p:nvPr/>
        </p:nvSpPr>
        <p:spPr>
          <a:xfrm>
            <a:off x="6722346" y="616118"/>
            <a:ext cx="148016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a:t>
            </a:r>
            <a:r>
              <a:rPr kumimoji="0" lang="en-GB" sz="75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Spaghetti Bolognaise</a:t>
            </a:r>
            <a:endParaRPr kumimoji="0" lang="en-US" sz="75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128" name="TextBox 127">
            <a:extLst>
              <a:ext uri="{FF2B5EF4-FFF2-40B4-BE49-F238E27FC236}">
                <a16:creationId xmlns:a16="http://schemas.microsoft.com/office/drawing/2014/main" id="{A99B9093-DD9F-2AD7-B58F-4226E57B222B}"/>
              </a:ext>
            </a:extLst>
          </p:cNvPr>
          <p:cNvSpPr txBox="1"/>
          <p:nvPr/>
        </p:nvSpPr>
        <p:spPr>
          <a:xfrm>
            <a:off x="6810576" y="4694503"/>
            <a:ext cx="1255047"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Broccoli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Carrots</a:t>
            </a:r>
            <a:endParaRPr kumimoji="0" lang="en-GB" sz="750" b="0"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129" name="TextBox 128">
            <a:extLst>
              <a:ext uri="{FF2B5EF4-FFF2-40B4-BE49-F238E27FC236}">
                <a16:creationId xmlns:a16="http://schemas.microsoft.com/office/drawing/2014/main" id="{EB5149ED-B8FD-4202-26F6-B7EC449EB092}"/>
              </a:ext>
            </a:extLst>
          </p:cNvPr>
          <p:cNvSpPr txBox="1"/>
          <p:nvPr/>
        </p:nvSpPr>
        <p:spPr>
          <a:xfrm>
            <a:off x="6553141" y="4991528"/>
            <a:ext cx="1628705"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panose="020B0502020202020204" pitchFamily="34" charset="0"/>
              </a:rPr>
              <a:t>Melting Moment Biscuit with Yoghurt</a:t>
            </a:r>
            <a:endParaRPr kumimoji="0" lang="en-GB" sz="75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2" name="TextBox 131">
            <a:extLst>
              <a:ext uri="{FF2B5EF4-FFF2-40B4-BE49-F238E27FC236}">
                <a16:creationId xmlns:a16="http://schemas.microsoft.com/office/drawing/2014/main" id="{87A217AD-CFE0-2AA8-95BC-FD7191E46BB9}"/>
              </a:ext>
            </a:extLst>
          </p:cNvPr>
          <p:cNvSpPr txBox="1"/>
          <p:nvPr/>
        </p:nvSpPr>
        <p:spPr>
          <a:xfrm>
            <a:off x="8139080" y="3771660"/>
            <a:ext cx="1547335"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MSC Fishfingers  with Chips &amp; Tomato Sauce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33" name="TextBox 132">
            <a:extLst>
              <a:ext uri="{FF2B5EF4-FFF2-40B4-BE49-F238E27FC236}">
                <a16:creationId xmlns:a16="http://schemas.microsoft.com/office/drawing/2014/main" id="{0707011F-7604-E50A-CEF7-52AE59EB2352}"/>
              </a:ext>
            </a:extLst>
          </p:cNvPr>
          <p:cNvSpPr txBox="1"/>
          <p:nvPr/>
        </p:nvSpPr>
        <p:spPr>
          <a:xfrm>
            <a:off x="8285229" y="4650800"/>
            <a:ext cx="1304766"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Baked Beans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prstClr val="black"/>
                </a:solidFill>
                <a:effectLst/>
                <a:uLnTx/>
                <a:uFillTx/>
                <a:latin typeface="Century Gothic"/>
                <a:ea typeface="+mn-ea"/>
                <a:cs typeface="+mn-cs"/>
              </a:rPr>
              <a:t>Peas</a:t>
            </a:r>
            <a:endParaRPr kumimoji="0" lang="en-GB" sz="750"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134" name="TextBox 133">
            <a:extLst>
              <a:ext uri="{FF2B5EF4-FFF2-40B4-BE49-F238E27FC236}">
                <a16:creationId xmlns:a16="http://schemas.microsoft.com/office/drawing/2014/main" id="{99560C87-83DE-6340-19B5-6A2A486F5F34}"/>
              </a:ext>
            </a:extLst>
          </p:cNvPr>
          <p:cNvSpPr txBox="1"/>
          <p:nvPr/>
        </p:nvSpPr>
        <p:spPr>
          <a:xfrm>
            <a:off x="8118878" y="3398362"/>
            <a:ext cx="166649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prstClr val="black"/>
                </a:solidFill>
                <a:effectLst/>
                <a:uLnTx/>
                <a:uFillTx/>
                <a:latin typeface="Century Gothic"/>
                <a:ea typeface="+mn-ea"/>
                <a:cs typeface="+mn-cs"/>
              </a:rPr>
              <a:t>Vanilla Shortbread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prstClr val="black"/>
                </a:solidFill>
                <a:effectLst/>
                <a:uLnTx/>
                <a:uFillTx/>
                <a:latin typeface="Century Gothic"/>
                <a:ea typeface="+mn-ea"/>
                <a:cs typeface="+mn-cs"/>
              </a:rPr>
              <a:t> with Yoghurt</a:t>
            </a:r>
            <a:endParaRPr kumimoji="0" lang="en-GB" sz="75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38" name="Picture 137" descr="A close up of a logo&#10;&#10;Description automatically generated">
            <a:extLst>
              <a:ext uri="{FF2B5EF4-FFF2-40B4-BE49-F238E27FC236}">
                <a16:creationId xmlns:a16="http://schemas.microsoft.com/office/drawing/2014/main" id="{BB604168-0EB1-A193-94B2-2B781889A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3400" y="5432813"/>
            <a:ext cx="171798" cy="170477"/>
          </a:xfrm>
          <a:prstGeom prst="rect">
            <a:avLst/>
          </a:prstGeom>
        </p:spPr>
      </p:pic>
      <p:pic>
        <p:nvPicPr>
          <p:cNvPr id="144" name="Picture 143" descr="A picture containing object&#10;&#10;Description automatically generated">
            <a:extLst>
              <a:ext uri="{FF2B5EF4-FFF2-40B4-BE49-F238E27FC236}">
                <a16:creationId xmlns:a16="http://schemas.microsoft.com/office/drawing/2014/main" id="{CC44F27A-86BF-E37C-4CEC-277C68E546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3660569" y="5453079"/>
            <a:ext cx="247427" cy="151432"/>
          </a:xfrm>
          <a:prstGeom prst="rect">
            <a:avLst/>
          </a:prstGeom>
        </p:spPr>
      </p:pic>
      <p:pic>
        <p:nvPicPr>
          <p:cNvPr id="170" name="Picture 169" descr="A picture containing shape&#10;&#10;Description automatically generated">
            <a:extLst>
              <a:ext uri="{FF2B5EF4-FFF2-40B4-BE49-F238E27FC236}">
                <a16:creationId xmlns:a16="http://schemas.microsoft.com/office/drawing/2014/main" id="{D121523B-C818-55F0-49EF-4282AD210D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6497" y="5429463"/>
            <a:ext cx="231314" cy="200055"/>
          </a:xfrm>
          <a:prstGeom prst="rect">
            <a:avLst/>
          </a:prstGeom>
        </p:spPr>
      </p:pic>
      <p:pic>
        <p:nvPicPr>
          <p:cNvPr id="171" name="Picture 170" descr="A close up of a logo&#10;&#10;Description automatically generated">
            <a:extLst>
              <a:ext uri="{FF2B5EF4-FFF2-40B4-BE49-F238E27FC236}">
                <a16:creationId xmlns:a16="http://schemas.microsoft.com/office/drawing/2014/main" id="{5DF0CB6D-980E-5B38-4A15-8CD7012E52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0743" y="5435271"/>
            <a:ext cx="200695" cy="207749"/>
          </a:xfrm>
          <a:prstGeom prst="rect">
            <a:avLst/>
          </a:prstGeom>
        </p:spPr>
      </p:pic>
      <p:pic>
        <p:nvPicPr>
          <p:cNvPr id="172" name="Picture 171" descr="A close up of a logo&#10;&#10;Description automatically generated">
            <a:extLst>
              <a:ext uri="{FF2B5EF4-FFF2-40B4-BE49-F238E27FC236}">
                <a16:creationId xmlns:a16="http://schemas.microsoft.com/office/drawing/2014/main" id="{6AFF4413-2E51-2FCC-E390-5600698868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1146" y="772462"/>
            <a:ext cx="147249" cy="152424"/>
          </a:xfrm>
          <a:prstGeom prst="rect">
            <a:avLst/>
          </a:prstGeom>
        </p:spPr>
      </p:pic>
      <p:sp>
        <p:nvSpPr>
          <p:cNvPr id="176" name="TextBox 175">
            <a:extLst>
              <a:ext uri="{FF2B5EF4-FFF2-40B4-BE49-F238E27FC236}">
                <a16:creationId xmlns:a16="http://schemas.microsoft.com/office/drawing/2014/main" id="{1396E1CD-30B2-707C-B627-7DDAAC984672}"/>
              </a:ext>
            </a:extLst>
          </p:cNvPr>
          <p:cNvSpPr txBox="1"/>
          <p:nvPr/>
        </p:nvSpPr>
        <p:spPr>
          <a:xfrm>
            <a:off x="299447" y="5711016"/>
            <a:ext cx="6371276" cy="20774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Available Daily: </a:t>
            </a:r>
            <a:r>
              <a:rPr kumimoji="0" lang="en-GB" sz="75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Freshly cooked jacket potatoes with a choice of fillings </a:t>
            </a:r>
            <a:r>
              <a:rPr kumimoji="0" lang="en-GB" sz="75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Bread freshly baked on site daily- </a:t>
            </a:r>
            <a:r>
              <a:rPr kumimoji="0" lang="en-GB" sz="75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Daily salad selection</a:t>
            </a:r>
          </a:p>
        </p:txBody>
      </p:sp>
      <p:sp>
        <p:nvSpPr>
          <p:cNvPr id="177" name="TextBox 176">
            <a:extLst>
              <a:ext uri="{FF2B5EF4-FFF2-40B4-BE49-F238E27FC236}">
                <a16:creationId xmlns:a16="http://schemas.microsoft.com/office/drawing/2014/main" id="{3E048DBF-52F1-AB5F-61BF-07ADA0CF345C}"/>
              </a:ext>
            </a:extLst>
          </p:cNvPr>
          <p:cNvSpPr txBox="1"/>
          <p:nvPr/>
        </p:nvSpPr>
        <p:spPr>
          <a:xfrm>
            <a:off x="3897563" y="5449325"/>
            <a:ext cx="504852" cy="2000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Vegan</a:t>
            </a:r>
          </a:p>
        </p:txBody>
      </p:sp>
      <p:sp>
        <p:nvSpPr>
          <p:cNvPr id="178" name="TextBox 177">
            <a:extLst>
              <a:ext uri="{FF2B5EF4-FFF2-40B4-BE49-F238E27FC236}">
                <a16:creationId xmlns:a16="http://schemas.microsoft.com/office/drawing/2014/main" id="{B5FFB191-809E-18C5-9E9C-52059BB46781}"/>
              </a:ext>
            </a:extLst>
          </p:cNvPr>
          <p:cNvSpPr txBox="1"/>
          <p:nvPr/>
        </p:nvSpPr>
        <p:spPr>
          <a:xfrm>
            <a:off x="4575687" y="5439119"/>
            <a:ext cx="863998" cy="2000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Chef’s Special </a:t>
            </a:r>
          </a:p>
        </p:txBody>
      </p:sp>
      <p:sp>
        <p:nvSpPr>
          <p:cNvPr id="179" name="TextBox 178">
            <a:extLst>
              <a:ext uri="{FF2B5EF4-FFF2-40B4-BE49-F238E27FC236}">
                <a16:creationId xmlns:a16="http://schemas.microsoft.com/office/drawing/2014/main" id="{715045AB-C6A9-43A3-3105-3117674A19CE}"/>
              </a:ext>
            </a:extLst>
          </p:cNvPr>
          <p:cNvSpPr txBox="1"/>
          <p:nvPr/>
        </p:nvSpPr>
        <p:spPr>
          <a:xfrm>
            <a:off x="2975637" y="5426171"/>
            <a:ext cx="748655" cy="2000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Wholemeal</a:t>
            </a:r>
          </a:p>
        </p:txBody>
      </p:sp>
      <p:sp>
        <p:nvSpPr>
          <p:cNvPr id="180" name="TextBox 179">
            <a:extLst>
              <a:ext uri="{FF2B5EF4-FFF2-40B4-BE49-F238E27FC236}">
                <a16:creationId xmlns:a16="http://schemas.microsoft.com/office/drawing/2014/main" id="{194B97D0-D08E-5768-E8AF-48EAAD389C1B}"/>
              </a:ext>
            </a:extLst>
          </p:cNvPr>
          <p:cNvSpPr txBox="1"/>
          <p:nvPr/>
        </p:nvSpPr>
        <p:spPr>
          <a:xfrm>
            <a:off x="1730882" y="5427614"/>
            <a:ext cx="1206981" cy="2000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Added </a:t>
            </a:r>
            <a:r>
              <a:rPr lang="en-GB" sz="700" dirty="0">
                <a:solidFill>
                  <a:prstClr val="black"/>
                </a:solidFill>
                <a:latin typeface="Century Gothic" panose="020B0502020202020204" pitchFamily="34" charset="0"/>
              </a:rPr>
              <a:t>Pl</a:t>
            </a: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ant </a:t>
            </a:r>
            <a:r>
              <a:rPr lang="en-GB" sz="700" dirty="0">
                <a:solidFill>
                  <a:prstClr val="black"/>
                </a:solidFill>
                <a:latin typeface="Century Gothic" panose="020B0502020202020204" pitchFamily="34" charset="0"/>
              </a:rPr>
              <a:t>P</a:t>
            </a:r>
            <a:r>
              <a:rPr kumimoji="0" lang="en-GB"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ower</a:t>
            </a:r>
            <a:endPar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182" name="Straight Connector 181">
            <a:extLst>
              <a:ext uri="{FF2B5EF4-FFF2-40B4-BE49-F238E27FC236}">
                <a16:creationId xmlns:a16="http://schemas.microsoft.com/office/drawing/2014/main" id="{C9F1E92D-1A98-4EAA-0ED2-5AE5980BCE69}"/>
              </a:ext>
            </a:extLst>
          </p:cNvPr>
          <p:cNvCxnSpPr/>
          <p:nvPr/>
        </p:nvCxnSpPr>
        <p:spPr>
          <a:xfrm>
            <a:off x="2732189" y="938641"/>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C7877531-7693-BB23-32CC-405EED833FE9}"/>
              </a:ext>
            </a:extLst>
          </p:cNvPr>
          <p:cNvCxnSpPr/>
          <p:nvPr/>
        </p:nvCxnSpPr>
        <p:spPr>
          <a:xfrm>
            <a:off x="2776103" y="1349935"/>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317A356-7DF1-7337-8417-E1DD6BA15A4F}"/>
              </a:ext>
            </a:extLst>
          </p:cNvPr>
          <p:cNvCxnSpPr/>
          <p:nvPr/>
        </p:nvCxnSpPr>
        <p:spPr>
          <a:xfrm>
            <a:off x="2765618" y="1724128"/>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35429D7-0F0F-199E-356B-F6F5D4EB3A21}"/>
              </a:ext>
            </a:extLst>
          </p:cNvPr>
          <p:cNvCxnSpPr/>
          <p:nvPr/>
        </p:nvCxnSpPr>
        <p:spPr>
          <a:xfrm>
            <a:off x="4197364" y="1322116"/>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AE0AD96-50C6-1F3F-79A7-424165F3BCA1}"/>
              </a:ext>
            </a:extLst>
          </p:cNvPr>
          <p:cNvCxnSpPr/>
          <p:nvPr/>
        </p:nvCxnSpPr>
        <p:spPr>
          <a:xfrm>
            <a:off x="4190568" y="1691133"/>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86AA8CC6-2552-25E8-904B-B93529576AC2}"/>
              </a:ext>
            </a:extLst>
          </p:cNvPr>
          <p:cNvCxnSpPr/>
          <p:nvPr/>
        </p:nvCxnSpPr>
        <p:spPr>
          <a:xfrm>
            <a:off x="5618295" y="929629"/>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FD2E1A52-DD5C-5D54-D616-03FEF54EA313}"/>
              </a:ext>
            </a:extLst>
          </p:cNvPr>
          <p:cNvCxnSpPr/>
          <p:nvPr/>
        </p:nvCxnSpPr>
        <p:spPr>
          <a:xfrm>
            <a:off x="5618295" y="1349935"/>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E99DD84-583D-9FBB-F222-04372B8AF953}"/>
              </a:ext>
            </a:extLst>
          </p:cNvPr>
          <p:cNvCxnSpPr/>
          <p:nvPr/>
        </p:nvCxnSpPr>
        <p:spPr>
          <a:xfrm>
            <a:off x="5606262" y="1684048"/>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D934FEF5-D47A-93AF-1726-21BDC4335639}"/>
              </a:ext>
            </a:extLst>
          </p:cNvPr>
          <p:cNvCxnSpPr/>
          <p:nvPr/>
        </p:nvCxnSpPr>
        <p:spPr>
          <a:xfrm>
            <a:off x="6997776" y="1349935"/>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693AC1-DAA5-C3F1-5C5E-FE927D116E5B}"/>
              </a:ext>
            </a:extLst>
          </p:cNvPr>
          <p:cNvCxnSpPr/>
          <p:nvPr/>
        </p:nvCxnSpPr>
        <p:spPr>
          <a:xfrm>
            <a:off x="7010314" y="1685531"/>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487E28F-B62C-923C-0D13-05CD85098373}"/>
              </a:ext>
            </a:extLst>
          </p:cNvPr>
          <p:cNvCxnSpPr/>
          <p:nvPr/>
        </p:nvCxnSpPr>
        <p:spPr>
          <a:xfrm>
            <a:off x="8462076" y="945924"/>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F985327-456E-6757-6864-1AD6E7B6A48E}"/>
              </a:ext>
            </a:extLst>
          </p:cNvPr>
          <p:cNvCxnSpPr/>
          <p:nvPr/>
        </p:nvCxnSpPr>
        <p:spPr>
          <a:xfrm>
            <a:off x="8483689" y="1357457"/>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AFC976F-69DA-99C4-CF50-EF9EF43BBDDF}"/>
              </a:ext>
            </a:extLst>
          </p:cNvPr>
          <p:cNvCxnSpPr/>
          <p:nvPr/>
        </p:nvCxnSpPr>
        <p:spPr>
          <a:xfrm>
            <a:off x="8474958" y="1677494"/>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A38BFD9-C382-8268-EC1E-C913FD3809AC}"/>
              </a:ext>
            </a:extLst>
          </p:cNvPr>
          <p:cNvCxnSpPr/>
          <p:nvPr/>
        </p:nvCxnSpPr>
        <p:spPr>
          <a:xfrm>
            <a:off x="2732189" y="2993756"/>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7DDCA812-8DCE-BD78-50B0-5F8EC6CA78EE}"/>
              </a:ext>
            </a:extLst>
          </p:cNvPr>
          <p:cNvCxnSpPr/>
          <p:nvPr/>
        </p:nvCxnSpPr>
        <p:spPr>
          <a:xfrm>
            <a:off x="2695933" y="3358772"/>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568BBB1-A334-E12E-82E4-0C249DE49C33}"/>
              </a:ext>
            </a:extLst>
          </p:cNvPr>
          <p:cNvCxnSpPr/>
          <p:nvPr/>
        </p:nvCxnSpPr>
        <p:spPr>
          <a:xfrm>
            <a:off x="4175136" y="2991182"/>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48BFCA59-C5B9-C62E-4E9E-095E51B91128}"/>
              </a:ext>
            </a:extLst>
          </p:cNvPr>
          <p:cNvCxnSpPr/>
          <p:nvPr/>
        </p:nvCxnSpPr>
        <p:spPr>
          <a:xfrm>
            <a:off x="4190568" y="3329280"/>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6B9BC54-C020-5DBD-2CA5-18B8AE1D7E26}"/>
              </a:ext>
            </a:extLst>
          </p:cNvPr>
          <p:cNvCxnSpPr/>
          <p:nvPr/>
        </p:nvCxnSpPr>
        <p:spPr>
          <a:xfrm>
            <a:off x="5556820" y="3156117"/>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BDC6BB1-B0B8-3E70-98BF-14089BE0CC71}"/>
              </a:ext>
            </a:extLst>
          </p:cNvPr>
          <p:cNvCxnSpPr/>
          <p:nvPr/>
        </p:nvCxnSpPr>
        <p:spPr>
          <a:xfrm>
            <a:off x="5564989" y="3415177"/>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F062860-0424-7D72-7126-2586C686BDBA}"/>
              </a:ext>
            </a:extLst>
          </p:cNvPr>
          <p:cNvCxnSpPr/>
          <p:nvPr/>
        </p:nvCxnSpPr>
        <p:spPr>
          <a:xfrm>
            <a:off x="6985940" y="3243376"/>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CD09734-D896-12BA-BD47-18CB6A64FB43}"/>
              </a:ext>
            </a:extLst>
          </p:cNvPr>
          <p:cNvCxnSpPr/>
          <p:nvPr/>
        </p:nvCxnSpPr>
        <p:spPr>
          <a:xfrm>
            <a:off x="6977939" y="2940491"/>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39AC067-511C-6FA7-73BC-482EF98661C8}"/>
              </a:ext>
            </a:extLst>
          </p:cNvPr>
          <p:cNvCxnSpPr/>
          <p:nvPr/>
        </p:nvCxnSpPr>
        <p:spPr>
          <a:xfrm>
            <a:off x="8444785" y="2946915"/>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91CDF26-1C25-D1F8-9115-9633B2966E48}"/>
              </a:ext>
            </a:extLst>
          </p:cNvPr>
          <p:cNvCxnSpPr/>
          <p:nvPr/>
        </p:nvCxnSpPr>
        <p:spPr>
          <a:xfrm>
            <a:off x="8483689" y="3337900"/>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8C65A25-6D83-9A6D-D692-7854EC91C046}"/>
              </a:ext>
            </a:extLst>
          </p:cNvPr>
          <p:cNvCxnSpPr/>
          <p:nvPr/>
        </p:nvCxnSpPr>
        <p:spPr>
          <a:xfrm>
            <a:off x="2776103" y="4564930"/>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8F1C2EBD-FE7D-5C02-F396-3EC77E0A60D0}"/>
              </a:ext>
            </a:extLst>
          </p:cNvPr>
          <p:cNvCxnSpPr/>
          <p:nvPr/>
        </p:nvCxnSpPr>
        <p:spPr>
          <a:xfrm>
            <a:off x="2817559" y="4929363"/>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DD1B0797-78BB-2863-4AFE-CD4B53E89CCA}"/>
              </a:ext>
            </a:extLst>
          </p:cNvPr>
          <p:cNvCxnSpPr/>
          <p:nvPr/>
        </p:nvCxnSpPr>
        <p:spPr>
          <a:xfrm>
            <a:off x="4183733" y="4112819"/>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2235E3E-400E-521B-1D3B-6BEB0891BE0F}"/>
              </a:ext>
            </a:extLst>
          </p:cNvPr>
          <p:cNvCxnSpPr/>
          <p:nvPr/>
        </p:nvCxnSpPr>
        <p:spPr>
          <a:xfrm>
            <a:off x="4204581" y="4574034"/>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C308EEE-88DF-E250-6F68-B408997C5F28}"/>
              </a:ext>
            </a:extLst>
          </p:cNvPr>
          <p:cNvCxnSpPr/>
          <p:nvPr/>
        </p:nvCxnSpPr>
        <p:spPr>
          <a:xfrm>
            <a:off x="4204581" y="4901365"/>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331D928A-89B0-A913-C387-C3B1AE7C6EC6}"/>
              </a:ext>
            </a:extLst>
          </p:cNvPr>
          <p:cNvCxnSpPr/>
          <p:nvPr/>
        </p:nvCxnSpPr>
        <p:spPr>
          <a:xfrm>
            <a:off x="5556820" y="4643084"/>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0EF5B6C1-FB9B-86E5-797E-38BF679E0FB4}"/>
              </a:ext>
            </a:extLst>
          </p:cNvPr>
          <p:cNvCxnSpPr/>
          <p:nvPr/>
        </p:nvCxnSpPr>
        <p:spPr>
          <a:xfrm>
            <a:off x="5573669" y="4925105"/>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9AB3254-D6D1-32E2-04D8-3A928AFF81BA}"/>
              </a:ext>
            </a:extLst>
          </p:cNvPr>
          <p:cNvCxnSpPr/>
          <p:nvPr/>
        </p:nvCxnSpPr>
        <p:spPr>
          <a:xfrm>
            <a:off x="6977939" y="4986368"/>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12D3027F-14AD-2E9B-1DFE-E98270AA88C2}"/>
              </a:ext>
            </a:extLst>
          </p:cNvPr>
          <p:cNvCxnSpPr/>
          <p:nvPr/>
        </p:nvCxnSpPr>
        <p:spPr>
          <a:xfrm>
            <a:off x="7010314" y="4620091"/>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526BB6C1-0EEF-1937-3D67-A4F116CBE0B5}"/>
              </a:ext>
            </a:extLst>
          </p:cNvPr>
          <p:cNvCxnSpPr/>
          <p:nvPr/>
        </p:nvCxnSpPr>
        <p:spPr>
          <a:xfrm>
            <a:off x="8507522" y="4222302"/>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E778BF73-0C1A-C2A7-A0D6-03AD49556091}"/>
              </a:ext>
            </a:extLst>
          </p:cNvPr>
          <p:cNvCxnSpPr/>
          <p:nvPr/>
        </p:nvCxnSpPr>
        <p:spPr>
          <a:xfrm>
            <a:off x="8475529" y="4611954"/>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1961A2D8-4E45-747B-1D8A-F30E3D56D7DF}"/>
              </a:ext>
            </a:extLst>
          </p:cNvPr>
          <p:cNvCxnSpPr/>
          <p:nvPr/>
        </p:nvCxnSpPr>
        <p:spPr>
          <a:xfrm>
            <a:off x="8444785" y="4929363"/>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6BE19BF-9C5C-A16A-0E11-0F63DAA8DF57}"/>
              </a:ext>
            </a:extLst>
          </p:cNvPr>
          <p:cNvSpPr txBox="1"/>
          <p:nvPr/>
        </p:nvSpPr>
        <p:spPr>
          <a:xfrm>
            <a:off x="356095" y="104848"/>
            <a:ext cx="1361283"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900" b="1">
                <a:solidFill>
                  <a:schemeClr val="bg1"/>
                </a:solidFill>
                <a:latin typeface="Century Gothic"/>
              </a:rPr>
              <a:t>Autumn/ Winter</a:t>
            </a:r>
          </a:p>
          <a:p>
            <a:pPr marL="0" marR="0" lvl="0" indent="0" defTabSz="914400" rtl="0" eaLnBrk="1" fontAlgn="auto" latinLnBrk="0" hangingPunct="1">
              <a:lnSpc>
                <a:spcPct val="100000"/>
              </a:lnSpc>
              <a:spcBef>
                <a:spcPts val="0"/>
              </a:spcBef>
              <a:spcAft>
                <a:spcPts val="0"/>
              </a:spcAft>
              <a:buClrTx/>
              <a:buSzTx/>
              <a:buFontTx/>
              <a:buNone/>
              <a:tabLst/>
              <a:defRPr/>
            </a:pPr>
            <a:r>
              <a:rPr lang="en-GB" sz="900" b="1">
                <a:solidFill>
                  <a:schemeClr val="bg1"/>
                </a:solidFill>
                <a:latin typeface="Century Gothic"/>
              </a:rPr>
              <a:t>2023/ 2024</a:t>
            </a:r>
            <a:endParaRPr kumimoji="0" lang="en-GB" sz="900" b="1" i="0" u="none" strike="noStrike" kern="1200" cap="none" spc="0" normalizeH="0" baseline="0" noProof="0">
              <a:ln>
                <a:noFill/>
              </a:ln>
              <a:solidFill>
                <a:schemeClr val="bg1"/>
              </a:solidFill>
              <a:uLnTx/>
              <a:uFillTx/>
              <a:latin typeface="Century Gothic"/>
            </a:endParaRPr>
          </a:p>
        </p:txBody>
      </p:sp>
      <p:cxnSp>
        <p:nvCxnSpPr>
          <p:cNvPr id="5" name="Straight Connector 4">
            <a:extLst>
              <a:ext uri="{FF2B5EF4-FFF2-40B4-BE49-F238E27FC236}">
                <a16:creationId xmlns:a16="http://schemas.microsoft.com/office/drawing/2014/main" id="{4AEDCE0B-CD2C-68CD-D517-EDEB9F444FFD}"/>
              </a:ext>
            </a:extLst>
          </p:cNvPr>
          <p:cNvCxnSpPr/>
          <p:nvPr/>
        </p:nvCxnSpPr>
        <p:spPr>
          <a:xfrm>
            <a:off x="4159326" y="2570366"/>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34DFB55-F7A5-9995-3960-5AF20BAF163A}"/>
              </a:ext>
            </a:extLst>
          </p:cNvPr>
          <p:cNvCxnSpPr/>
          <p:nvPr/>
        </p:nvCxnSpPr>
        <p:spPr>
          <a:xfrm>
            <a:off x="7010314" y="2580148"/>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997ADA-8502-4952-44BF-24BF0924C0E1}"/>
              </a:ext>
            </a:extLst>
          </p:cNvPr>
          <p:cNvCxnSpPr/>
          <p:nvPr/>
        </p:nvCxnSpPr>
        <p:spPr>
          <a:xfrm>
            <a:off x="8447704" y="2569661"/>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pic>
        <p:nvPicPr>
          <p:cNvPr id="4" name="Picture 3" descr="A picture containing object&#10;&#10;Description automatically generated">
            <a:extLst>
              <a:ext uri="{FF2B5EF4-FFF2-40B4-BE49-F238E27FC236}">
                <a16:creationId xmlns:a16="http://schemas.microsoft.com/office/drawing/2014/main" id="{D0D86226-164C-B808-061F-1FDC742531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7887024" y="4437371"/>
            <a:ext cx="217137" cy="132893"/>
          </a:xfrm>
          <a:prstGeom prst="rect">
            <a:avLst/>
          </a:prstGeom>
        </p:spPr>
      </p:pic>
      <p:sp>
        <p:nvSpPr>
          <p:cNvPr id="7" name="TextBox 6">
            <a:extLst>
              <a:ext uri="{FF2B5EF4-FFF2-40B4-BE49-F238E27FC236}">
                <a16:creationId xmlns:a16="http://schemas.microsoft.com/office/drawing/2014/main" id="{62CBC4C0-AD0E-FC61-B209-FF67D4D0A0AA}"/>
              </a:ext>
            </a:extLst>
          </p:cNvPr>
          <p:cNvSpPr txBox="1"/>
          <p:nvPr/>
        </p:nvSpPr>
        <p:spPr>
          <a:xfrm>
            <a:off x="6701682" y="4277937"/>
            <a:ext cx="148016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panose="020B0502020202020204" pitchFamily="34" charset="0"/>
              </a:rPr>
              <a:t>Lentil &amp; Sweet Potato Curry with Rice</a:t>
            </a:r>
            <a:endParaRPr kumimoji="0" lang="en-US" sz="75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cxnSp>
        <p:nvCxnSpPr>
          <p:cNvPr id="21" name="Straight Connector 20">
            <a:extLst>
              <a:ext uri="{FF2B5EF4-FFF2-40B4-BE49-F238E27FC236}">
                <a16:creationId xmlns:a16="http://schemas.microsoft.com/office/drawing/2014/main" id="{7E92E6E5-933F-426C-97B3-4A494DA9F318}"/>
              </a:ext>
            </a:extLst>
          </p:cNvPr>
          <p:cNvCxnSpPr/>
          <p:nvPr/>
        </p:nvCxnSpPr>
        <p:spPr>
          <a:xfrm>
            <a:off x="7017862" y="4149418"/>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2" name="Picture 21" descr="A picture containing object&#10;&#10;Description automatically generated">
            <a:extLst>
              <a:ext uri="{FF2B5EF4-FFF2-40B4-BE49-F238E27FC236}">
                <a16:creationId xmlns:a16="http://schemas.microsoft.com/office/drawing/2014/main" id="{1D866A04-A77A-4C0F-5EEF-B9DC033B4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6467357" y="1189320"/>
            <a:ext cx="217137" cy="132893"/>
          </a:xfrm>
          <a:prstGeom prst="rect">
            <a:avLst/>
          </a:prstGeom>
        </p:spPr>
      </p:pic>
      <p:pic>
        <p:nvPicPr>
          <p:cNvPr id="23" name="Picture 22" descr="A picture containing object&#10;&#10;Description automatically generated">
            <a:extLst>
              <a:ext uri="{FF2B5EF4-FFF2-40B4-BE49-F238E27FC236}">
                <a16:creationId xmlns:a16="http://schemas.microsoft.com/office/drawing/2014/main" id="{C95BAA7C-9343-2F5E-B480-076B72E7ED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7852648" y="1169695"/>
            <a:ext cx="217137" cy="132893"/>
          </a:xfrm>
          <a:prstGeom prst="rect">
            <a:avLst/>
          </a:prstGeom>
        </p:spPr>
      </p:pic>
      <p:pic>
        <p:nvPicPr>
          <p:cNvPr id="25" name="Picture 24" descr="A picture containing object&#10;&#10;Description automatically generated">
            <a:extLst>
              <a:ext uri="{FF2B5EF4-FFF2-40B4-BE49-F238E27FC236}">
                <a16:creationId xmlns:a16="http://schemas.microsoft.com/office/drawing/2014/main" id="{4CFA09C1-A9D0-7260-A6AA-C93148219C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3595631" y="2829088"/>
            <a:ext cx="217137" cy="132893"/>
          </a:xfrm>
          <a:prstGeom prst="rect">
            <a:avLst/>
          </a:prstGeom>
        </p:spPr>
      </p:pic>
      <p:pic>
        <p:nvPicPr>
          <p:cNvPr id="29" name="Picture 28" descr="A picture containing object&#10;&#10;Description automatically generated">
            <a:extLst>
              <a:ext uri="{FF2B5EF4-FFF2-40B4-BE49-F238E27FC236}">
                <a16:creationId xmlns:a16="http://schemas.microsoft.com/office/drawing/2014/main" id="{94F13C2E-29BD-3097-1317-180C919231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6341086" y="3004497"/>
            <a:ext cx="217137" cy="132893"/>
          </a:xfrm>
          <a:prstGeom prst="rect">
            <a:avLst/>
          </a:prstGeom>
        </p:spPr>
      </p:pic>
      <p:pic>
        <p:nvPicPr>
          <p:cNvPr id="31" name="Picture 30" descr="A picture containing object&#10;&#10;Description automatically generated">
            <a:extLst>
              <a:ext uri="{FF2B5EF4-FFF2-40B4-BE49-F238E27FC236}">
                <a16:creationId xmlns:a16="http://schemas.microsoft.com/office/drawing/2014/main" id="{84BBA7F5-35B3-6DA6-8734-F77554ACC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7933291" y="2682639"/>
            <a:ext cx="217137" cy="132893"/>
          </a:xfrm>
          <a:prstGeom prst="rect">
            <a:avLst/>
          </a:prstGeom>
        </p:spPr>
      </p:pic>
      <p:pic>
        <p:nvPicPr>
          <p:cNvPr id="32" name="Picture 31" descr="A picture containing object&#10;&#10;Description automatically generated">
            <a:extLst>
              <a:ext uri="{FF2B5EF4-FFF2-40B4-BE49-F238E27FC236}">
                <a16:creationId xmlns:a16="http://schemas.microsoft.com/office/drawing/2014/main" id="{C76D9B1F-47DB-EDF5-070D-F1BB467E05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6330030" y="4472762"/>
            <a:ext cx="217137" cy="132893"/>
          </a:xfrm>
          <a:prstGeom prst="rect">
            <a:avLst/>
          </a:prstGeom>
        </p:spPr>
      </p:pic>
      <p:pic>
        <p:nvPicPr>
          <p:cNvPr id="36" name="Picture 35" descr="A picture containing object&#10;&#10;Description automatically generated">
            <a:extLst>
              <a:ext uri="{FF2B5EF4-FFF2-40B4-BE49-F238E27FC236}">
                <a16:creationId xmlns:a16="http://schemas.microsoft.com/office/drawing/2014/main" id="{75ACD778-093D-60FD-AAE7-53355191A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5143230" y="1186823"/>
            <a:ext cx="217137" cy="132893"/>
          </a:xfrm>
          <a:prstGeom prst="rect">
            <a:avLst/>
          </a:prstGeom>
        </p:spPr>
      </p:pic>
      <p:cxnSp>
        <p:nvCxnSpPr>
          <p:cNvPr id="6" name="Straight Connector 5">
            <a:extLst>
              <a:ext uri="{FF2B5EF4-FFF2-40B4-BE49-F238E27FC236}">
                <a16:creationId xmlns:a16="http://schemas.microsoft.com/office/drawing/2014/main" id="{BA99E902-E49B-AE0E-632A-3A42DBBC7183}"/>
              </a:ext>
            </a:extLst>
          </p:cNvPr>
          <p:cNvCxnSpPr/>
          <p:nvPr/>
        </p:nvCxnSpPr>
        <p:spPr>
          <a:xfrm>
            <a:off x="5592326" y="4149418"/>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A8EC124-E689-35F4-D0DE-4B4DE47508A8}"/>
              </a:ext>
            </a:extLst>
          </p:cNvPr>
          <p:cNvCxnSpPr/>
          <p:nvPr/>
        </p:nvCxnSpPr>
        <p:spPr>
          <a:xfrm>
            <a:off x="2732189" y="2576652"/>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pic>
        <p:nvPicPr>
          <p:cNvPr id="47" name="Picture 46" descr="A picture containing shape&#10;&#10;Description automatically generated">
            <a:extLst>
              <a:ext uri="{FF2B5EF4-FFF2-40B4-BE49-F238E27FC236}">
                <a16:creationId xmlns:a16="http://schemas.microsoft.com/office/drawing/2014/main" id="{1A0811D2-D3F1-A7C3-4C81-EE6DB9D7F9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64762">
            <a:off x="3624926" y="947090"/>
            <a:ext cx="245174" cy="212042"/>
          </a:xfrm>
          <a:prstGeom prst="rect">
            <a:avLst/>
          </a:prstGeom>
        </p:spPr>
      </p:pic>
      <p:sp>
        <p:nvSpPr>
          <p:cNvPr id="48" name="TextBox 47">
            <a:extLst>
              <a:ext uri="{FF2B5EF4-FFF2-40B4-BE49-F238E27FC236}">
                <a16:creationId xmlns:a16="http://schemas.microsoft.com/office/drawing/2014/main" id="{8BB29EF4-F1AB-90DD-DCEE-3A4F3B2645EF}"/>
              </a:ext>
            </a:extLst>
          </p:cNvPr>
          <p:cNvSpPr txBox="1"/>
          <p:nvPr/>
        </p:nvSpPr>
        <p:spPr>
          <a:xfrm>
            <a:off x="3943124" y="3771660"/>
            <a:ext cx="1375060"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a:t>
            </a: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Mexican Beef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with Rice</a:t>
            </a:r>
            <a:endParaRPr kumimoji="0" lang="en-US" sz="75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040FF4FB-8637-4872-2AA4-D135630B2ECE}"/>
              </a:ext>
            </a:extLst>
          </p:cNvPr>
          <p:cNvSpPr txBox="1"/>
          <p:nvPr/>
        </p:nvSpPr>
        <p:spPr>
          <a:xfrm>
            <a:off x="8251705" y="4234877"/>
            <a:ext cx="1371646" cy="4385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a:solidFill>
                  <a:prstClr val="black"/>
                </a:solidFill>
                <a:latin typeface="Century Gothic"/>
              </a:rPr>
              <a:t>BBQ Quorn Fillet with Chips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50" i="0" u="none" strike="noStrike" kern="1200" cap="none" spc="0" normalizeH="0" baseline="0" noProof="0">
              <a:ln>
                <a:noFill/>
              </a:ln>
              <a:solidFill>
                <a:prstClr val="black"/>
              </a:solidFill>
              <a:effectLst/>
              <a:highlight>
                <a:srgbClr val="FFFF00"/>
              </a:highlight>
              <a:uLnTx/>
              <a:uFillTx/>
              <a:latin typeface="Century Gothic"/>
              <a:ea typeface="+mn-ea"/>
              <a:cs typeface="+mn-cs"/>
            </a:endParaRPr>
          </a:p>
        </p:txBody>
      </p:sp>
      <p:cxnSp>
        <p:nvCxnSpPr>
          <p:cNvPr id="3" name="Straight Connector 2">
            <a:extLst>
              <a:ext uri="{FF2B5EF4-FFF2-40B4-BE49-F238E27FC236}">
                <a16:creationId xmlns:a16="http://schemas.microsoft.com/office/drawing/2014/main" id="{0720CB66-6F7C-19F9-F255-F5DBAFB34FBC}"/>
              </a:ext>
            </a:extLst>
          </p:cNvPr>
          <p:cNvCxnSpPr/>
          <p:nvPr/>
        </p:nvCxnSpPr>
        <p:spPr>
          <a:xfrm>
            <a:off x="7010314" y="981146"/>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pic>
        <p:nvPicPr>
          <p:cNvPr id="34" name="Picture 33" descr="A close up of a logo&#10;&#10;Description automatically generated">
            <a:extLst>
              <a:ext uri="{FF2B5EF4-FFF2-40B4-BE49-F238E27FC236}">
                <a16:creationId xmlns:a16="http://schemas.microsoft.com/office/drawing/2014/main" id="{5AC6BAB3-7575-04C2-ACBD-56154106B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0097" y="4419568"/>
            <a:ext cx="171798" cy="170477"/>
          </a:xfrm>
          <a:prstGeom prst="rect">
            <a:avLst/>
          </a:prstGeom>
        </p:spPr>
      </p:pic>
      <p:pic>
        <p:nvPicPr>
          <p:cNvPr id="40" name="Picture 39" descr="A close up of a logo&#10;&#10;Description automatically generated">
            <a:extLst>
              <a:ext uri="{FF2B5EF4-FFF2-40B4-BE49-F238E27FC236}">
                <a16:creationId xmlns:a16="http://schemas.microsoft.com/office/drawing/2014/main" id="{864EF044-653A-B23E-8813-034B7AFB89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599" y="3378668"/>
            <a:ext cx="171798" cy="170477"/>
          </a:xfrm>
          <a:prstGeom prst="rect">
            <a:avLst/>
          </a:prstGeom>
        </p:spPr>
      </p:pic>
      <p:pic>
        <p:nvPicPr>
          <p:cNvPr id="41" name="Picture 40" descr="A close up of a logo&#10;&#10;Description automatically generated">
            <a:extLst>
              <a:ext uri="{FF2B5EF4-FFF2-40B4-BE49-F238E27FC236}">
                <a16:creationId xmlns:a16="http://schemas.microsoft.com/office/drawing/2014/main" id="{8FB38F4C-ABFC-AA19-A8EB-DF0B9A3D9C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8063" y="2618857"/>
            <a:ext cx="171798" cy="170477"/>
          </a:xfrm>
          <a:prstGeom prst="rect">
            <a:avLst/>
          </a:prstGeom>
        </p:spPr>
      </p:pic>
      <p:pic>
        <p:nvPicPr>
          <p:cNvPr id="50" name="Picture 49" descr="A close up of a logo&#10;&#10;Description automatically generated">
            <a:extLst>
              <a:ext uri="{FF2B5EF4-FFF2-40B4-BE49-F238E27FC236}">
                <a16:creationId xmlns:a16="http://schemas.microsoft.com/office/drawing/2014/main" id="{90A42055-845F-6F94-DB91-68E7D2D79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3912" y="2307223"/>
            <a:ext cx="171798" cy="170477"/>
          </a:xfrm>
          <a:prstGeom prst="rect">
            <a:avLst/>
          </a:prstGeom>
        </p:spPr>
      </p:pic>
      <p:pic>
        <p:nvPicPr>
          <p:cNvPr id="54" name="Picture 53" descr="A close up of a logo&#10;&#10;Description automatically generated">
            <a:extLst>
              <a:ext uri="{FF2B5EF4-FFF2-40B4-BE49-F238E27FC236}">
                <a16:creationId xmlns:a16="http://schemas.microsoft.com/office/drawing/2014/main" id="{AB034F65-6B7A-F76E-18D5-4C4FF8ACC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336" y="3847731"/>
            <a:ext cx="171798" cy="170477"/>
          </a:xfrm>
          <a:prstGeom prst="rect">
            <a:avLst/>
          </a:prstGeom>
        </p:spPr>
      </p:pic>
      <p:pic>
        <p:nvPicPr>
          <p:cNvPr id="55" name="Picture 54" descr="A close up of a logo&#10;&#10;Description automatically generated">
            <a:extLst>
              <a:ext uri="{FF2B5EF4-FFF2-40B4-BE49-F238E27FC236}">
                <a16:creationId xmlns:a16="http://schemas.microsoft.com/office/drawing/2014/main" id="{6653FC45-92C2-789D-C3B5-17B36C888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8227" y="4296572"/>
            <a:ext cx="171798" cy="170477"/>
          </a:xfrm>
          <a:prstGeom prst="rect">
            <a:avLst/>
          </a:prstGeom>
        </p:spPr>
      </p:pic>
      <p:pic>
        <p:nvPicPr>
          <p:cNvPr id="67" name="Picture 66" descr="A close up of a logo&#10;&#10;Description automatically generated">
            <a:extLst>
              <a:ext uri="{FF2B5EF4-FFF2-40B4-BE49-F238E27FC236}">
                <a16:creationId xmlns:a16="http://schemas.microsoft.com/office/drawing/2014/main" id="{C6B662A6-25A2-219A-97E0-F0026D656E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002" y="620895"/>
            <a:ext cx="171798" cy="170477"/>
          </a:xfrm>
          <a:prstGeom prst="rect">
            <a:avLst/>
          </a:prstGeom>
        </p:spPr>
      </p:pic>
      <p:pic>
        <p:nvPicPr>
          <p:cNvPr id="68" name="Picture 67" descr="A picture containing object&#10;&#10;Description automatically generated">
            <a:extLst>
              <a:ext uri="{FF2B5EF4-FFF2-40B4-BE49-F238E27FC236}">
                <a16:creationId xmlns:a16="http://schemas.microsoft.com/office/drawing/2014/main" id="{775E8C91-8F68-7066-382B-D1D46072E9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6373336" y="1733428"/>
            <a:ext cx="217137" cy="132893"/>
          </a:xfrm>
          <a:prstGeom prst="rect">
            <a:avLst/>
          </a:prstGeom>
        </p:spPr>
      </p:pic>
      <p:pic>
        <p:nvPicPr>
          <p:cNvPr id="70" name="Picture 69" descr="A picture containing object&#10;&#10;Description automatically generated">
            <a:extLst>
              <a:ext uri="{FF2B5EF4-FFF2-40B4-BE49-F238E27FC236}">
                <a16:creationId xmlns:a16="http://schemas.microsoft.com/office/drawing/2014/main" id="{C6DC7A1F-DE8D-57BE-262F-2E9B00B9E6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5101693" y="1737529"/>
            <a:ext cx="217137" cy="132893"/>
          </a:xfrm>
          <a:prstGeom prst="rect">
            <a:avLst/>
          </a:prstGeom>
        </p:spPr>
      </p:pic>
      <p:pic>
        <p:nvPicPr>
          <p:cNvPr id="74" name="Picture 73" descr="A close up of a logo&#10;&#10;Description automatically generated">
            <a:extLst>
              <a:ext uri="{FF2B5EF4-FFF2-40B4-BE49-F238E27FC236}">
                <a16:creationId xmlns:a16="http://schemas.microsoft.com/office/drawing/2014/main" id="{E5A1B30B-F748-5DBE-7EC9-EA371BFDA8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4933" y="3877719"/>
            <a:ext cx="147249" cy="152424"/>
          </a:xfrm>
          <a:prstGeom prst="rect">
            <a:avLst/>
          </a:prstGeom>
        </p:spPr>
      </p:pic>
      <p:pic>
        <p:nvPicPr>
          <p:cNvPr id="75" name="Picture 74" descr="A close up of a logo&#10;&#10;Description automatically generated">
            <a:extLst>
              <a:ext uri="{FF2B5EF4-FFF2-40B4-BE49-F238E27FC236}">
                <a16:creationId xmlns:a16="http://schemas.microsoft.com/office/drawing/2014/main" id="{0B7DE577-6D44-6278-CDA5-BF3EAD56B3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8102" y="3878390"/>
            <a:ext cx="147249" cy="152424"/>
          </a:xfrm>
          <a:prstGeom prst="rect">
            <a:avLst/>
          </a:prstGeom>
        </p:spPr>
      </p:pic>
      <p:pic>
        <p:nvPicPr>
          <p:cNvPr id="78" name="Picture 77" descr="A picture containing object&#10;&#10;Description automatically generated">
            <a:extLst>
              <a:ext uri="{FF2B5EF4-FFF2-40B4-BE49-F238E27FC236}">
                <a16:creationId xmlns:a16="http://schemas.microsoft.com/office/drawing/2014/main" id="{39CED0CC-0C0E-02D9-686B-9912E4BA0D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9268946" y="4412376"/>
            <a:ext cx="217137" cy="132893"/>
          </a:xfrm>
          <a:prstGeom prst="rect">
            <a:avLst/>
          </a:prstGeom>
        </p:spPr>
      </p:pic>
      <p:pic>
        <p:nvPicPr>
          <p:cNvPr id="79" name="Picture 78" descr="A picture containing object&#10;&#10;Description automatically generated">
            <a:extLst>
              <a:ext uri="{FF2B5EF4-FFF2-40B4-BE49-F238E27FC236}">
                <a16:creationId xmlns:a16="http://schemas.microsoft.com/office/drawing/2014/main" id="{388C5420-1417-65F4-3112-C12439478E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4867462" y="4381731"/>
            <a:ext cx="217137" cy="132893"/>
          </a:xfrm>
          <a:prstGeom prst="rect">
            <a:avLst/>
          </a:prstGeom>
        </p:spPr>
      </p:pic>
      <p:pic>
        <p:nvPicPr>
          <p:cNvPr id="86" name="Picture 85" descr="A picture containing object&#10;&#10;Description automatically generated">
            <a:extLst>
              <a:ext uri="{FF2B5EF4-FFF2-40B4-BE49-F238E27FC236}">
                <a16:creationId xmlns:a16="http://schemas.microsoft.com/office/drawing/2014/main" id="{0954B6B0-F993-1DFC-5120-01BBE934D4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6363690" y="5040207"/>
            <a:ext cx="217137" cy="132893"/>
          </a:xfrm>
          <a:prstGeom prst="rect">
            <a:avLst/>
          </a:prstGeom>
        </p:spPr>
      </p:pic>
      <p:pic>
        <p:nvPicPr>
          <p:cNvPr id="16" name="Picture 15" descr="A picture containing object&#10;&#10;Description automatically generated">
            <a:extLst>
              <a:ext uri="{FF2B5EF4-FFF2-40B4-BE49-F238E27FC236}">
                <a16:creationId xmlns:a16="http://schemas.microsoft.com/office/drawing/2014/main" id="{5B51C179-2F25-F152-BDEB-2B2B4B263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3659429" y="1205518"/>
            <a:ext cx="217137" cy="132893"/>
          </a:xfrm>
          <a:prstGeom prst="rect">
            <a:avLst/>
          </a:prstGeom>
        </p:spPr>
      </p:pic>
      <p:sp>
        <p:nvSpPr>
          <p:cNvPr id="38" name="TextBox 37">
            <a:extLst>
              <a:ext uri="{FF2B5EF4-FFF2-40B4-BE49-F238E27FC236}">
                <a16:creationId xmlns:a16="http://schemas.microsoft.com/office/drawing/2014/main" id="{C0D2B24C-7DE0-5EE9-2F6C-0D77CDFE30ED}"/>
              </a:ext>
            </a:extLst>
          </p:cNvPr>
          <p:cNvSpPr txBox="1"/>
          <p:nvPr/>
        </p:nvSpPr>
        <p:spPr>
          <a:xfrm>
            <a:off x="414924" y="890187"/>
            <a:ext cx="980694" cy="113107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a:ln>
                  <a:noFill/>
                </a:ln>
                <a:solidFill>
                  <a:schemeClr val="bg1"/>
                </a:solidFill>
                <a:effectLst/>
                <a:uLnTx/>
                <a:uFillTx/>
                <a:latin typeface="Century Gothic"/>
                <a:ea typeface="+mn-ea"/>
                <a:cs typeface="+mn-cs"/>
              </a:rPr>
              <a:t>30/10/2023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a:solidFill>
                  <a:schemeClr val="bg1"/>
                </a:solidFill>
                <a:latin typeface="Century Gothic"/>
              </a:rPr>
              <a:t>20/11/2023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a:ln>
                  <a:noFill/>
                </a:ln>
                <a:solidFill>
                  <a:schemeClr val="bg1"/>
                </a:solidFill>
                <a:effectLst/>
                <a:uLnTx/>
                <a:uFillTx/>
                <a:latin typeface="Century Gothic"/>
                <a:ea typeface="+mn-ea"/>
                <a:cs typeface="+mn-cs"/>
              </a:rPr>
              <a:t>11/12/2023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a:solidFill>
                  <a:schemeClr val="bg1"/>
                </a:solidFill>
                <a:latin typeface="Century Gothic"/>
              </a:rPr>
              <a:t>15/01/2024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a:ln>
                  <a:noFill/>
                </a:ln>
                <a:solidFill>
                  <a:schemeClr val="bg1"/>
                </a:solidFill>
                <a:effectLst/>
                <a:uLnTx/>
                <a:uFillTx/>
                <a:latin typeface="Century Gothic"/>
                <a:ea typeface="+mn-ea"/>
                <a:cs typeface="+mn-cs"/>
              </a:rPr>
              <a:t>05/02/2024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a:solidFill>
                  <a:schemeClr val="bg1"/>
                </a:solidFill>
                <a:latin typeface="Century Gothic"/>
              </a:rPr>
              <a:t>04/03/2024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a:ln>
                  <a:noFill/>
                </a:ln>
                <a:solidFill>
                  <a:schemeClr val="bg1"/>
                </a:solidFill>
                <a:effectLst/>
                <a:uLnTx/>
                <a:uFillTx/>
                <a:latin typeface="Century Gothic"/>
                <a:ea typeface="+mn-ea"/>
                <a:cs typeface="+mn-cs"/>
              </a:rPr>
              <a:t>25/03/2024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50" i="0" u="none" strike="noStrike" kern="1200" cap="none" spc="0" normalizeH="0" baseline="0" noProof="0">
              <a:ln>
                <a:noFill/>
              </a:ln>
              <a:solidFill>
                <a:schemeClr val="bg1"/>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a:ln>
                <a:noFill/>
              </a:ln>
              <a:solidFill>
                <a:schemeClr val="bg1"/>
              </a:solidFill>
              <a:effectLst/>
              <a:uLnTx/>
              <a:uFillTx/>
              <a:latin typeface="Century Gothic"/>
              <a:ea typeface="+mn-ea"/>
              <a:cs typeface="+mn-cs"/>
            </a:endParaRPr>
          </a:p>
        </p:txBody>
      </p:sp>
      <p:sp>
        <p:nvSpPr>
          <p:cNvPr id="81" name="TextBox 80">
            <a:extLst>
              <a:ext uri="{FF2B5EF4-FFF2-40B4-BE49-F238E27FC236}">
                <a16:creationId xmlns:a16="http://schemas.microsoft.com/office/drawing/2014/main" id="{0784376D-6DB0-4021-3868-87CC21886E1E}"/>
              </a:ext>
            </a:extLst>
          </p:cNvPr>
          <p:cNvSpPr txBox="1"/>
          <p:nvPr/>
        </p:nvSpPr>
        <p:spPr>
          <a:xfrm>
            <a:off x="424295" y="2548220"/>
            <a:ext cx="980694"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a:solidFill>
                  <a:schemeClr val="bg1"/>
                </a:solidFill>
                <a:latin typeface="Century Gothic"/>
              </a:rPr>
              <a:t>06/11</a:t>
            </a:r>
            <a:r>
              <a:rPr kumimoji="0" lang="en-GB" sz="750" i="0" u="none" strike="noStrike" kern="1200" cap="none" spc="0" normalizeH="0" baseline="0" noProof="0">
                <a:ln>
                  <a:noFill/>
                </a:ln>
                <a:solidFill>
                  <a:schemeClr val="bg1"/>
                </a:solidFill>
                <a:effectLst/>
                <a:uLnTx/>
                <a:uFillTx/>
                <a:latin typeface="Century Gothic"/>
                <a:ea typeface="+mn-ea"/>
                <a:cs typeface="+mn-cs"/>
              </a:rPr>
              <a:t>/2023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a:solidFill>
                  <a:schemeClr val="bg1"/>
                </a:solidFill>
                <a:latin typeface="Century Gothic"/>
              </a:rPr>
              <a:t>27/11/2023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a:ln>
                  <a:noFill/>
                </a:ln>
                <a:solidFill>
                  <a:schemeClr val="bg1"/>
                </a:solidFill>
                <a:effectLst/>
                <a:uLnTx/>
                <a:uFillTx/>
                <a:latin typeface="Century Gothic"/>
                <a:ea typeface="+mn-ea"/>
                <a:cs typeface="+mn-cs"/>
              </a:rPr>
              <a:t>18/12/2023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a:solidFill>
                  <a:schemeClr val="bg1"/>
                </a:solidFill>
                <a:latin typeface="Century Gothic"/>
              </a:rPr>
              <a:t>22/01/2024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a:solidFill>
                  <a:schemeClr val="bg1"/>
                </a:solidFill>
                <a:latin typeface="Century Gothic"/>
              </a:rPr>
              <a:t>19/02/2024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a:ln>
                  <a:noFill/>
                </a:ln>
                <a:solidFill>
                  <a:schemeClr val="bg1"/>
                </a:solidFill>
                <a:effectLst/>
                <a:uLnTx/>
                <a:uFillTx/>
                <a:latin typeface="Century Gothic"/>
                <a:ea typeface="+mn-ea"/>
                <a:cs typeface="+mn-cs"/>
              </a:rPr>
              <a:t>11/03/2024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50" i="0" u="none" strike="noStrike" kern="1200" cap="none" spc="0" normalizeH="0" baseline="0" noProof="0">
              <a:ln>
                <a:noFill/>
              </a:ln>
              <a:solidFill>
                <a:schemeClr val="bg1"/>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a:ln>
                <a:noFill/>
              </a:ln>
              <a:solidFill>
                <a:schemeClr val="bg1"/>
              </a:solidFill>
              <a:effectLst/>
              <a:uLnTx/>
              <a:uFillTx/>
              <a:latin typeface="Century Gothic"/>
              <a:ea typeface="+mn-ea"/>
              <a:cs typeface="+mn-cs"/>
            </a:endParaRPr>
          </a:p>
        </p:txBody>
      </p:sp>
      <p:sp>
        <p:nvSpPr>
          <p:cNvPr id="88" name="TextBox 87">
            <a:extLst>
              <a:ext uri="{FF2B5EF4-FFF2-40B4-BE49-F238E27FC236}">
                <a16:creationId xmlns:a16="http://schemas.microsoft.com/office/drawing/2014/main" id="{376EC76D-B134-1125-35CC-D1633740FA73}"/>
              </a:ext>
            </a:extLst>
          </p:cNvPr>
          <p:cNvSpPr txBox="1"/>
          <p:nvPr/>
        </p:nvSpPr>
        <p:spPr>
          <a:xfrm>
            <a:off x="441670" y="4273451"/>
            <a:ext cx="980694" cy="9002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a:solidFill>
                  <a:schemeClr val="bg1"/>
                </a:solidFill>
                <a:latin typeface="Century Gothic"/>
              </a:rPr>
              <a:t>13/11/2023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a:ln>
                  <a:noFill/>
                </a:ln>
                <a:solidFill>
                  <a:schemeClr val="bg1"/>
                </a:solidFill>
                <a:effectLst/>
                <a:uLnTx/>
                <a:uFillTx/>
                <a:latin typeface="Century Gothic"/>
                <a:ea typeface="+mn-ea"/>
                <a:cs typeface="+mn-cs"/>
              </a:rPr>
              <a:t>04/12/2023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a:solidFill>
                  <a:schemeClr val="bg1"/>
                </a:solidFill>
                <a:latin typeface="Century Gothic"/>
              </a:rPr>
              <a:t>08/01/2024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a:ln>
                  <a:noFill/>
                </a:ln>
                <a:solidFill>
                  <a:schemeClr val="bg1"/>
                </a:solidFill>
                <a:effectLst/>
                <a:uLnTx/>
                <a:uFillTx/>
                <a:latin typeface="Century Gothic"/>
                <a:ea typeface="+mn-ea"/>
                <a:cs typeface="+mn-cs"/>
              </a:rPr>
              <a:t>29/01/2024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a:solidFill>
                  <a:schemeClr val="bg1"/>
                </a:solidFill>
                <a:latin typeface="Century Gothic"/>
              </a:rPr>
              <a:t>26/02/2024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a:ln>
                  <a:noFill/>
                </a:ln>
                <a:solidFill>
                  <a:schemeClr val="bg1"/>
                </a:solidFill>
                <a:effectLst/>
                <a:uLnTx/>
                <a:uFillTx/>
                <a:latin typeface="Century Gothic"/>
                <a:ea typeface="+mn-ea"/>
                <a:cs typeface="+mn-cs"/>
              </a:rPr>
              <a:t>1</a:t>
            </a:r>
            <a:r>
              <a:rPr lang="en-GB" sz="750">
                <a:solidFill>
                  <a:schemeClr val="bg1"/>
                </a:solidFill>
                <a:latin typeface="Century Gothic"/>
              </a:rPr>
              <a:t>8/03/2024</a:t>
            </a:r>
            <a:endParaRPr kumimoji="0" lang="en-GB" sz="750" i="0" u="none" strike="noStrike" kern="1200" cap="none" spc="0" normalizeH="0" baseline="0" noProof="0">
              <a:ln>
                <a:noFill/>
              </a:ln>
              <a:solidFill>
                <a:schemeClr val="bg1"/>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a:ln>
                <a:noFill/>
              </a:ln>
              <a:solidFill>
                <a:schemeClr val="bg1"/>
              </a:solidFill>
              <a:effectLst/>
              <a:uLnTx/>
              <a:uFillTx/>
              <a:latin typeface="Century Gothic"/>
              <a:ea typeface="+mn-ea"/>
              <a:cs typeface="+mn-cs"/>
            </a:endParaRPr>
          </a:p>
        </p:txBody>
      </p:sp>
      <p:sp>
        <p:nvSpPr>
          <p:cNvPr id="43" name="Rectangle 42">
            <a:extLst>
              <a:ext uri="{FF2B5EF4-FFF2-40B4-BE49-F238E27FC236}">
                <a16:creationId xmlns:a16="http://schemas.microsoft.com/office/drawing/2014/main" id="{FDE280B3-553B-7EFC-2D32-040B4D1BA832}"/>
              </a:ext>
            </a:extLst>
          </p:cNvPr>
          <p:cNvSpPr/>
          <p:nvPr/>
        </p:nvSpPr>
        <p:spPr>
          <a:xfrm>
            <a:off x="5800417" y="5461206"/>
            <a:ext cx="1010159" cy="138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1A52E3A0-F53F-68D4-903E-B65672B19D1A}"/>
              </a:ext>
            </a:extLst>
          </p:cNvPr>
          <p:cNvSpPr/>
          <p:nvPr/>
        </p:nvSpPr>
        <p:spPr>
          <a:xfrm>
            <a:off x="5556820" y="5385471"/>
            <a:ext cx="1231539" cy="2262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rgbClr val="FF0000"/>
                </a:solidFill>
                <a:latin typeface="Century Gothic" panose="020B0502020202020204" pitchFamily="34" charset="0"/>
              </a:rPr>
              <a:t>*</a:t>
            </a:r>
            <a:r>
              <a:rPr lang="en-GB" sz="700" dirty="0">
                <a:latin typeface="Century Gothic" panose="020B0502020202020204" pitchFamily="34" charset="0"/>
              </a:rPr>
              <a:t> </a:t>
            </a:r>
            <a:r>
              <a:rPr lang="en-GB" sz="700" dirty="0">
                <a:solidFill>
                  <a:schemeClr val="tx1"/>
                </a:solidFill>
                <a:latin typeface="Century Gothic" panose="020B0502020202020204" pitchFamily="34" charset="0"/>
              </a:rPr>
              <a:t>Halal Alternative Available</a:t>
            </a:r>
          </a:p>
        </p:txBody>
      </p:sp>
      <p:sp>
        <p:nvSpPr>
          <p:cNvPr id="44" name="TextBox 43">
            <a:extLst>
              <a:ext uri="{FF2B5EF4-FFF2-40B4-BE49-F238E27FC236}">
                <a16:creationId xmlns:a16="http://schemas.microsoft.com/office/drawing/2014/main" id="{F1A23A18-1031-1B48-EB12-FC13F6AC944E}"/>
              </a:ext>
            </a:extLst>
          </p:cNvPr>
          <p:cNvSpPr txBox="1"/>
          <p:nvPr/>
        </p:nvSpPr>
        <p:spPr>
          <a:xfrm>
            <a:off x="6922770" y="5342322"/>
            <a:ext cx="2709914" cy="830997"/>
          </a:xfrm>
          <a:prstGeom prst="rect">
            <a:avLst/>
          </a:prstGeom>
          <a:solidFill>
            <a:schemeClr val="accent1">
              <a:lumMod val="20000"/>
              <a:lumOff val="80000"/>
            </a:schemeClr>
          </a:solidFill>
        </p:spPr>
        <p:txBody>
          <a:bodyPr wrap="square">
            <a:spAutoFit/>
          </a:bodyPr>
          <a:lstStyle/>
          <a:p>
            <a:pPr algn="ctr"/>
            <a:r>
              <a:rPr lang="en-GB" sz="600" b="1" u="sng" dirty="0">
                <a:solidFill>
                  <a:prstClr val="black"/>
                </a:solidFill>
                <a:latin typeface="Century Gothic"/>
              </a:rPr>
              <a:t>Allergy Information</a:t>
            </a:r>
          </a:p>
          <a:p>
            <a:pPr algn="ctr"/>
            <a:r>
              <a:rPr lang="en-GB" sz="600" dirty="0">
                <a:solidFill>
                  <a:prstClr val="black"/>
                </a:solidFill>
                <a:latin typeface="Century Gothic"/>
              </a:rPr>
              <a:t>If your child has an allergy or intolerance please contact the School Office. You will be asked to complete the Caterlink special diets allergy form and provide NHS medical evidence of the allergies or intolerances before your child can receive a school meal. We use a large variety of ingredients in the preparation of our meals and due to the nature of our kitchens it is not possible to completely remove the risk of cross contamination.</a:t>
            </a:r>
          </a:p>
        </p:txBody>
      </p:sp>
    </p:spTree>
    <p:extLst>
      <p:ext uri="{BB962C8B-B14F-4D97-AF65-F5344CB8AC3E}">
        <p14:creationId xmlns:p14="http://schemas.microsoft.com/office/powerpoint/2010/main" val="3271526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E398E0977E7B4C90018CC1F00461B4" ma:contentTypeVersion="14" ma:contentTypeDescription="Create a new document." ma:contentTypeScope="" ma:versionID="458f94d63112bd9b6638e749ff6ccd9e">
  <xsd:schema xmlns:xsd="http://www.w3.org/2001/XMLSchema" xmlns:xs="http://www.w3.org/2001/XMLSchema" xmlns:p="http://schemas.microsoft.com/office/2006/metadata/properties" xmlns:ns3="6e1e0a47-ab42-4430-94e8-3d4d86c1f956" xmlns:ns4="4ff6cdd7-f66e-47e1-87c6-2be81c84d476" targetNamespace="http://schemas.microsoft.com/office/2006/metadata/properties" ma:root="true" ma:fieldsID="e326ffee3f3ee17803a3daeadd14ef53" ns3:_="" ns4:_="">
    <xsd:import namespace="6e1e0a47-ab42-4430-94e8-3d4d86c1f956"/>
    <xsd:import namespace="4ff6cdd7-f66e-47e1-87c6-2be81c84d47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1e0a47-ab42-4430-94e8-3d4d86c1f9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f6cdd7-f66e-47e1-87c6-2be81c84d47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C8093B-9A4B-44A5-98CB-8D94E41BFC3E}">
  <ds:schemaRefs>
    <ds:schemaRef ds:uri="4ff6cdd7-f66e-47e1-87c6-2be81c84d476"/>
    <ds:schemaRef ds:uri="6e1e0a47-ab42-4430-94e8-3d4d86c1f9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B72B72-EFE2-4371-B500-B2B9B1CA3EDB}">
  <ds:schemaRefs>
    <ds:schemaRef ds:uri="http://schemas.microsoft.com/office/2006/documentManagement/types"/>
    <ds:schemaRef ds:uri="http://purl.org/dc/elements/1.1/"/>
    <ds:schemaRef ds:uri="http://schemas.microsoft.com/office/2006/metadata/properties"/>
    <ds:schemaRef ds:uri="http://purl.org/dc/dcmitype/"/>
    <ds:schemaRef ds:uri="http://purl.org/dc/terms/"/>
    <ds:schemaRef ds:uri="4ff6cdd7-f66e-47e1-87c6-2be81c84d476"/>
    <ds:schemaRef ds:uri="http://schemas.openxmlformats.org/package/2006/metadata/core-properties"/>
    <ds:schemaRef ds:uri="http://schemas.microsoft.com/office/infopath/2007/PartnerControls"/>
    <ds:schemaRef ds:uri="6e1e0a47-ab42-4430-94e8-3d4d86c1f956"/>
    <ds:schemaRef ds:uri="http://www.w3.org/XML/1998/namespace"/>
  </ds:schemaRefs>
</ds:datastoreItem>
</file>

<file path=customXml/itemProps3.xml><?xml version="1.0" encoding="utf-8"?>
<ds:datastoreItem xmlns:ds="http://schemas.openxmlformats.org/officeDocument/2006/customXml" ds:itemID="{3AB8ED64-C6F3-4AA7-A4F8-D8EE960172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TotalTime>
  <Words>448</Words>
  <Application>Microsoft Office PowerPoint</Application>
  <PresentationFormat>A4 Paper (210x297 mm)</PresentationFormat>
  <Paragraphs>125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Odette Machado</cp:lastModifiedBy>
  <cp:revision>9</cp:revision>
  <cp:lastPrinted>2023-06-09T11:06:30Z</cp:lastPrinted>
  <dcterms:created xsi:type="dcterms:W3CDTF">2014-08-19T19:35:20Z</dcterms:created>
  <dcterms:modified xsi:type="dcterms:W3CDTF">2023-09-25T20:59:23Z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0x010100DBE398E0977E7B4C90018CC1F00461B4</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ies>
</file>