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143"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6242" autoAdjust="0"/>
  </p:normalViewPr>
  <p:slideViewPr>
    <p:cSldViewPr snapToGrid="0" showGuides="1">
      <p:cViewPr>
        <p:scale>
          <a:sx n="90" d="100"/>
          <a:sy n="90" d="100"/>
        </p:scale>
        <p:origin x="-1680" y="-6"/>
      </p:cViewPr>
      <p:guideLst>
        <p:guide orient="horz" pos="3143"/>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D52874F-6D16-4668-8760-33AB6BD01DCD}" type="datetimeFigureOut">
              <a:rPr lang="en-GB" smtClean="0"/>
              <a:t>19/12/2019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4DC9F3D-51BE-43D2-890A-A220B6160BFF}" type="slidenum">
              <a:rPr lang="en-GB" smtClean="0"/>
              <a:t>‹#›</a:t>
            </a:fld>
            <a:endParaRPr lang="en-GB" dirty="0"/>
          </a:p>
        </p:txBody>
      </p:sp>
    </p:spTree>
    <p:extLst>
      <p:ext uri="{BB962C8B-B14F-4D97-AF65-F5344CB8AC3E}">
        <p14:creationId xmlns:p14="http://schemas.microsoft.com/office/powerpoint/2010/main" val="3976155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D52874F-6D16-4668-8760-33AB6BD01DCD}" type="datetimeFigureOut">
              <a:rPr lang="en-GB" smtClean="0"/>
              <a:t>19/12/2019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4DC9F3D-51BE-43D2-890A-A220B6160BFF}" type="slidenum">
              <a:rPr lang="en-GB" smtClean="0"/>
              <a:t>‹#›</a:t>
            </a:fld>
            <a:endParaRPr lang="en-GB" dirty="0"/>
          </a:p>
        </p:txBody>
      </p:sp>
    </p:spTree>
    <p:extLst>
      <p:ext uri="{BB962C8B-B14F-4D97-AF65-F5344CB8AC3E}">
        <p14:creationId xmlns:p14="http://schemas.microsoft.com/office/powerpoint/2010/main" val="4255070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D52874F-6D16-4668-8760-33AB6BD01DCD}" type="datetimeFigureOut">
              <a:rPr lang="en-GB" smtClean="0"/>
              <a:t>19/12/2019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4DC9F3D-51BE-43D2-890A-A220B6160BFF}" type="slidenum">
              <a:rPr lang="en-GB" smtClean="0"/>
              <a:t>‹#›</a:t>
            </a:fld>
            <a:endParaRPr lang="en-GB" dirty="0"/>
          </a:p>
        </p:txBody>
      </p:sp>
    </p:spTree>
    <p:extLst>
      <p:ext uri="{BB962C8B-B14F-4D97-AF65-F5344CB8AC3E}">
        <p14:creationId xmlns:p14="http://schemas.microsoft.com/office/powerpoint/2010/main" val="2941355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D52874F-6D16-4668-8760-33AB6BD01DCD}" type="datetimeFigureOut">
              <a:rPr lang="en-GB" smtClean="0"/>
              <a:t>19/12/2019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4DC9F3D-51BE-43D2-890A-A220B6160BFF}" type="slidenum">
              <a:rPr lang="en-GB" smtClean="0"/>
              <a:t>‹#›</a:t>
            </a:fld>
            <a:endParaRPr lang="en-GB" dirty="0"/>
          </a:p>
        </p:txBody>
      </p:sp>
    </p:spTree>
    <p:extLst>
      <p:ext uri="{BB962C8B-B14F-4D97-AF65-F5344CB8AC3E}">
        <p14:creationId xmlns:p14="http://schemas.microsoft.com/office/powerpoint/2010/main" val="3063797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D52874F-6D16-4668-8760-33AB6BD01DCD}" type="datetimeFigureOut">
              <a:rPr lang="en-GB" smtClean="0"/>
              <a:t>19/12/2019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4DC9F3D-51BE-43D2-890A-A220B6160BFF}" type="slidenum">
              <a:rPr lang="en-GB" smtClean="0"/>
              <a:t>‹#›</a:t>
            </a:fld>
            <a:endParaRPr lang="en-GB" dirty="0"/>
          </a:p>
        </p:txBody>
      </p:sp>
    </p:spTree>
    <p:extLst>
      <p:ext uri="{BB962C8B-B14F-4D97-AF65-F5344CB8AC3E}">
        <p14:creationId xmlns:p14="http://schemas.microsoft.com/office/powerpoint/2010/main" val="4277390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D52874F-6D16-4668-8760-33AB6BD01DCD}" type="datetimeFigureOut">
              <a:rPr lang="en-GB" smtClean="0"/>
              <a:t>19/12/2019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4DC9F3D-51BE-43D2-890A-A220B6160BFF}" type="slidenum">
              <a:rPr lang="en-GB" smtClean="0"/>
              <a:t>‹#›</a:t>
            </a:fld>
            <a:endParaRPr lang="en-GB" dirty="0"/>
          </a:p>
        </p:txBody>
      </p:sp>
    </p:spTree>
    <p:extLst>
      <p:ext uri="{BB962C8B-B14F-4D97-AF65-F5344CB8AC3E}">
        <p14:creationId xmlns:p14="http://schemas.microsoft.com/office/powerpoint/2010/main" val="311702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D52874F-6D16-4668-8760-33AB6BD01DCD}" type="datetimeFigureOut">
              <a:rPr lang="en-GB" smtClean="0"/>
              <a:t>19/12/2019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B4DC9F3D-51BE-43D2-890A-A220B6160BFF}" type="slidenum">
              <a:rPr lang="en-GB" smtClean="0"/>
              <a:t>‹#›</a:t>
            </a:fld>
            <a:endParaRPr lang="en-GB" dirty="0"/>
          </a:p>
        </p:txBody>
      </p:sp>
    </p:spTree>
    <p:extLst>
      <p:ext uri="{BB962C8B-B14F-4D97-AF65-F5344CB8AC3E}">
        <p14:creationId xmlns:p14="http://schemas.microsoft.com/office/powerpoint/2010/main" val="3944611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D52874F-6D16-4668-8760-33AB6BD01DCD}" type="datetimeFigureOut">
              <a:rPr lang="en-GB" smtClean="0"/>
              <a:t>19/12/2019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B4DC9F3D-51BE-43D2-890A-A220B6160BFF}" type="slidenum">
              <a:rPr lang="en-GB" smtClean="0"/>
              <a:t>‹#›</a:t>
            </a:fld>
            <a:endParaRPr lang="en-GB" dirty="0"/>
          </a:p>
        </p:txBody>
      </p:sp>
    </p:spTree>
    <p:extLst>
      <p:ext uri="{BB962C8B-B14F-4D97-AF65-F5344CB8AC3E}">
        <p14:creationId xmlns:p14="http://schemas.microsoft.com/office/powerpoint/2010/main" val="2757175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52874F-6D16-4668-8760-33AB6BD01DCD}" type="datetimeFigureOut">
              <a:rPr lang="en-GB" smtClean="0"/>
              <a:t>19/12/2019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B4DC9F3D-51BE-43D2-890A-A220B6160BFF}" type="slidenum">
              <a:rPr lang="en-GB" smtClean="0"/>
              <a:t>‹#›</a:t>
            </a:fld>
            <a:endParaRPr lang="en-GB" dirty="0"/>
          </a:p>
        </p:txBody>
      </p:sp>
    </p:spTree>
    <p:extLst>
      <p:ext uri="{BB962C8B-B14F-4D97-AF65-F5344CB8AC3E}">
        <p14:creationId xmlns:p14="http://schemas.microsoft.com/office/powerpoint/2010/main" val="24691035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2D52874F-6D16-4668-8760-33AB6BD01DCD}" type="datetimeFigureOut">
              <a:rPr lang="en-GB" smtClean="0"/>
              <a:t>19/12/2019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4DC9F3D-51BE-43D2-890A-A220B6160BFF}" type="slidenum">
              <a:rPr lang="en-GB" smtClean="0"/>
              <a:t>‹#›</a:t>
            </a:fld>
            <a:endParaRPr lang="en-GB" dirty="0"/>
          </a:p>
        </p:txBody>
      </p:sp>
    </p:spTree>
    <p:extLst>
      <p:ext uri="{BB962C8B-B14F-4D97-AF65-F5344CB8AC3E}">
        <p14:creationId xmlns:p14="http://schemas.microsoft.com/office/powerpoint/2010/main" val="3101865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2D52874F-6D16-4668-8760-33AB6BD01DCD}" type="datetimeFigureOut">
              <a:rPr lang="en-GB" smtClean="0"/>
              <a:t>19/12/2019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4DC9F3D-51BE-43D2-890A-A220B6160BFF}" type="slidenum">
              <a:rPr lang="en-GB" smtClean="0"/>
              <a:t>‹#›</a:t>
            </a:fld>
            <a:endParaRPr lang="en-GB" dirty="0"/>
          </a:p>
        </p:txBody>
      </p:sp>
    </p:spTree>
    <p:extLst>
      <p:ext uri="{BB962C8B-B14F-4D97-AF65-F5344CB8AC3E}">
        <p14:creationId xmlns:p14="http://schemas.microsoft.com/office/powerpoint/2010/main" val="2857532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D52874F-6D16-4668-8760-33AB6BD01DCD}" type="datetimeFigureOut">
              <a:rPr lang="en-GB" smtClean="0"/>
              <a:t>19/12/2019</a:t>
            </a:fld>
            <a:endParaRPr lang="en-GB"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4DC9F3D-51BE-43D2-890A-A220B6160BFF}" type="slidenum">
              <a:rPr lang="en-GB" smtClean="0"/>
              <a:t>‹#›</a:t>
            </a:fld>
            <a:endParaRPr lang="en-GB" dirty="0"/>
          </a:p>
        </p:txBody>
      </p:sp>
    </p:spTree>
    <p:extLst>
      <p:ext uri="{BB962C8B-B14F-4D97-AF65-F5344CB8AC3E}">
        <p14:creationId xmlns:p14="http://schemas.microsoft.com/office/powerpoint/2010/main" val="29499196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xmlns="" id="{E107B978-3D63-47F3-870A-C675164FB8C8}"/>
              </a:ext>
            </a:extLst>
          </p:cNvPr>
          <p:cNvSpPr/>
          <p:nvPr/>
        </p:nvSpPr>
        <p:spPr>
          <a:xfrm>
            <a:off x="175364" y="9394192"/>
            <a:ext cx="6507269" cy="4194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TextBox 3">
            <a:extLst>
              <a:ext uri="{FF2B5EF4-FFF2-40B4-BE49-F238E27FC236}">
                <a16:creationId xmlns:a16="http://schemas.microsoft.com/office/drawing/2014/main" xmlns="" id="{60737859-FD3C-4563-9901-FE6338B0DE4D}"/>
              </a:ext>
            </a:extLst>
          </p:cNvPr>
          <p:cNvSpPr txBox="1"/>
          <p:nvPr/>
        </p:nvSpPr>
        <p:spPr>
          <a:xfrm>
            <a:off x="167774" y="990172"/>
            <a:ext cx="4191281" cy="6043733"/>
          </a:xfrm>
          <a:prstGeom prst="rect">
            <a:avLst/>
          </a:prstGeom>
          <a:noFill/>
          <a:ln>
            <a:solidFill>
              <a:schemeClr val="accent1"/>
            </a:solidFill>
          </a:ln>
        </p:spPr>
        <p:txBody>
          <a:bodyPr wrap="square" lIns="72000" tIns="72000" rIns="72000" bIns="72000" rtlCol="0">
            <a:noAutofit/>
          </a:bodyPr>
          <a:lstStyle/>
          <a:p>
            <a:r>
              <a:rPr lang="en-GB" b="1" dirty="0">
                <a:solidFill>
                  <a:schemeClr val="accent1"/>
                </a:solidFill>
              </a:rPr>
              <a:t>Governors’ </a:t>
            </a:r>
            <a:r>
              <a:rPr lang="en-GB" b="1" dirty="0" smtClean="0">
                <a:solidFill>
                  <a:schemeClr val="accent1"/>
                </a:solidFill>
              </a:rPr>
              <a:t>Day</a:t>
            </a:r>
          </a:p>
          <a:p>
            <a:r>
              <a:rPr lang="en-GB" sz="1200" dirty="0" smtClean="0"/>
              <a:t>Your </a:t>
            </a:r>
            <a:r>
              <a:rPr lang="en-GB" sz="1200" dirty="0"/>
              <a:t>children may have seen us on </a:t>
            </a:r>
            <a:r>
              <a:rPr lang="en-GB" sz="1200" b="1" dirty="0"/>
              <a:t>Tuesday 19</a:t>
            </a:r>
            <a:r>
              <a:rPr lang="en-GB" sz="1200" b="1" baseline="30000" dirty="0"/>
              <a:t>th</a:t>
            </a:r>
            <a:r>
              <a:rPr lang="en-GB" sz="1200" b="1" dirty="0"/>
              <a:t> November</a:t>
            </a:r>
            <a:r>
              <a:rPr lang="en-GB" sz="1200" dirty="0"/>
              <a:t>, as it was the second annual Governors’ day.  This is one of the many ways throughout the year that the Governors obtain first hand experience of the school. This is important as it forms the basis of the discussions and decision-making at the various meetings and to see the impact.  </a:t>
            </a:r>
          </a:p>
          <a:p>
            <a:pPr algn="just"/>
            <a:r>
              <a:rPr lang="en-GB" sz="1200" dirty="0"/>
              <a:t>The day was externally facilitated by </a:t>
            </a:r>
            <a:r>
              <a:rPr lang="en-GB" sz="1200" dirty="0" smtClean="0"/>
              <a:t>Mrs R </a:t>
            </a:r>
            <a:r>
              <a:rPr lang="en-GB" sz="1200" dirty="0" err="1"/>
              <a:t>Cordner</a:t>
            </a:r>
            <a:r>
              <a:rPr lang="en-GB" sz="1200" dirty="0"/>
              <a:t> a senior primary advisor from the </a:t>
            </a:r>
            <a:r>
              <a:rPr lang="en-GB" sz="1200" b="1" dirty="0"/>
              <a:t>Southwark Diocesan Board of Education </a:t>
            </a:r>
            <a:r>
              <a:rPr lang="en-GB" sz="1200" dirty="0"/>
              <a:t>(SDBE).</a:t>
            </a:r>
          </a:p>
          <a:p>
            <a:pPr algn="just"/>
            <a:endParaRPr lang="en-GB" sz="800" dirty="0"/>
          </a:p>
          <a:p>
            <a:r>
              <a:rPr lang="en-GB" sz="1200" b="1" dirty="0"/>
              <a:t>What were the key highlights?</a:t>
            </a:r>
          </a:p>
          <a:p>
            <a:pPr marL="171450" indent="-171450" algn="just">
              <a:buFont typeface="Arial" panose="020B0604020202020204" pitchFamily="34" charset="0"/>
              <a:buChar char="•"/>
            </a:pPr>
            <a:r>
              <a:rPr lang="en-GB" sz="1200" b="1" dirty="0"/>
              <a:t>‘Worship’ – </a:t>
            </a:r>
            <a:r>
              <a:rPr lang="en-GB" sz="1200" dirty="0"/>
              <a:t> a chance</a:t>
            </a:r>
            <a:r>
              <a:rPr lang="en-GB" sz="1200" b="1" dirty="0"/>
              <a:t> </a:t>
            </a:r>
            <a:r>
              <a:rPr lang="en-GB" sz="1200" dirty="0"/>
              <a:t>to share worship with the children where we learnt about the Anti-Bullying Week, which brought us back to our school’s Christian Values.</a:t>
            </a:r>
          </a:p>
          <a:p>
            <a:pPr marL="171450" indent="-171450" algn="just">
              <a:buFont typeface="Arial" panose="020B0604020202020204" pitchFamily="34" charset="0"/>
              <a:buChar char="•"/>
            </a:pPr>
            <a:r>
              <a:rPr lang="en-GB" sz="1200" b="1" dirty="0"/>
              <a:t>‘Link’ visit – </a:t>
            </a:r>
            <a:r>
              <a:rPr lang="en-GB" sz="1200" dirty="0"/>
              <a:t>Each Governor is allocated a link </a:t>
            </a:r>
            <a:r>
              <a:rPr lang="en-GB" sz="1200" dirty="0" smtClean="0"/>
              <a:t>year group and subject </a:t>
            </a:r>
            <a:r>
              <a:rPr lang="en-GB" sz="1200" dirty="0"/>
              <a:t>and it gave us a chance to spend time in the class with the subject lead and to witness the lessons.</a:t>
            </a:r>
            <a:endParaRPr lang="en-GB" sz="1200" b="1" dirty="0"/>
          </a:p>
          <a:p>
            <a:pPr marL="171450" lvl="0" indent="-171450" algn="just">
              <a:buFont typeface="Arial" panose="020B0604020202020204" pitchFamily="34" charset="0"/>
              <a:buChar char="•"/>
            </a:pPr>
            <a:r>
              <a:rPr lang="en-GB" sz="1200" b="1" dirty="0"/>
              <a:t>A </a:t>
            </a:r>
            <a:r>
              <a:rPr lang="en-GB" sz="1200" dirty="0"/>
              <a:t>‘</a:t>
            </a:r>
            <a:r>
              <a:rPr lang="en-GB" sz="1200" b="1" dirty="0"/>
              <a:t>Learning Walk</a:t>
            </a:r>
            <a:r>
              <a:rPr lang="en-GB" sz="1200" dirty="0"/>
              <a:t>’ – we walked through every class and year and saw how consistently engaged and responsive the children were in their classrooms.</a:t>
            </a:r>
          </a:p>
          <a:p>
            <a:pPr marL="171450" lvl="0" indent="-171450" algn="just">
              <a:buFont typeface="Arial" panose="020B0604020202020204" pitchFamily="34" charset="0"/>
              <a:buChar char="•"/>
            </a:pPr>
            <a:r>
              <a:rPr lang="en-GB" sz="1200" dirty="0"/>
              <a:t>And of course, </a:t>
            </a:r>
            <a:r>
              <a:rPr lang="en-GB" sz="1200" b="1" dirty="0"/>
              <a:t>lunch with your children,</a:t>
            </a:r>
            <a:r>
              <a:rPr lang="en-GB" sz="1200" dirty="0"/>
              <a:t> where we got a chance to chat with them and see how they all interact with each other outside the classroom.</a:t>
            </a:r>
          </a:p>
          <a:p>
            <a:pPr lvl="0" algn="just"/>
            <a:endParaRPr lang="en-GB" sz="600" dirty="0"/>
          </a:p>
          <a:p>
            <a:pPr algn="just"/>
            <a:r>
              <a:rPr lang="en-GB" sz="1200" dirty="0"/>
              <a:t>The afternoon was spent with </a:t>
            </a:r>
            <a:r>
              <a:rPr lang="en-GB" sz="1200" dirty="0" smtClean="0"/>
              <a:t>Mrs </a:t>
            </a:r>
            <a:r>
              <a:rPr lang="en-GB" sz="1200" dirty="0" err="1" smtClean="0"/>
              <a:t>Cordner</a:t>
            </a:r>
            <a:r>
              <a:rPr lang="en-GB" sz="1200" dirty="0" smtClean="0"/>
              <a:t> further discussing our </a:t>
            </a:r>
            <a:r>
              <a:rPr lang="en-GB" sz="1200" dirty="0"/>
              <a:t>updated School Improvement Plan, Self Evaluation, and changes that have occurred in both the SIAMS and Ofsted inspections, focusing on those issues of which we need to be aware as a Governing Body.</a:t>
            </a:r>
          </a:p>
          <a:p>
            <a:pPr lvl="0" algn="just"/>
            <a:r>
              <a:rPr lang="en-GB" sz="1200" dirty="0"/>
              <a:t>We look forward to coming back together to discuss and develop further as a Governing Body and to feed into our committee meetings.</a:t>
            </a:r>
          </a:p>
        </p:txBody>
      </p:sp>
      <p:sp>
        <p:nvSpPr>
          <p:cNvPr id="6" name="TextBox 5">
            <a:extLst>
              <a:ext uri="{FF2B5EF4-FFF2-40B4-BE49-F238E27FC236}">
                <a16:creationId xmlns:a16="http://schemas.microsoft.com/office/drawing/2014/main" xmlns="" id="{4ECA5787-37FB-46D9-A06D-1D9D30A1E93F}"/>
              </a:ext>
            </a:extLst>
          </p:cNvPr>
          <p:cNvSpPr txBox="1"/>
          <p:nvPr/>
        </p:nvSpPr>
        <p:spPr>
          <a:xfrm>
            <a:off x="4456090" y="990171"/>
            <a:ext cx="2226541" cy="1238013"/>
          </a:xfrm>
          <a:prstGeom prst="rect">
            <a:avLst/>
          </a:prstGeom>
          <a:noFill/>
          <a:ln>
            <a:solidFill>
              <a:schemeClr val="accent1"/>
            </a:solidFill>
          </a:ln>
        </p:spPr>
        <p:txBody>
          <a:bodyPr wrap="square" lIns="72000" tIns="72000" rIns="72000" bIns="72000" rtlCol="0">
            <a:spAutoFit/>
          </a:bodyPr>
          <a:lstStyle/>
          <a:p>
            <a:r>
              <a:rPr lang="en-GB" b="1" dirty="0">
                <a:solidFill>
                  <a:schemeClr val="accent1"/>
                </a:solidFill>
              </a:rPr>
              <a:t>Did you know?</a:t>
            </a:r>
          </a:p>
          <a:p>
            <a:endParaRPr lang="en-GB" sz="500" b="1" dirty="0">
              <a:solidFill>
                <a:schemeClr val="accent1"/>
              </a:solidFill>
            </a:endParaRPr>
          </a:p>
          <a:p>
            <a:pPr algn="just"/>
            <a:r>
              <a:rPr lang="en-GB" sz="1200" dirty="0">
                <a:ea typeface="PMingLiU" panose="02020500000000000000" pitchFamily="18" charset="-120"/>
                <a:cs typeface="Times New Roman" panose="02020603050405020304" pitchFamily="18" charset="0"/>
              </a:rPr>
              <a:t>Over 30 languages are spoken in our school ranging from Bulgarian to Urdu – almost 1 in 4 of our children are multi-lingual! </a:t>
            </a:r>
          </a:p>
        </p:txBody>
      </p:sp>
      <p:sp>
        <p:nvSpPr>
          <p:cNvPr id="7" name="TextBox 6">
            <a:extLst>
              <a:ext uri="{FF2B5EF4-FFF2-40B4-BE49-F238E27FC236}">
                <a16:creationId xmlns:a16="http://schemas.microsoft.com/office/drawing/2014/main" xmlns="" id="{DB706856-A723-448A-B6B2-0B7CABBB2A67}"/>
              </a:ext>
            </a:extLst>
          </p:cNvPr>
          <p:cNvSpPr txBox="1"/>
          <p:nvPr/>
        </p:nvSpPr>
        <p:spPr>
          <a:xfrm>
            <a:off x="4456090" y="7767934"/>
            <a:ext cx="2226541" cy="1527422"/>
          </a:xfrm>
          <a:prstGeom prst="rect">
            <a:avLst/>
          </a:prstGeom>
          <a:noFill/>
          <a:ln>
            <a:solidFill>
              <a:schemeClr val="accent1"/>
            </a:solidFill>
          </a:ln>
        </p:spPr>
        <p:txBody>
          <a:bodyPr wrap="square" lIns="72000" tIns="72000" rIns="72000" bIns="72000" rtlCol="0">
            <a:noAutofit/>
          </a:bodyPr>
          <a:lstStyle/>
          <a:p>
            <a:r>
              <a:rPr lang="en-GB" b="1" dirty="0">
                <a:solidFill>
                  <a:schemeClr val="accent1"/>
                </a:solidFill>
              </a:rPr>
              <a:t>Meetings Held</a:t>
            </a:r>
          </a:p>
          <a:p>
            <a:endParaRPr lang="en-GB" sz="500" b="1" dirty="0">
              <a:solidFill>
                <a:schemeClr val="accent1"/>
              </a:solidFill>
            </a:endParaRPr>
          </a:p>
          <a:p>
            <a:pPr marL="171450" indent="-171450">
              <a:buFontTx/>
              <a:buChar char="-"/>
            </a:pPr>
            <a:r>
              <a:rPr lang="en-GB" sz="1200" dirty="0"/>
              <a:t>2 x Full Governing Body (FGB) Meetings</a:t>
            </a:r>
          </a:p>
          <a:p>
            <a:pPr marL="171450" indent="-171450">
              <a:buFontTx/>
              <a:buChar char="-"/>
            </a:pPr>
            <a:r>
              <a:rPr lang="en-GB" sz="1200" dirty="0"/>
              <a:t>Committee Meetings: Admissions, Premises, Finance, Personnel, Faith Group</a:t>
            </a:r>
          </a:p>
        </p:txBody>
      </p:sp>
      <p:sp>
        <p:nvSpPr>
          <p:cNvPr id="10" name="TextBox 9">
            <a:extLst>
              <a:ext uri="{FF2B5EF4-FFF2-40B4-BE49-F238E27FC236}">
                <a16:creationId xmlns:a16="http://schemas.microsoft.com/office/drawing/2014/main" xmlns="" id="{A8076FA0-9BD9-4C33-BF20-E4C1DCBB5630}"/>
              </a:ext>
            </a:extLst>
          </p:cNvPr>
          <p:cNvSpPr txBox="1"/>
          <p:nvPr/>
        </p:nvSpPr>
        <p:spPr>
          <a:xfrm>
            <a:off x="4456090" y="2327020"/>
            <a:ext cx="2226541" cy="3732304"/>
          </a:xfrm>
          <a:prstGeom prst="rect">
            <a:avLst/>
          </a:prstGeom>
          <a:noFill/>
          <a:ln>
            <a:solidFill>
              <a:schemeClr val="accent1"/>
            </a:solidFill>
          </a:ln>
        </p:spPr>
        <p:txBody>
          <a:bodyPr wrap="square" lIns="72000" tIns="72000" rIns="72000" bIns="72000" rtlCol="0">
            <a:noAutofit/>
          </a:bodyPr>
          <a:lstStyle/>
          <a:p>
            <a:r>
              <a:rPr lang="en-GB" b="1" dirty="0">
                <a:solidFill>
                  <a:schemeClr val="accent1"/>
                </a:solidFill>
              </a:rPr>
              <a:t>Updates</a:t>
            </a:r>
          </a:p>
          <a:p>
            <a:endParaRPr lang="en-GB" b="1" dirty="0">
              <a:solidFill>
                <a:schemeClr val="accent1"/>
              </a:solidFill>
            </a:endParaRPr>
          </a:p>
          <a:p>
            <a:endParaRPr lang="en-GB" sz="400" b="1" dirty="0">
              <a:solidFill>
                <a:schemeClr val="accent1"/>
              </a:solidFill>
            </a:endParaRPr>
          </a:p>
          <a:p>
            <a:pPr marL="171450" indent="-171450">
              <a:buFontTx/>
              <a:buChar char="-"/>
            </a:pPr>
            <a:r>
              <a:rPr lang="en-GB" sz="1200" b="1" dirty="0"/>
              <a:t>Finance - </a:t>
            </a:r>
            <a:r>
              <a:rPr lang="en-GB" sz="1200" dirty="0"/>
              <a:t>budgetary challenges continue; please continue to support our school with school trip and FCCS payments, volunteering and fundraising.</a:t>
            </a:r>
          </a:p>
          <a:p>
            <a:pPr marL="171450" indent="-171450">
              <a:buFontTx/>
              <a:buChar char="-"/>
            </a:pPr>
            <a:r>
              <a:rPr lang="en-GB" sz="1200" b="1" dirty="0"/>
              <a:t>Premises – </a:t>
            </a:r>
            <a:r>
              <a:rPr lang="en-GB" sz="1200" dirty="0"/>
              <a:t>investigated ICT Suite roof leak and initiated subsequent improvement works.</a:t>
            </a:r>
          </a:p>
          <a:p>
            <a:pPr marL="171450" indent="-171450">
              <a:buFontTx/>
              <a:buChar char="-"/>
            </a:pPr>
            <a:r>
              <a:rPr lang="en-GB" sz="1200" b="1" dirty="0"/>
              <a:t>Policies updated </a:t>
            </a:r>
            <a:r>
              <a:rPr lang="en-GB" sz="1200" dirty="0"/>
              <a:t>– Appraisal, Pay, Safeguarding, School Uniform, Behaviour, Managing Allegations, Relationships Sex Education, Financial Procedures &amp; Charging.</a:t>
            </a:r>
          </a:p>
        </p:txBody>
      </p:sp>
      <p:sp>
        <p:nvSpPr>
          <p:cNvPr id="12" name="Rectangle 11">
            <a:extLst>
              <a:ext uri="{FF2B5EF4-FFF2-40B4-BE49-F238E27FC236}">
                <a16:creationId xmlns:a16="http://schemas.microsoft.com/office/drawing/2014/main" xmlns="" id="{4E375B26-68A7-44FF-9C85-D3067A9EA591}"/>
              </a:ext>
            </a:extLst>
          </p:cNvPr>
          <p:cNvSpPr/>
          <p:nvPr/>
        </p:nvSpPr>
        <p:spPr>
          <a:xfrm>
            <a:off x="175366" y="7039654"/>
            <a:ext cx="4183692" cy="2256540"/>
          </a:xfrm>
          <a:prstGeom prst="rect">
            <a:avLst/>
          </a:prstGeom>
          <a:ln>
            <a:solidFill>
              <a:schemeClr val="accent1"/>
            </a:solidFill>
          </a:ln>
        </p:spPr>
        <p:txBody>
          <a:bodyPr wrap="square" lIns="72000" tIns="72000" rIns="72000" bIns="72000">
            <a:noAutofit/>
          </a:bodyPr>
          <a:lstStyle/>
          <a:p>
            <a:pPr algn="just"/>
            <a:r>
              <a:rPr lang="en-GB" b="1" dirty="0">
                <a:solidFill>
                  <a:schemeClr val="accent1"/>
                </a:solidFill>
              </a:rPr>
              <a:t>And finally – Merry Christmas to you all!</a:t>
            </a:r>
          </a:p>
          <a:p>
            <a:pPr algn="just"/>
            <a:endParaRPr lang="en-GB" sz="400" b="1" dirty="0">
              <a:solidFill>
                <a:schemeClr val="accent1"/>
              </a:solidFill>
            </a:endParaRPr>
          </a:p>
          <a:p>
            <a:pPr algn="just"/>
            <a:r>
              <a:rPr lang="en-GB" sz="1200" dirty="0"/>
              <a:t>Thank you to all the staff and children for making us feel so welcome and for answering all our questions at our Governors’ Day, and also thank you to Ms Corby and </a:t>
            </a:r>
            <a:r>
              <a:rPr lang="en-GB" sz="1200" dirty="0" smtClean="0"/>
              <a:t>Mrs </a:t>
            </a:r>
            <a:r>
              <a:rPr lang="en-GB" sz="1200" dirty="0" err="1"/>
              <a:t>Cordner</a:t>
            </a:r>
            <a:r>
              <a:rPr lang="en-GB" sz="1200" dirty="0"/>
              <a:t> for organising it.  </a:t>
            </a:r>
            <a:endParaRPr lang="en-GB" sz="800" dirty="0"/>
          </a:p>
          <a:p>
            <a:pPr algn="just"/>
            <a:r>
              <a:rPr lang="en-GB" sz="1200" dirty="0"/>
              <a:t>We have enjoyed all the school and local community festive celebrations, including yet another successful Christmas Fayre thanks to our PTFA Committee and all our volunteers!</a:t>
            </a:r>
          </a:p>
          <a:p>
            <a:pPr algn="just"/>
            <a:endParaRPr lang="en-GB" sz="500" dirty="0"/>
          </a:p>
          <a:p>
            <a:pPr algn="ctr"/>
            <a:r>
              <a:rPr lang="en-GB" b="1" dirty="0">
                <a:solidFill>
                  <a:srgbClr val="FF0000"/>
                </a:solidFill>
              </a:rPr>
              <a:t>		</a:t>
            </a:r>
          </a:p>
        </p:txBody>
      </p:sp>
      <p:sp>
        <p:nvSpPr>
          <p:cNvPr id="14" name="Rectangle 13">
            <a:extLst>
              <a:ext uri="{FF2B5EF4-FFF2-40B4-BE49-F238E27FC236}">
                <a16:creationId xmlns:a16="http://schemas.microsoft.com/office/drawing/2014/main" xmlns="" id="{AB86DC59-E045-4652-A85C-FDDB796BABF2}"/>
              </a:ext>
            </a:extLst>
          </p:cNvPr>
          <p:cNvSpPr/>
          <p:nvPr/>
        </p:nvSpPr>
        <p:spPr>
          <a:xfrm>
            <a:off x="175365" y="125260"/>
            <a:ext cx="6507269" cy="7766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TextBox 14">
            <a:extLst>
              <a:ext uri="{FF2B5EF4-FFF2-40B4-BE49-F238E27FC236}">
                <a16:creationId xmlns:a16="http://schemas.microsoft.com/office/drawing/2014/main" xmlns="" id="{067C162B-2037-4E0D-A2CD-5C0DAC3B3E73}"/>
              </a:ext>
            </a:extLst>
          </p:cNvPr>
          <p:cNvSpPr txBox="1"/>
          <p:nvPr/>
        </p:nvSpPr>
        <p:spPr>
          <a:xfrm>
            <a:off x="990600" y="140843"/>
            <a:ext cx="5295900" cy="646331"/>
          </a:xfrm>
          <a:prstGeom prst="rect">
            <a:avLst/>
          </a:prstGeom>
          <a:noFill/>
        </p:spPr>
        <p:txBody>
          <a:bodyPr wrap="square" rtlCol="0">
            <a:spAutoFit/>
          </a:bodyPr>
          <a:lstStyle/>
          <a:p>
            <a:r>
              <a:rPr lang="en-GB" b="1" dirty="0">
                <a:solidFill>
                  <a:schemeClr val="bg1"/>
                </a:solidFill>
              </a:rPr>
              <a:t>THE GOVERNING BODY OF ST DUNSTAN’S, </a:t>
            </a:r>
          </a:p>
          <a:p>
            <a:r>
              <a:rPr lang="en-GB" b="1" dirty="0">
                <a:solidFill>
                  <a:schemeClr val="bg1"/>
                </a:solidFill>
              </a:rPr>
              <a:t>CHEAM, C OF E PRIMARY SCHOOL</a:t>
            </a:r>
          </a:p>
        </p:txBody>
      </p:sp>
      <p:sp>
        <p:nvSpPr>
          <p:cNvPr id="16" name="TextBox 15">
            <a:extLst>
              <a:ext uri="{FF2B5EF4-FFF2-40B4-BE49-F238E27FC236}">
                <a16:creationId xmlns:a16="http://schemas.microsoft.com/office/drawing/2014/main" xmlns="" id="{CEBD9CBA-079D-4EAF-9030-B42AD2306B40}"/>
              </a:ext>
            </a:extLst>
          </p:cNvPr>
          <p:cNvSpPr txBox="1"/>
          <p:nvPr/>
        </p:nvSpPr>
        <p:spPr>
          <a:xfrm>
            <a:off x="4853831" y="551031"/>
            <a:ext cx="1828800" cy="338554"/>
          </a:xfrm>
          <a:prstGeom prst="rect">
            <a:avLst/>
          </a:prstGeom>
          <a:noFill/>
        </p:spPr>
        <p:txBody>
          <a:bodyPr wrap="square" rtlCol="0">
            <a:spAutoFit/>
          </a:bodyPr>
          <a:lstStyle/>
          <a:p>
            <a:pPr algn="r"/>
            <a:r>
              <a:rPr lang="en-GB" sz="1600" b="1" dirty="0">
                <a:solidFill>
                  <a:schemeClr val="bg1"/>
                </a:solidFill>
              </a:rPr>
              <a:t>December 2019</a:t>
            </a:r>
          </a:p>
        </p:txBody>
      </p:sp>
      <p:sp>
        <p:nvSpPr>
          <p:cNvPr id="17" name="Rectangle 16">
            <a:extLst>
              <a:ext uri="{FF2B5EF4-FFF2-40B4-BE49-F238E27FC236}">
                <a16:creationId xmlns:a16="http://schemas.microsoft.com/office/drawing/2014/main" xmlns="" id="{B61BEFBC-7B07-45C9-BBBA-EDBD251F76EA}"/>
              </a:ext>
            </a:extLst>
          </p:cNvPr>
          <p:cNvSpPr/>
          <p:nvPr/>
        </p:nvSpPr>
        <p:spPr>
          <a:xfrm>
            <a:off x="175363" y="9357749"/>
            <a:ext cx="6507269" cy="461665"/>
          </a:xfrm>
          <a:prstGeom prst="rect">
            <a:avLst/>
          </a:prstGeom>
        </p:spPr>
        <p:txBody>
          <a:bodyPr wrap="square">
            <a:noAutofit/>
          </a:bodyPr>
          <a:lstStyle/>
          <a:p>
            <a:pPr algn="ctr"/>
            <a:r>
              <a:rPr lang="en-GB" sz="1200" dirty="0">
                <a:solidFill>
                  <a:schemeClr val="bg1"/>
                </a:solidFill>
              </a:rPr>
              <a:t>Please get in touch if you have any questions about any of the above or our ongoing work to our Chair Martin Swain at chairofgovernors@stdunstans.sutton.sch.uk</a:t>
            </a:r>
          </a:p>
        </p:txBody>
      </p:sp>
      <p:sp>
        <p:nvSpPr>
          <p:cNvPr id="19" name="TextBox 18">
            <a:extLst>
              <a:ext uri="{FF2B5EF4-FFF2-40B4-BE49-F238E27FC236}">
                <a16:creationId xmlns:a16="http://schemas.microsoft.com/office/drawing/2014/main" xmlns="" id="{14394D65-179A-4517-8714-586806407FC1}"/>
              </a:ext>
            </a:extLst>
          </p:cNvPr>
          <p:cNvSpPr txBox="1"/>
          <p:nvPr/>
        </p:nvSpPr>
        <p:spPr>
          <a:xfrm>
            <a:off x="4456090" y="6145181"/>
            <a:ext cx="2226541" cy="1536897"/>
          </a:xfrm>
          <a:prstGeom prst="rect">
            <a:avLst/>
          </a:prstGeom>
          <a:noFill/>
          <a:ln>
            <a:solidFill>
              <a:schemeClr val="accent1"/>
            </a:solidFill>
          </a:ln>
        </p:spPr>
        <p:txBody>
          <a:bodyPr wrap="square" lIns="72000" tIns="72000" rIns="72000" bIns="72000" rtlCol="0">
            <a:noAutofit/>
          </a:bodyPr>
          <a:lstStyle/>
          <a:p>
            <a:r>
              <a:rPr lang="en-GB" b="1" dirty="0">
                <a:solidFill>
                  <a:schemeClr val="accent1"/>
                </a:solidFill>
              </a:rPr>
              <a:t>Training</a:t>
            </a:r>
          </a:p>
          <a:p>
            <a:endParaRPr lang="en-GB" sz="500" b="1" dirty="0">
              <a:solidFill>
                <a:schemeClr val="accent1"/>
              </a:solidFill>
            </a:endParaRPr>
          </a:p>
          <a:p>
            <a:pPr marL="171450" indent="-171450">
              <a:buFontTx/>
              <a:buChar char="-"/>
            </a:pPr>
            <a:r>
              <a:rPr lang="en-GB" sz="1200" dirty="0"/>
              <a:t>Safeguarding &amp; Prevention</a:t>
            </a:r>
          </a:p>
          <a:p>
            <a:pPr marL="171450" indent="-171450">
              <a:buFontTx/>
              <a:buChar char="-"/>
            </a:pPr>
            <a:r>
              <a:rPr lang="en-GB" sz="1200" dirty="0"/>
              <a:t>RSE and Health Education</a:t>
            </a:r>
          </a:p>
          <a:p>
            <a:pPr marL="171450" indent="-171450">
              <a:buFontTx/>
              <a:buChar char="-"/>
            </a:pPr>
            <a:r>
              <a:rPr lang="en-GB" sz="1200" dirty="0"/>
              <a:t>Induction for New Governors</a:t>
            </a:r>
          </a:p>
          <a:p>
            <a:pPr marL="171450" indent="-171450">
              <a:buFontTx/>
              <a:buChar char="-"/>
            </a:pPr>
            <a:r>
              <a:rPr lang="en-GB" sz="1200" dirty="0"/>
              <a:t>Curriculum changes</a:t>
            </a:r>
          </a:p>
          <a:p>
            <a:pPr marL="171450" indent="-171450">
              <a:buFontTx/>
              <a:buChar char="-"/>
            </a:pPr>
            <a:r>
              <a:rPr lang="en-GB" sz="1200" dirty="0"/>
              <a:t>Self-Evaluation for Governing Bodies</a:t>
            </a:r>
          </a:p>
        </p:txBody>
      </p:sp>
      <p:pic>
        <p:nvPicPr>
          <p:cNvPr id="11" name="Picture 10">
            <a:extLst>
              <a:ext uri="{FF2B5EF4-FFF2-40B4-BE49-F238E27FC236}">
                <a16:creationId xmlns:a16="http://schemas.microsoft.com/office/drawing/2014/main" xmlns="" id="{51320C47-3B68-4D66-A91D-EA2DD72D7F89}"/>
              </a:ext>
            </a:extLst>
          </p:cNvPr>
          <p:cNvPicPr>
            <a:picLocks noChangeAspect="1"/>
          </p:cNvPicPr>
          <p:nvPr/>
        </p:nvPicPr>
        <p:blipFill rotWithShape="1">
          <a:blip r:embed="rId2">
            <a:clrChange>
              <a:clrFrom>
                <a:srgbClr val="FFFFFF"/>
              </a:clrFrom>
              <a:clrTo>
                <a:srgbClr val="FFFFFF">
                  <a:alpha val="0"/>
                </a:srgbClr>
              </a:clrTo>
            </a:clrChange>
          </a:blip>
          <a:srcRect l="23650" r="31474"/>
          <a:stretch/>
        </p:blipFill>
        <p:spPr>
          <a:xfrm>
            <a:off x="6181910" y="1027628"/>
            <a:ext cx="445683" cy="432000"/>
          </a:xfrm>
          <a:prstGeom prst="rect">
            <a:avLst/>
          </a:prstGeom>
        </p:spPr>
      </p:pic>
      <p:pic>
        <p:nvPicPr>
          <p:cNvPr id="13" name="Picture 12">
            <a:extLst>
              <a:ext uri="{FF2B5EF4-FFF2-40B4-BE49-F238E27FC236}">
                <a16:creationId xmlns:a16="http://schemas.microsoft.com/office/drawing/2014/main" xmlns="" id="{3CEC455F-E632-4506-A74B-1B5F182E76B1}"/>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6258223" y="2534488"/>
            <a:ext cx="432000" cy="432000"/>
          </a:xfrm>
          <a:prstGeom prst="rect">
            <a:avLst/>
          </a:prstGeom>
        </p:spPr>
      </p:pic>
      <p:pic>
        <p:nvPicPr>
          <p:cNvPr id="22" name="Picture 21">
            <a:extLst>
              <a:ext uri="{FF2B5EF4-FFF2-40B4-BE49-F238E27FC236}">
                <a16:creationId xmlns:a16="http://schemas.microsoft.com/office/drawing/2014/main" xmlns="" id="{7DA1353A-0D28-49D9-AF4F-C036E9361118}"/>
              </a:ext>
            </a:extLst>
          </p:cNvPr>
          <p:cNvPicPr>
            <a:picLocks noChangeAspect="1"/>
          </p:cNvPicPr>
          <p:nvPr/>
        </p:nvPicPr>
        <p:blipFill>
          <a:blip r:embed="rId4">
            <a:clrChange>
              <a:clrFrom>
                <a:srgbClr val="FFFFFF"/>
              </a:clrFrom>
              <a:clrTo>
                <a:srgbClr val="FFFFFF">
                  <a:alpha val="0"/>
                </a:srgbClr>
              </a:clrTo>
            </a:clrChange>
          </a:blip>
          <a:stretch>
            <a:fillRect/>
          </a:stretch>
        </p:blipFill>
        <p:spPr>
          <a:xfrm>
            <a:off x="6219488" y="6200946"/>
            <a:ext cx="371402" cy="360000"/>
          </a:xfrm>
          <a:prstGeom prst="rect">
            <a:avLst/>
          </a:prstGeom>
        </p:spPr>
      </p:pic>
      <p:pic>
        <p:nvPicPr>
          <p:cNvPr id="23" name="Picture 22">
            <a:extLst>
              <a:ext uri="{FF2B5EF4-FFF2-40B4-BE49-F238E27FC236}">
                <a16:creationId xmlns:a16="http://schemas.microsoft.com/office/drawing/2014/main" xmlns="" id="{3D317BEF-F16A-4FCA-AD67-2EE80D022C7B}"/>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6195593" y="7772495"/>
            <a:ext cx="432000" cy="432000"/>
          </a:xfrm>
          <a:prstGeom prst="rect">
            <a:avLst/>
          </a:prstGeom>
        </p:spPr>
      </p:pic>
      <p:pic>
        <p:nvPicPr>
          <p:cNvPr id="24" name="Picture 23">
            <a:extLst>
              <a:ext uri="{FF2B5EF4-FFF2-40B4-BE49-F238E27FC236}">
                <a16:creationId xmlns:a16="http://schemas.microsoft.com/office/drawing/2014/main" xmlns="" id="{E13F45FE-C6B7-477E-8E42-3A77C75F6063}"/>
              </a:ext>
            </a:extLst>
          </p:cNvPr>
          <p:cNvPicPr>
            <a:picLocks noChangeAspect="1"/>
          </p:cNvPicPr>
          <p:nvPr/>
        </p:nvPicPr>
        <p:blipFill>
          <a:blip r:embed="rId6"/>
          <a:stretch>
            <a:fillRect/>
          </a:stretch>
        </p:blipFill>
        <p:spPr>
          <a:xfrm>
            <a:off x="285644" y="243348"/>
            <a:ext cx="617644" cy="540438"/>
          </a:xfrm>
          <a:prstGeom prst="rect">
            <a:avLst/>
          </a:prstGeom>
        </p:spPr>
      </p:pic>
      <p:sp>
        <p:nvSpPr>
          <p:cNvPr id="21" name="Rectangle 20">
            <a:extLst>
              <a:ext uri="{FF2B5EF4-FFF2-40B4-BE49-F238E27FC236}">
                <a16:creationId xmlns:a16="http://schemas.microsoft.com/office/drawing/2014/main" xmlns="" id="{DDD43B09-3526-46DA-A8CE-BD0F6A0232AD}"/>
              </a:ext>
            </a:extLst>
          </p:cNvPr>
          <p:cNvSpPr/>
          <p:nvPr/>
        </p:nvSpPr>
        <p:spPr>
          <a:xfrm>
            <a:off x="676150" y="8729639"/>
            <a:ext cx="3429000" cy="646331"/>
          </a:xfrm>
          <a:prstGeom prst="rect">
            <a:avLst/>
          </a:prstGeom>
        </p:spPr>
        <p:txBody>
          <a:bodyPr>
            <a:spAutoFit/>
          </a:bodyPr>
          <a:lstStyle/>
          <a:p>
            <a:pPr algn="ctr"/>
            <a:r>
              <a:rPr lang="en-GB" b="1" dirty="0">
                <a:solidFill>
                  <a:srgbClr val="FF0000"/>
                </a:solidFill>
              </a:rPr>
              <a:t>We wish everyone a restful and joyful Christmas!</a:t>
            </a:r>
            <a:endParaRPr lang="en-GB" dirty="0"/>
          </a:p>
        </p:txBody>
      </p:sp>
      <p:pic>
        <p:nvPicPr>
          <p:cNvPr id="25" name="Picture 24">
            <a:extLst>
              <a:ext uri="{FF2B5EF4-FFF2-40B4-BE49-F238E27FC236}">
                <a16:creationId xmlns:a16="http://schemas.microsoft.com/office/drawing/2014/main" xmlns="" id="{165FD653-3613-4B37-BDDF-CF225D2F3561}"/>
              </a:ext>
            </a:extLst>
          </p:cNvPr>
          <p:cNvPicPr>
            <a:picLocks noChangeAspect="1"/>
          </p:cNvPicPr>
          <p:nvPr/>
        </p:nvPicPr>
        <p:blipFill>
          <a:blip r:embed="rId7">
            <a:clrChange>
              <a:clrFrom>
                <a:srgbClr val="FFFFFF"/>
              </a:clrFrom>
              <a:clrTo>
                <a:srgbClr val="FFFFFF">
                  <a:alpha val="0"/>
                </a:srgbClr>
              </a:clrTo>
            </a:clrChange>
          </a:blip>
          <a:stretch>
            <a:fillRect/>
          </a:stretch>
        </p:blipFill>
        <p:spPr>
          <a:xfrm>
            <a:off x="222728" y="8711417"/>
            <a:ext cx="680560" cy="503248"/>
          </a:xfrm>
          <a:prstGeom prst="rect">
            <a:avLst/>
          </a:prstGeom>
        </p:spPr>
      </p:pic>
    </p:spTree>
    <p:extLst>
      <p:ext uri="{BB962C8B-B14F-4D97-AF65-F5344CB8AC3E}">
        <p14:creationId xmlns:p14="http://schemas.microsoft.com/office/powerpoint/2010/main" val="198697400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TotalTime>
  <Words>553</Words>
  <Application>Microsoft Office PowerPoint</Application>
  <PresentationFormat>A4 Paper (210x297 mm)</PresentationFormat>
  <Paragraphs>43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Home</dc:creator>
  <cp:lastModifiedBy>Pauline Bolt</cp:lastModifiedBy>
  <cp:revision>32</cp:revision>
  <cp:lastPrinted>2019-12-19T12:51:06Z</cp:lastPrinted>
  <dcterms:created xsi:type="dcterms:W3CDTF">2019-11-21T14:13:22Z</dcterms:created>
  <dcterms:modified xsi:type="dcterms:W3CDTF">2019-12-19T12:51:20Z</dcterms:modified>
</cp:coreProperties>
</file>