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  <p:sldMasterId id="2147483652" r:id="rId3"/>
    <p:sldMasterId id="2147483660" r:id="rId4"/>
    <p:sldMasterId id="2147483665" r:id="rId5"/>
  </p:sldMasterIdLst>
  <p:notesMasterIdLst>
    <p:notesMasterId r:id="rId33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81" r:id="rId13"/>
    <p:sldId id="28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5" roundtripDataSignature="AMtx7mgAdNnSfRNEBYn8uqMVkZfvjh0f9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customschemas.google.com/relationships/presentationmetadata" Target="metadata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isie Bolt" userId="634e684390297657" providerId="LiveId" clId="{E9D5DC03-B60A-43CA-9F78-CDDCC572F1A7}"/>
    <pc:docChg chg="modSld">
      <pc:chgData name="Maisie Bolt" userId="634e684390297657" providerId="LiveId" clId="{E9D5DC03-B60A-43CA-9F78-CDDCC572F1A7}" dt="2022-10-19T08:09:46.649" v="29" actId="6549"/>
      <pc:docMkLst>
        <pc:docMk/>
      </pc:docMkLst>
      <pc:sldChg chg="modNotesTx">
        <pc:chgData name="Maisie Bolt" userId="634e684390297657" providerId="LiveId" clId="{E9D5DC03-B60A-43CA-9F78-CDDCC572F1A7}" dt="2022-10-19T08:07:20.698" v="1" actId="6549"/>
        <pc:sldMkLst>
          <pc:docMk/>
          <pc:sldMk cId="0" sldId="257"/>
        </pc:sldMkLst>
      </pc:sldChg>
      <pc:sldChg chg="modNotesTx">
        <pc:chgData name="Maisie Bolt" userId="634e684390297657" providerId="LiveId" clId="{E9D5DC03-B60A-43CA-9F78-CDDCC572F1A7}" dt="2022-10-19T08:07:28.900" v="3" actId="6549"/>
        <pc:sldMkLst>
          <pc:docMk/>
          <pc:sldMk cId="0" sldId="259"/>
        </pc:sldMkLst>
      </pc:sldChg>
      <pc:sldChg chg="modNotesTx">
        <pc:chgData name="Maisie Bolt" userId="634e684390297657" providerId="LiveId" clId="{E9D5DC03-B60A-43CA-9F78-CDDCC572F1A7}" dt="2022-10-19T08:07:44.478" v="9" actId="6549"/>
        <pc:sldMkLst>
          <pc:docMk/>
          <pc:sldMk cId="0" sldId="260"/>
        </pc:sldMkLst>
      </pc:sldChg>
      <pc:sldChg chg="modNotesTx">
        <pc:chgData name="Maisie Bolt" userId="634e684390297657" providerId="LiveId" clId="{E9D5DC03-B60A-43CA-9F78-CDDCC572F1A7}" dt="2022-10-19T08:07:51.040" v="10" actId="6549"/>
        <pc:sldMkLst>
          <pc:docMk/>
          <pc:sldMk cId="0" sldId="261"/>
        </pc:sldMkLst>
      </pc:sldChg>
      <pc:sldChg chg="modNotesTx">
        <pc:chgData name="Maisie Bolt" userId="634e684390297657" providerId="LiveId" clId="{E9D5DC03-B60A-43CA-9F78-CDDCC572F1A7}" dt="2022-10-19T08:07:56.993" v="11" actId="6549"/>
        <pc:sldMkLst>
          <pc:docMk/>
          <pc:sldMk cId="0" sldId="262"/>
        </pc:sldMkLst>
      </pc:sldChg>
      <pc:sldChg chg="modNotesTx">
        <pc:chgData name="Maisie Bolt" userId="634e684390297657" providerId="LiveId" clId="{E9D5DC03-B60A-43CA-9F78-CDDCC572F1A7}" dt="2022-10-19T08:08:08.664" v="14" actId="6549"/>
        <pc:sldMkLst>
          <pc:docMk/>
          <pc:sldMk cId="0" sldId="263"/>
        </pc:sldMkLst>
      </pc:sldChg>
      <pc:sldChg chg="modNotesTx">
        <pc:chgData name="Maisie Bolt" userId="634e684390297657" providerId="LiveId" clId="{E9D5DC03-B60A-43CA-9F78-CDDCC572F1A7}" dt="2022-10-19T08:08:13.883" v="15" actId="6549"/>
        <pc:sldMkLst>
          <pc:docMk/>
          <pc:sldMk cId="0" sldId="264"/>
        </pc:sldMkLst>
      </pc:sldChg>
      <pc:sldChg chg="modNotesTx">
        <pc:chgData name="Maisie Bolt" userId="634e684390297657" providerId="LiveId" clId="{E9D5DC03-B60A-43CA-9F78-CDDCC572F1A7}" dt="2022-10-19T08:08:18.774" v="16" actId="6549"/>
        <pc:sldMkLst>
          <pc:docMk/>
          <pc:sldMk cId="0" sldId="265"/>
        </pc:sldMkLst>
      </pc:sldChg>
      <pc:sldChg chg="modNotesTx">
        <pc:chgData name="Maisie Bolt" userId="634e684390297657" providerId="LiveId" clId="{E9D5DC03-B60A-43CA-9F78-CDDCC572F1A7}" dt="2022-10-19T08:08:48.259" v="18" actId="6549"/>
        <pc:sldMkLst>
          <pc:docMk/>
          <pc:sldMk cId="0" sldId="267"/>
        </pc:sldMkLst>
      </pc:sldChg>
      <pc:sldChg chg="modNotesTx">
        <pc:chgData name="Maisie Bolt" userId="634e684390297657" providerId="LiveId" clId="{E9D5DC03-B60A-43CA-9F78-CDDCC572F1A7}" dt="2022-10-19T08:08:53.649" v="19" actId="6549"/>
        <pc:sldMkLst>
          <pc:docMk/>
          <pc:sldMk cId="0" sldId="268"/>
        </pc:sldMkLst>
      </pc:sldChg>
      <pc:sldChg chg="modNotesTx">
        <pc:chgData name="Maisie Bolt" userId="634e684390297657" providerId="LiveId" clId="{E9D5DC03-B60A-43CA-9F78-CDDCC572F1A7}" dt="2022-10-19T08:08:58.508" v="20" actId="6549"/>
        <pc:sldMkLst>
          <pc:docMk/>
          <pc:sldMk cId="0" sldId="269"/>
        </pc:sldMkLst>
      </pc:sldChg>
      <pc:sldChg chg="modNotesTx">
        <pc:chgData name="Maisie Bolt" userId="634e684390297657" providerId="LiveId" clId="{E9D5DC03-B60A-43CA-9F78-CDDCC572F1A7}" dt="2022-10-19T08:09:03.711" v="21" actId="6549"/>
        <pc:sldMkLst>
          <pc:docMk/>
          <pc:sldMk cId="0" sldId="270"/>
        </pc:sldMkLst>
      </pc:sldChg>
      <pc:sldChg chg="modNotesTx">
        <pc:chgData name="Maisie Bolt" userId="634e684390297657" providerId="LiveId" clId="{E9D5DC03-B60A-43CA-9F78-CDDCC572F1A7}" dt="2022-10-19T08:09:15.931" v="24" actId="6549"/>
        <pc:sldMkLst>
          <pc:docMk/>
          <pc:sldMk cId="0" sldId="271"/>
        </pc:sldMkLst>
      </pc:sldChg>
      <pc:sldChg chg="modNotesTx">
        <pc:chgData name="Maisie Bolt" userId="634e684390297657" providerId="LiveId" clId="{E9D5DC03-B60A-43CA-9F78-CDDCC572F1A7}" dt="2022-10-19T08:09:21.227" v="25" actId="6549"/>
        <pc:sldMkLst>
          <pc:docMk/>
          <pc:sldMk cId="0" sldId="272"/>
        </pc:sldMkLst>
      </pc:sldChg>
      <pc:sldChg chg="modNotesTx">
        <pc:chgData name="Maisie Bolt" userId="634e684390297657" providerId="LiveId" clId="{E9D5DC03-B60A-43CA-9F78-CDDCC572F1A7}" dt="2022-10-19T08:09:30.915" v="26" actId="6549"/>
        <pc:sldMkLst>
          <pc:docMk/>
          <pc:sldMk cId="0" sldId="275"/>
        </pc:sldMkLst>
      </pc:sldChg>
      <pc:sldChg chg="modNotesTx">
        <pc:chgData name="Maisie Bolt" userId="634e684390297657" providerId="LiveId" clId="{E9D5DC03-B60A-43CA-9F78-CDDCC572F1A7}" dt="2022-10-19T08:09:35.649" v="27" actId="6549"/>
        <pc:sldMkLst>
          <pc:docMk/>
          <pc:sldMk cId="0" sldId="276"/>
        </pc:sldMkLst>
      </pc:sldChg>
      <pc:sldChg chg="modNotesTx">
        <pc:chgData name="Maisie Bolt" userId="634e684390297657" providerId="LiveId" clId="{E9D5DC03-B60A-43CA-9F78-CDDCC572F1A7}" dt="2022-10-19T08:09:46.649" v="29" actId="6549"/>
        <pc:sldMkLst>
          <pc:docMk/>
          <pc:sldMk cId="0" sldId="278"/>
        </pc:sldMkLst>
      </pc:sldChg>
      <pc:sldChg chg="modNotesTx">
        <pc:chgData name="Maisie Bolt" userId="634e684390297657" providerId="LiveId" clId="{E9D5DC03-B60A-43CA-9F78-CDDCC572F1A7}" dt="2022-10-19T08:08:02.540" v="12" actId="6549"/>
        <pc:sldMkLst>
          <pc:docMk/>
          <pc:sldMk cId="825194581" sldId="281"/>
        </pc:sldMkLst>
      </pc:sldChg>
      <pc:sldChg chg="modNotesTx">
        <pc:chgData name="Maisie Bolt" userId="634e684390297657" providerId="LiveId" clId="{E9D5DC03-B60A-43CA-9F78-CDDCC572F1A7}" dt="2022-10-19T08:08:05.352" v="13" actId="6549"/>
        <pc:sldMkLst>
          <pc:docMk/>
          <pc:sldMk cId="1787700578" sldId="28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" name="Google Shape;57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7" name="Google Shape;107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4" name="Google Shape;114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1" name="Google Shape;121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3" name="Google Shape;133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9" name="Google Shape;139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6" name="Google Shape;146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4" name="Google Shape;154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1" name="Google Shape;161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8" name="Google Shape;168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7" name="Google Shape;177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" name="Google Shape;63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i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8" name="Google Shape;188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5" name="Google Shape;195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1" name="Google Shape;201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9" name="Google Shape;209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3" name="Google Shape;223;p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1" name="Google Shape;231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dirty="0"/>
            </a:br>
            <a:br>
              <a:rPr lang="en-US" dirty="0"/>
            </a:br>
            <a:r>
              <a:rPr lang="en-US" dirty="0"/>
              <a:t>https://www.littlewandlelettersandsounds.org.uk/resources/for-parents/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0" name="Google Shape;240;p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7" name="Google Shape;247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" name="Google Shape;68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4" name="Google Shape;74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1" name="Google Shape;81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7" name="Google Shape;87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9" name="Google Shape;99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DB3E8-4E0D-3A45-B2D1-C595BE25A73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40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DB3E8-4E0D-3A45-B2D1-C595BE25A73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72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8"/>
          <p:cNvSpPr txBox="1">
            <a:spLocks noGrp="1"/>
          </p:cNvSpPr>
          <p:nvPr>
            <p:ph type="sldNum" idx="12"/>
          </p:nvPr>
        </p:nvSpPr>
        <p:spPr>
          <a:xfrm>
            <a:off x="11088688" y="6403975"/>
            <a:ext cx="265112" cy="268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03475-D12B-4049-ACF8-67EE47555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0681F-31B7-487C-996A-AAB4CD953D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E9B23-2175-4A7C-878F-31DAE99C3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34DE-534C-A843-A1EC-74F404D34279}" type="datetime1">
              <a:rPr lang="en-GB" smtClean="0"/>
              <a:t>19/10/2022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3F561-02D2-4DD0-A43C-85BA91B31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02F3C-4867-4855-8B58-4E8EDF033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F87D-E4EC-3E46-B207-AD5994DC7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23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3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bg>
      <p:bgPr>
        <a:solidFill>
          <a:schemeClr val="accent2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bg>
      <p:bgPr>
        <a:solidFill>
          <a:schemeClr val="accent6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bg>
      <p:bgPr>
        <a:solidFill>
          <a:schemeClr val="accent4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6"/>
          <p:cNvSpPr txBox="1">
            <a:spLocks noGrp="1"/>
          </p:cNvSpPr>
          <p:nvPr>
            <p:ph type="body" idx="1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3" name="Google Shape;53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9376" y="1916832"/>
            <a:ext cx="792088" cy="582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10848528" y="5805264"/>
            <a:ext cx="792088" cy="582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0"/>
          <p:cNvSpPr txBox="1">
            <a:spLocks noGrp="1"/>
          </p:cNvSpPr>
          <p:nvPr>
            <p:ph type="body" idx="1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" name="Google Shape;15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9376" y="1916832"/>
            <a:ext cx="792088" cy="582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10848528" y="5805264"/>
            <a:ext cx="792088" cy="582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2"/>
          <p:cNvSpPr txBox="1">
            <a:spLocks noGrp="1"/>
          </p:cNvSpPr>
          <p:nvPr>
            <p:ph type="body" idx="1"/>
          </p:nvPr>
        </p:nvSpPr>
        <p:spPr>
          <a:xfrm>
            <a:off x="479376" y="1916832"/>
            <a:ext cx="11161240" cy="4392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2"/>
          <p:cNvSpPr txBox="1"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7"/>
          <p:cNvSpPr txBox="1">
            <a:spLocks noGrp="1"/>
          </p:cNvSpPr>
          <p:nvPr>
            <p:ph type="body" idx="1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7"/>
          <p:cNvSpPr txBox="1"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37"/>
          <p:cNvSpPr txBox="1">
            <a:spLocks noGrp="1"/>
          </p:cNvSpPr>
          <p:nvPr>
            <p:ph type="body" idx="2"/>
          </p:nvPr>
        </p:nvSpPr>
        <p:spPr>
          <a:xfrm>
            <a:off x="6240016" y="1916832"/>
            <a:ext cx="5256584" cy="4392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0"/>
          <p:cNvSpPr txBox="1">
            <a:spLocks noGrp="1"/>
          </p:cNvSpPr>
          <p:nvPr>
            <p:ph type="body" idx="1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40"/>
          <p:cNvSpPr txBox="1"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40"/>
          <p:cNvSpPr>
            <a:spLocks noGrp="1"/>
          </p:cNvSpPr>
          <p:nvPr>
            <p:ph type="pic" idx="2"/>
          </p:nvPr>
        </p:nvSpPr>
        <p:spPr>
          <a:xfrm>
            <a:off x="6096000" y="1916113"/>
            <a:ext cx="5473700" cy="439261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4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44"/>
          <p:cNvSpPr txBox="1">
            <a:spLocks noGrp="1"/>
          </p:cNvSpPr>
          <p:nvPr>
            <p:ph type="body" idx="1"/>
          </p:nvPr>
        </p:nvSpPr>
        <p:spPr>
          <a:xfrm>
            <a:off x="1257300" y="2286000"/>
            <a:ext cx="4791456" cy="3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44"/>
          <p:cNvSpPr txBox="1">
            <a:spLocks noGrp="1"/>
          </p:cNvSpPr>
          <p:nvPr>
            <p:ph type="body" idx="2"/>
          </p:nvPr>
        </p:nvSpPr>
        <p:spPr>
          <a:xfrm>
            <a:off x="6647795" y="2286000"/>
            <a:ext cx="4791456" cy="3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4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4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4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>
            <a:spLocks noGrp="1"/>
          </p:cNvSpPr>
          <p:nvPr>
            <p:ph type="sldNum" idx="12"/>
          </p:nvPr>
        </p:nvSpPr>
        <p:spPr>
          <a:xfrm>
            <a:off x="11088688" y="6403975"/>
            <a:ext cx="265112" cy="268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" name="Google Shape;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4512" y="260648"/>
            <a:ext cx="1224136" cy="122413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9"/>
          <p:cNvSpPr/>
          <p:nvPr/>
        </p:nvSpPr>
        <p:spPr>
          <a:xfrm>
            <a:off x="227348" y="1628800"/>
            <a:ext cx="11737304" cy="4968552"/>
          </a:xfrm>
          <a:prstGeom prst="roundRect">
            <a:avLst>
              <a:gd name="adj" fmla="val 5021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704512" y="260648"/>
            <a:ext cx="1224136" cy="122413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83293" y="260648"/>
            <a:ext cx="1266574" cy="1260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4512" y="260648"/>
            <a:ext cx="1224136" cy="1224136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35"/>
          <p:cNvSpPr/>
          <p:nvPr/>
        </p:nvSpPr>
        <p:spPr>
          <a:xfrm>
            <a:off x="227348" y="1628800"/>
            <a:ext cx="11737304" cy="4968552"/>
          </a:xfrm>
          <a:prstGeom prst="roundRect">
            <a:avLst>
              <a:gd name="adj" fmla="val 5021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-ZtjFIvA_fs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youtu.be/DvOuc7cWXxc" TargetMode="External"/><Relationship Id="rId5" Type="http://schemas.openxmlformats.org/officeDocument/2006/relationships/hyperlink" Target="https://youtu.be/qDu3JAjf-U0" TargetMode="Externa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"/>
          <p:cNvSpPr txBox="1"/>
          <p:nvPr/>
        </p:nvSpPr>
        <p:spPr>
          <a:xfrm>
            <a:off x="548849" y="5301208"/>
            <a:ext cx="8499479" cy="57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Parent workshop: </a:t>
            </a: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Phonics and early reading</a:t>
            </a:r>
            <a:endParaRPr/>
          </a:p>
        </p:txBody>
      </p:sp>
      <p:sp>
        <p:nvSpPr>
          <p:cNvPr id="60" name="Google Shape;60;p1"/>
          <p:cNvSpPr txBox="1"/>
          <p:nvPr/>
        </p:nvSpPr>
        <p:spPr>
          <a:xfrm>
            <a:off x="551384" y="4077072"/>
            <a:ext cx="4320480" cy="1288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Teach reading: change lives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9"/>
          <p:cNvSpPr txBox="1">
            <a:spLocks noGrp="1"/>
          </p:cNvSpPr>
          <p:nvPr>
            <p:ph type="title"/>
          </p:nvPr>
        </p:nvSpPr>
        <p:spPr>
          <a:xfrm>
            <a:off x="257726" y="211731"/>
            <a:ext cx="9793200" cy="11520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Teaching order : Weekly Lessons</a:t>
            </a:r>
            <a:endParaRPr/>
          </a:p>
        </p:txBody>
      </p:sp>
      <p:pic>
        <p:nvPicPr>
          <p:cNvPr id="110" name="Google Shape;11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99050" y="1808691"/>
            <a:ext cx="4851000" cy="4176600"/>
          </a:xfrm>
          <a:prstGeom prst="roundRect">
            <a:avLst>
              <a:gd name="adj" fmla="val 2325"/>
            </a:avLst>
          </a:prstGeom>
          <a:noFill/>
          <a:ln>
            <a:noFill/>
          </a:ln>
        </p:spPr>
      </p:pic>
      <p:pic>
        <p:nvPicPr>
          <p:cNvPr id="111" name="Google Shape;11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7398" y="1484775"/>
            <a:ext cx="4613100" cy="4930500"/>
          </a:xfrm>
          <a:prstGeom prst="roundRect">
            <a:avLst>
              <a:gd name="adj" fmla="val 2530"/>
            </a:avLst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0"/>
          <p:cNvSpPr txBox="1"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Gradually your child learns the entire alphabetic code:</a:t>
            </a:r>
            <a:endParaRPr/>
          </a:p>
        </p:txBody>
      </p:sp>
      <p:pic>
        <p:nvPicPr>
          <p:cNvPr id="117" name="Google Shape;117;p10"/>
          <p:cNvPicPr preferRelativeResize="0"/>
          <p:nvPr/>
        </p:nvPicPr>
        <p:blipFill rotWithShape="1">
          <a:blip r:embed="rId3">
            <a:alphaModFix/>
          </a:blip>
          <a:srcRect b="20913"/>
          <a:stretch/>
        </p:blipFill>
        <p:spPr>
          <a:xfrm>
            <a:off x="479374" y="1577025"/>
            <a:ext cx="4455600" cy="4981500"/>
          </a:xfrm>
          <a:prstGeom prst="roundRect">
            <a:avLst>
              <a:gd name="adj" fmla="val 3145"/>
            </a:avLst>
          </a:prstGeom>
          <a:noFill/>
          <a:ln>
            <a:noFill/>
          </a:ln>
        </p:spPr>
      </p:pic>
      <p:pic>
        <p:nvPicPr>
          <p:cNvPr id="118" name="Google Shape;118;p10"/>
          <p:cNvPicPr preferRelativeResize="0"/>
          <p:nvPr/>
        </p:nvPicPr>
        <p:blipFill rotWithShape="1">
          <a:blip r:embed="rId4">
            <a:alphaModFix/>
          </a:blip>
          <a:srcRect b="34564"/>
          <a:stretch/>
        </p:blipFill>
        <p:spPr>
          <a:xfrm>
            <a:off x="5794167" y="1577019"/>
            <a:ext cx="4851000" cy="4487700"/>
          </a:xfrm>
          <a:prstGeom prst="roundRect">
            <a:avLst>
              <a:gd name="adj" fmla="val 3378"/>
            </a:avLst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5980" y="2045703"/>
            <a:ext cx="2010312" cy="2876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483" y="2045703"/>
            <a:ext cx="2057987" cy="296381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1"/>
          <p:cNvSpPr txBox="1"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we make learning stick </a:t>
            </a:r>
            <a:endParaRPr/>
          </a:p>
        </p:txBody>
      </p:sp>
      <p:sp>
        <p:nvSpPr>
          <p:cNvPr id="126" name="Google Shape;126;p11"/>
          <p:cNvSpPr txBox="1">
            <a:spLocks noGrp="1"/>
          </p:cNvSpPr>
          <p:nvPr>
            <p:ph type="body" idx="1"/>
          </p:nvPr>
        </p:nvSpPr>
        <p:spPr>
          <a:xfrm>
            <a:off x="2847253" y="2751060"/>
            <a:ext cx="1651150" cy="1675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800"/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800"/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800"/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800"/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  <a:endParaRPr/>
          </a:p>
        </p:txBody>
      </p:sp>
      <p:pic>
        <p:nvPicPr>
          <p:cNvPr id="127" name="Google Shape;127;p11" descr="A picture containing graphical user interfac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26755" y="2339556"/>
            <a:ext cx="2730514" cy="1716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1" descr="A picture containing 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20336" y="4221088"/>
            <a:ext cx="2730514" cy="1694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58850" y="3198013"/>
            <a:ext cx="2018257" cy="2908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45033" y="3221851"/>
            <a:ext cx="2050041" cy="2884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2"/>
          <p:cNvPicPr preferRelativeResize="0"/>
          <p:nvPr/>
        </p:nvPicPr>
        <p:blipFill rotWithShape="1">
          <a:blip r:embed="rId3">
            <a:alphaModFix amt="4000"/>
          </a:blip>
          <a:srcRect/>
          <a:stretch/>
        </p:blipFill>
        <p:spPr>
          <a:xfrm>
            <a:off x="263352" y="-1179512"/>
            <a:ext cx="8556550" cy="893531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2"/>
          <p:cNvSpPr txBox="1"/>
          <p:nvPr/>
        </p:nvSpPr>
        <p:spPr>
          <a:xfrm>
            <a:off x="0" y="2780928"/>
            <a:ext cx="12191999" cy="1092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Reading and spelling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4137" y="1782133"/>
            <a:ext cx="3106041" cy="44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00891" y="1758400"/>
            <a:ext cx="3118317" cy="44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3"/>
          <p:cNvSpPr txBox="1"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Reading and spelling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4"/>
          <p:cNvSpPr/>
          <p:nvPr/>
        </p:nvSpPr>
        <p:spPr>
          <a:xfrm>
            <a:off x="263352" y="1628800"/>
            <a:ext cx="11665296" cy="4968552"/>
          </a:xfrm>
          <a:prstGeom prst="roundRect">
            <a:avLst>
              <a:gd name="adj" fmla="val 4865"/>
            </a:avLst>
          </a:prstGeom>
          <a:solidFill>
            <a:schemeClr val="accent2">
              <a:alpha val="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4"/>
          <p:cNvSpPr txBox="1">
            <a:spLocks noGrp="1"/>
          </p:cNvSpPr>
          <p:nvPr>
            <p:ph type="body" idx="1"/>
          </p:nvPr>
        </p:nvSpPr>
        <p:spPr>
          <a:xfrm>
            <a:off x="479376" y="2204864"/>
            <a:ext cx="5256584" cy="4392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</a:pPr>
            <a:r>
              <a:rPr lang="en-US" sz="8000" u="sng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sh</a:t>
            </a:r>
            <a:r>
              <a:rPr lang="en-US" sz="8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ell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</a:pPr>
            <a:r>
              <a:rPr lang="en-US" sz="8000" u="sng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ch</a:t>
            </a:r>
            <a:r>
              <a:rPr lang="en-US" sz="8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</a:pPr>
            <a:r>
              <a:rPr lang="en-US" sz="8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</a:t>
            </a:r>
            <a:r>
              <a:rPr lang="en-US" sz="8000" u="sng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ci</a:t>
            </a:r>
            <a:r>
              <a:rPr lang="en-US" sz="8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</a:t>
            </a:r>
            <a:endParaRPr sz="9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4"/>
          <p:cNvSpPr txBox="1"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And all the different ways to write </a:t>
            </a:r>
            <a:br>
              <a:rPr lang="en-US"/>
            </a:br>
            <a:r>
              <a:rPr lang="en-US"/>
              <a:t>the phoneme sh:</a:t>
            </a:r>
            <a:endParaRPr/>
          </a:p>
        </p:txBody>
      </p:sp>
      <p:sp>
        <p:nvSpPr>
          <p:cNvPr id="151" name="Google Shape;151;p14"/>
          <p:cNvSpPr txBox="1">
            <a:spLocks noGrp="1"/>
          </p:cNvSpPr>
          <p:nvPr>
            <p:ph type="body" idx="2"/>
          </p:nvPr>
        </p:nvSpPr>
        <p:spPr>
          <a:xfrm>
            <a:off x="6240016" y="2204864"/>
            <a:ext cx="5256584" cy="4392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</a:pPr>
            <a:r>
              <a:rPr lang="en-US" sz="8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</a:t>
            </a:r>
            <a:r>
              <a:rPr lang="en-US" sz="8000" u="sng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ti</a:t>
            </a:r>
            <a:r>
              <a:rPr lang="en-US" sz="8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</a:pPr>
            <a:r>
              <a:rPr lang="en-US" sz="8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</a:t>
            </a:r>
            <a:r>
              <a:rPr lang="en-US" sz="8000" u="sng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si</a:t>
            </a:r>
            <a:r>
              <a:rPr lang="en-US" sz="8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</a:pPr>
            <a:r>
              <a:rPr lang="en-US" sz="8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</a:t>
            </a:r>
            <a:r>
              <a:rPr lang="en-US" sz="8000" u="sng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ssi</a:t>
            </a:r>
            <a:r>
              <a:rPr lang="en-US" sz="8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Tricky words </a:t>
            </a:r>
            <a:endParaRPr/>
          </a:p>
        </p:txBody>
      </p:sp>
      <p:pic>
        <p:nvPicPr>
          <p:cNvPr id="157" name="Google Shape;157;p15" descr="How we teach tricky word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0094" y="1988840"/>
            <a:ext cx="6911812" cy="390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300" y="1626138"/>
            <a:ext cx="11201400" cy="479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6"/>
          <p:cNvSpPr txBox="1">
            <a:spLocks noGrp="1"/>
          </p:cNvSpPr>
          <p:nvPr>
            <p:ph type="body" idx="1"/>
          </p:nvPr>
        </p:nvSpPr>
        <p:spPr>
          <a:xfrm>
            <a:off x="479376" y="2564904"/>
            <a:ext cx="4176464" cy="3744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>
                <a:solidFill>
                  <a:schemeClr val="dk1"/>
                </a:solidFill>
              </a:rPr>
              <a:t>Say the word.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>
                <a:solidFill>
                  <a:schemeClr val="dk1"/>
                </a:solidFill>
              </a:rPr>
              <a:t>Segment the sounds.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>
                <a:solidFill>
                  <a:schemeClr val="dk1"/>
                </a:solidFill>
              </a:rPr>
              <a:t>Count the sounds.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>
                <a:solidFill>
                  <a:schemeClr val="dk1"/>
                </a:solidFill>
              </a:rPr>
              <a:t>Write them down.</a:t>
            </a:r>
            <a:endParaRPr/>
          </a:p>
        </p:txBody>
      </p:sp>
      <p:sp>
        <p:nvSpPr>
          <p:cNvPr id="164" name="Google Shape;164;p16"/>
          <p:cNvSpPr txBox="1"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Spelling</a:t>
            </a:r>
            <a:endParaRPr/>
          </a:p>
        </p:txBody>
      </p:sp>
      <p:pic>
        <p:nvPicPr>
          <p:cNvPr id="165" name="Google Shape;165;p16" descr="A picture containing person, indoor, wal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1253" y="1801214"/>
            <a:ext cx="6741316" cy="4490459"/>
          </a:xfrm>
          <a:prstGeom prst="roundRect">
            <a:avLst>
              <a:gd name="adj" fmla="val 3608"/>
            </a:avLst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7"/>
          <p:cNvSpPr txBox="1">
            <a:spLocks noGrp="1"/>
          </p:cNvSpPr>
          <p:nvPr>
            <p:ph type="body" idx="1"/>
          </p:nvPr>
        </p:nvSpPr>
        <p:spPr>
          <a:xfrm>
            <a:off x="479376" y="2556242"/>
            <a:ext cx="5616624" cy="3393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r>
              <a:rPr lang="en-US" b="1">
                <a:solidFill>
                  <a:schemeClr val="dk2"/>
                </a:solidFill>
              </a:rPr>
              <a:t>Reading practice sessions are: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solidFill>
                  <a:schemeClr val="dk1"/>
                </a:solidFill>
              </a:rPr>
              <a:t>timetabled three times a week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solidFill>
                  <a:schemeClr val="dk1"/>
                </a:solidFill>
              </a:rPr>
              <a:t>taught by a trained teacher/teaching assistant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solidFill>
                  <a:schemeClr val="dk1"/>
                </a:solidFill>
              </a:rPr>
              <a:t>taught in small groups.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1" name="Google Shape;171;p17"/>
          <p:cNvSpPr txBox="1"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do we teach reading in books?</a:t>
            </a:r>
            <a:endParaRPr/>
          </a:p>
        </p:txBody>
      </p:sp>
      <p:pic>
        <p:nvPicPr>
          <p:cNvPr id="172" name="Google Shape;17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56040" y="1717880"/>
            <a:ext cx="2402504" cy="2287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56040" y="4166152"/>
            <a:ext cx="2402504" cy="2287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66955" y="2556242"/>
            <a:ext cx="2504138" cy="3085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8"/>
          <p:cNvSpPr txBox="1"/>
          <p:nvPr/>
        </p:nvSpPr>
        <p:spPr>
          <a:xfrm>
            <a:off x="263352" y="332656"/>
            <a:ext cx="9937104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" name="Google Shape;180;p18" descr="A picture containing 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950" y="2086205"/>
            <a:ext cx="4348233" cy="3816423"/>
          </a:xfrm>
          <a:prstGeom prst="roundRect">
            <a:avLst>
              <a:gd name="adj" fmla="val 3343"/>
            </a:avLst>
          </a:prstGeom>
          <a:noFill/>
          <a:ln>
            <a:noFill/>
          </a:ln>
        </p:spPr>
      </p:pic>
      <p:sp>
        <p:nvSpPr>
          <p:cNvPr id="181" name="Google Shape;181;p18"/>
          <p:cNvSpPr txBox="1">
            <a:spLocks noGrp="1"/>
          </p:cNvSpPr>
          <p:nvPr>
            <p:ph type="title"/>
          </p:nvPr>
        </p:nvSpPr>
        <p:spPr>
          <a:xfrm>
            <a:off x="479376" y="332656"/>
            <a:ext cx="8064896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use assessment to match your child the right level of book</a:t>
            </a:r>
            <a:endParaRPr/>
          </a:p>
        </p:txBody>
      </p:sp>
      <p:cxnSp>
        <p:nvCxnSpPr>
          <p:cNvPr id="182" name="Google Shape;182;p18"/>
          <p:cNvCxnSpPr/>
          <p:nvPr/>
        </p:nvCxnSpPr>
        <p:spPr>
          <a:xfrm>
            <a:off x="5447928" y="4064263"/>
            <a:ext cx="936104" cy="0"/>
          </a:xfrm>
          <a:prstGeom prst="straightConnector1">
            <a:avLst/>
          </a:prstGeom>
          <a:noFill/>
          <a:ln w="47625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pic>
        <p:nvPicPr>
          <p:cNvPr id="183" name="Google Shape;183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12737" y="2132856"/>
            <a:ext cx="2795209" cy="2638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33312" y="2739334"/>
            <a:ext cx="2795209" cy="2649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41582" y="3253987"/>
            <a:ext cx="2795209" cy="26498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"/>
          <p:cNvSpPr txBox="1">
            <a:spLocks noGrp="1"/>
          </p:cNvSpPr>
          <p:nvPr>
            <p:ph type="body" idx="1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</a:pPr>
            <a:r>
              <a:rPr lang="en-US" sz="4200"/>
              <a:t>A love of reading is the biggest indicator of future academic success.</a:t>
            </a:r>
            <a:endParaRPr/>
          </a:p>
          <a:p>
            <a:pPr marL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 sz="1600"/>
              <a:t>OECD (</a:t>
            </a:r>
            <a:r>
              <a:rPr lang="en-US" sz="1600" b="0"/>
              <a:t>The Organisation for Economic Co-operation and Development)</a:t>
            </a:r>
            <a:endParaRPr sz="16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19" descr="A child writing on a piece of paper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51984" y="1968267"/>
            <a:ext cx="5760639" cy="3909005"/>
          </a:xfrm>
          <a:prstGeom prst="roundRect">
            <a:avLst>
              <a:gd name="adj" fmla="val 4317"/>
            </a:avLst>
          </a:prstGeom>
          <a:noFill/>
          <a:ln>
            <a:noFill/>
          </a:ln>
        </p:spPr>
      </p:pic>
      <p:sp>
        <p:nvSpPr>
          <p:cNvPr id="191" name="Google Shape;191;p19"/>
          <p:cNvSpPr txBox="1">
            <a:spLocks noGrp="1"/>
          </p:cNvSpPr>
          <p:nvPr>
            <p:ph type="body" idx="1"/>
          </p:nvPr>
        </p:nvSpPr>
        <p:spPr>
          <a:xfrm>
            <a:off x="479376" y="1916832"/>
            <a:ext cx="5328592" cy="4392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</a:pPr>
            <a:r>
              <a:rPr lang="en-US" sz="2400" b="1">
                <a:solidFill>
                  <a:schemeClr val="accent2"/>
                </a:solidFill>
              </a:rPr>
              <a:t>This means that your child should: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</a:pPr>
            <a:r>
              <a:rPr lang="en-US" sz="2400">
                <a:solidFill>
                  <a:srgbClr val="262626"/>
                </a:solidFill>
              </a:rPr>
              <a:t>Know all the sounds and tricky words in their phonics book well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>
              <a:solidFill>
                <a:srgbClr val="262626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</a:pPr>
            <a:r>
              <a:rPr lang="en-US" sz="2400">
                <a:solidFill>
                  <a:srgbClr val="262626"/>
                </a:solidFill>
              </a:rPr>
              <a:t>When they are more confident they should read many of the words by silent blending (in their head) – their reading will be automatic</a:t>
            </a:r>
            <a:endParaRPr sz="2400">
              <a:solidFill>
                <a:srgbClr val="262626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</a:pPr>
            <a:r>
              <a:rPr lang="en-US" sz="2400">
                <a:solidFill>
                  <a:srgbClr val="262626"/>
                </a:solidFill>
              </a:rPr>
              <a:t>They should then start to use expression and notice different punctuation in the book</a:t>
            </a:r>
            <a:endParaRPr sz="2400">
              <a:solidFill>
                <a:srgbClr val="262626"/>
              </a:solidFill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</a:pPr>
            <a:endParaRPr>
              <a:solidFill>
                <a:srgbClr val="262626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</a:pPr>
            <a:endParaRPr>
              <a:solidFill>
                <a:srgbClr val="262626"/>
              </a:solidFill>
            </a:endParaRPr>
          </a:p>
        </p:txBody>
      </p:sp>
      <p:sp>
        <p:nvSpPr>
          <p:cNvPr id="192" name="Google Shape;192;p19"/>
          <p:cNvSpPr txBox="1"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Reading a book at the right level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0"/>
          <p:cNvPicPr preferRelativeResize="0"/>
          <p:nvPr/>
        </p:nvPicPr>
        <p:blipFill rotWithShape="1">
          <a:blip r:embed="rId3">
            <a:alphaModFix amt="4000"/>
          </a:blip>
          <a:srcRect/>
          <a:stretch/>
        </p:blipFill>
        <p:spPr>
          <a:xfrm>
            <a:off x="263352" y="-1179512"/>
            <a:ext cx="8556550" cy="8935311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0"/>
          <p:cNvSpPr txBox="1"/>
          <p:nvPr/>
        </p:nvSpPr>
        <p:spPr>
          <a:xfrm>
            <a:off x="0" y="2780928"/>
            <a:ext cx="12191999" cy="1092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Reading at home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1"/>
          <p:cNvSpPr txBox="1">
            <a:spLocks noGrp="1"/>
          </p:cNvSpPr>
          <p:nvPr>
            <p:ph type="body" idx="1"/>
          </p:nvPr>
        </p:nvSpPr>
        <p:spPr>
          <a:xfrm>
            <a:off x="479376" y="2039943"/>
            <a:ext cx="6336704" cy="4392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</a:pPr>
            <a:r>
              <a:rPr lang="en-US" sz="24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Reading a book and chatting had a positive impact a year later on children’s ability to…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400"/>
              <a:buChar char="•"/>
            </a:pPr>
            <a:r>
              <a:rPr lang="en-US" sz="24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understand words and sentences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400"/>
              <a:buChar char="•"/>
            </a:pPr>
            <a:r>
              <a:rPr lang="en-US" sz="24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use a wide range of vocabulary </a:t>
            </a:r>
            <a:endParaRPr sz="240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400"/>
              <a:buChar char="•"/>
            </a:pPr>
            <a:r>
              <a:rPr lang="en-US" sz="24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develop listening comprehension skills.</a:t>
            </a:r>
            <a:endParaRPr sz="240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400"/>
              <a:buNone/>
            </a:pPr>
            <a:r>
              <a:rPr lang="en-US" sz="24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The amount of books children were exposed to by age 6 was a positive predictor of their reading ability two years later.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</a:pPr>
            <a:endParaRPr sz="240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</a:pPr>
            <a:endParaRPr sz="240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</a:pPr>
            <a:endParaRPr sz="2400">
              <a:solidFill>
                <a:srgbClr val="0C0C0C"/>
              </a:solidFill>
            </a:endParaRPr>
          </a:p>
        </p:txBody>
      </p:sp>
      <p:sp>
        <p:nvSpPr>
          <p:cNvPr id="204" name="Google Shape;204;p21"/>
          <p:cNvSpPr txBox="1">
            <a:spLocks noGrp="1"/>
          </p:cNvSpPr>
          <p:nvPr>
            <p:ph type="title"/>
          </p:nvPr>
        </p:nvSpPr>
        <p:spPr>
          <a:xfrm>
            <a:off x="479376" y="332656"/>
            <a:ext cx="7632848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most important thing you can do is read with your child</a:t>
            </a:r>
            <a:endParaRPr/>
          </a:p>
        </p:txBody>
      </p:sp>
      <p:sp>
        <p:nvSpPr>
          <p:cNvPr id="205" name="Google Shape;205;p21"/>
          <p:cNvSpPr txBox="1"/>
          <p:nvPr/>
        </p:nvSpPr>
        <p:spPr>
          <a:xfrm>
            <a:off x="479376" y="6124654"/>
            <a:ext cx="977011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1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Parental involvement in the development of children’s reading skills:  A five-year longitudinal study </a:t>
            </a:r>
            <a:r>
              <a:rPr lang="en-US"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(2002) Senechal, M. and Lefvre, J</a:t>
            </a:r>
            <a:endParaRPr/>
          </a:p>
        </p:txBody>
      </p:sp>
      <p:pic>
        <p:nvPicPr>
          <p:cNvPr id="206" name="Google Shape;206;p21"/>
          <p:cNvPicPr preferRelativeResize="0"/>
          <p:nvPr/>
        </p:nvPicPr>
        <p:blipFill rotWithShape="1">
          <a:blip r:embed="rId3">
            <a:alphaModFix/>
          </a:blip>
          <a:srcRect t="-758"/>
          <a:stretch/>
        </p:blipFill>
        <p:spPr>
          <a:xfrm>
            <a:off x="7320136" y="1818287"/>
            <a:ext cx="4392488" cy="3909005"/>
          </a:xfrm>
          <a:prstGeom prst="roundRect">
            <a:avLst>
              <a:gd name="adj" fmla="val 5225"/>
            </a:avLst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9873" y="2662727"/>
            <a:ext cx="2983849" cy="2828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06044" y="2274730"/>
            <a:ext cx="2902472" cy="3604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20786" y="1367385"/>
            <a:ext cx="7950429" cy="5250284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2"/>
          <p:cNvSpPr txBox="1"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Books going home</a:t>
            </a:r>
            <a:endParaRPr/>
          </a:p>
        </p:txBody>
      </p:sp>
      <p:sp>
        <p:nvSpPr>
          <p:cNvPr id="215" name="Google Shape;215;p22"/>
          <p:cNvSpPr/>
          <p:nvPr/>
        </p:nvSpPr>
        <p:spPr>
          <a:xfrm>
            <a:off x="4055354" y="4293096"/>
            <a:ext cx="4248472" cy="113007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Google Shape;216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72064" y="4077072"/>
            <a:ext cx="1519299" cy="151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69289" y="4415005"/>
            <a:ext cx="886258" cy="8862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8" name="Google Shape;218;p22"/>
          <p:cNvGrpSpPr/>
          <p:nvPr/>
        </p:nvGrpSpPr>
        <p:grpSpPr>
          <a:xfrm>
            <a:off x="5678049" y="3361635"/>
            <a:ext cx="835902" cy="835902"/>
            <a:chOff x="4871864" y="3573016"/>
            <a:chExt cx="720080" cy="720080"/>
          </a:xfrm>
        </p:grpSpPr>
        <p:sp>
          <p:nvSpPr>
            <p:cNvPr id="219" name="Google Shape;219;p22"/>
            <p:cNvSpPr/>
            <p:nvPr/>
          </p:nvSpPr>
          <p:spPr>
            <a:xfrm>
              <a:off x="5159896" y="3573016"/>
              <a:ext cx="144016" cy="7200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22"/>
            <p:cNvSpPr/>
            <p:nvPr/>
          </p:nvSpPr>
          <p:spPr>
            <a:xfrm rot="-5400000">
              <a:off x="5159896" y="3569865"/>
              <a:ext cx="144016" cy="7200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60096" y="2204864"/>
            <a:ext cx="3117864" cy="2968207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3"/>
          <p:cNvSpPr txBox="1">
            <a:spLocks noGrp="1"/>
          </p:cNvSpPr>
          <p:nvPr>
            <p:ph type="body" idx="1"/>
          </p:nvPr>
        </p:nvSpPr>
        <p:spPr>
          <a:xfrm>
            <a:off x="479376" y="2544416"/>
            <a:ext cx="5854168" cy="3764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15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600"/>
              <a:buChar char="•"/>
            </a:pPr>
            <a:r>
              <a:rPr lang="en-US" sz="2600">
                <a:solidFill>
                  <a:srgbClr val="0C0C0C"/>
                </a:solidFill>
              </a:rPr>
              <a:t>Your child should be able to read their book without your help.</a:t>
            </a:r>
            <a:endParaRPr sz="2600"/>
          </a:p>
          <a:p>
            <a:pPr marL="228600" lvl="0" indent="-215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600"/>
              <a:buChar char="•"/>
            </a:pPr>
            <a:r>
              <a:rPr lang="en-US" sz="2600">
                <a:solidFill>
                  <a:srgbClr val="0C0C0C"/>
                </a:solidFill>
              </a:rPr>
              <a:t>If they can’t read a word encourage them to use the sounds they know and blend the word. </a:t>
            </a:r>
            <a:endParaRPr sz="2600">
              <a:solidFill>
                <a:srgbClr val="0C0C0C"/>
              </a:solidFill>
            </a:endParaRPr>
          </a:p>
          <a:p>
            <a:pPr marL="228600" lvl="0" indent="-215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600"/>
              <a:buChar char="•"/>
            </a:pPr>
            <a:r>
              <a:rPr lang="en-US" sz="2600">
                <a:solidFill>
                  <a:srgbClr val="0C0C0C"/>
                </a:solidFill>
              </a:rPr>
              <a:t>If they still need help, read it to them.</a:t>
            </a:r>
            <a:endParaRPr sz="2600"/>
          </a:p>
          <a:p>
            <a:pPr marL="228600" lvl="0" indent="-215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600"/>
              <a:buChar char="•"/>
            </a:pPr>
            <a:r>
              <a:rPr lang="en-US" sz="2600">
                <a:solidFill>
                  <a:srgbClr val="0C0C0C"/>
                </a:solidFill>
              </a:rPr>
              <a:t>Talk about the book and celebrate their success. There are additional questions in the book if you want to use them.</a:t>
            </a:r>
            <a:endParaRPr sz="2600"/>
          </a:p>
        </p:txBody>
      </p:sp>
      <p:sp>
        <p:nvSpPr>
          <p:cNvPr id="227" name="Google Shape;227;p23"/>
          <p:cNvSpPr txBox="1"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Listening to your child read their phonics book</a:t>
            </a:r>
            <a:endParaRPr/>
          </a:p>
        </p:txBody>
      </p:sp>
      <p:pic>
        <p:nvPicPr>
          <p:cNvPr id="228" name="Google Shape;228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56240" y="3212976"/>
            <a:ext cx="3096344" cy="2947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4"/>
          <p:cNvSpPr txBox="1">
            <a:spLocks noGrp="1"/>
          </p:cNvSpPr>
          <p:nvPr>
            <p:ph type="body" idx="1"/>
          </p:nvPr>
        </p:nvSpPr>
        <p:spPr>
          <a:xfrm>
            <a:off x="479376" y="1916832"/>
            <a:ext cx="11161240" cy="4392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</a:pPr>
            <a:endParaRPr/>
          </a:p>
        </p:txBody>
      </p:sp>
      <p:sp>
        <p:nvSpPr>
          <p:cNvPr id="234" name="Google Shape;234;p24"/>
          <p:cNvSpPr txBox="1"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Supporting your child with phonics</a:t>
            </a:r>
            <a:endParaRPr/>
          </a:p>
        </p:txBody>
      </p:sp>
      <p:pic>
        <p:nvPicPr>
          <p:cNvPr id="235" name="Google Shape;235;p24" descr="Graphical user interface, application, Teams&#10;&#10;Description automatically generated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r="67270"/>
          <a:stretch/>
        </p:blipFill>
        <p:spPr>
          <a:xfrm>
            <a:off x="535496" y="2465288"/>
            <a:ext cx="3616288" cy="35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4" descr="Graphical user interface, application, Teams&#10;&#10;Description automatically generated">
            <a:hlinkClick r:id="rId5"/>
          </p:cNvPr>
          <p:cNvPicPr preferRelativeResize="0"/>
          <p:nvPr/>
        </p:nvPicPr>
        <p:blipFill rotWithShape="1">
          <a:blip r:embed="rId4">
            <a:alphaModFix/>
          </a:blip>
          <a:srcRect l="33237" t="4087" r="34033" b="-4086"/>
          <a:stretch/>
        </p:blipFill>
        <p:spPr>
          <a:xfrm>
            <a:off x="4207904" y="2609304"/>
            <a:ext cx="3616288" cy="35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4" descr="Graphical user interface, application, Teams&#10;&#10;Description automatically generated">
            <a:hlinkClick r:id="rId6"/>
          </p:cNvPr>
          <p:cNvPicPr preferRelativeResize="0"/>
          <p:nvPr/>
        </p:nvPicPr>
        <p:blipFill rotWithShape="1">
          <a:blip r:embed="rId4">
            <a:alphaModFix/>
          </a:blip>
          <a:srcRect l="66298"/>
          <a:stretch/>
        </p:blipFill>
        <p:spPr>
          <a:xfrm>
            <a:off x="7824192" y="2465288"/>
            <a:ext cx="3723723" cy="355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25" descr="A person and a child reading a book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b="-1"/>
          <a:stretch/>
        </p:blipFill>
        <p:spPr>
          <a:xfrm>
            <a:off x="7336631" y="1929002"/>
            <a:ext cx="4359498" cy="3909005"/>
          </a:xfrm>
          <a:prstGeom prst="roundRect">
            <a:avLst>
              <a:gd name="adj" fmla="val 3700"/>
            </a:avLst>
          </a:prstGeom>
          <a:noFill/>
          <a:ln>
            <a:noFill/>
          </a:ln>
        </p:spPr>
      </p:pic>
      <p:sp>
        <p:nvSpPr>
          <p:cNvPr id="243" name="Google Shape;243;p25"/>
          <p:cNvSpPr txBox="1">
            <a:spLocks noGrp="1"/>
          </p:cNvSpPr>
          <p:nvPr>
            <p:ph type="body" idx="1"/>
          </p:nvPr>
        </p:nvSpPr>
        <p:spPr>
          <a:xfrm>
            <a:off x="479376" y="1916832"/>
            <a:ext cx="6624736" cy="4392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</a:pPr>
            <a:r>
              <a:rPr lang="en-US" b="1">
                <a:solidFill>
                  <a:schemeClr val="accent2"/>
                </a:solidFill>
              </a:rPr>
              <a:t>The shared book (library book) is for YOU to read: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C0C0C"/>
              </a:buClr>
              <a:buSzPts val="2400"/>
              <a:buChar char="•"/>
            </a:pPr>
            <a:r>
              <a:rPr lang="en-US" sz="2400">
                <a:solidFill>
                  <a:srgbClr val="0C0C0C"/>
                </a:solidFill>
              </a:rPr>
              <a:t>Make the story sound as exciting as you can by changing your voice.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C0C0C"/>
              </a:buClr>
              <a:buSzPts val="2400"/>
              <a:buChar char="•"/>
            </a:pPr>
            <a:r>
              <a:rPr lang="en-US" sz="2400">
                <a:solidFill>
                  <a:srgbClr val="0C0C0C"/>
                </a:solidFill>
              </a:rPr>
              <a:t>Talk with your child as much as you can: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C0C0C"/>
              </a:buClr>
              <a:buSzPts val="2400"/>
              <a:buFont typeface="Courier New"/>
              <a:buChar char="o"/>
            </a:pPr>
            <a:r>
              <a:rPr lang="en-US">
                <a:solidFill>
                  <a:srgbClr val="0C0C0C"/>
                </a:solidFill>
              </a:rPr>
              <a:t>Introduce new and exciting language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C0C0C"/>
              </a:buClr>
              <a:buSzPts val="2400"/>
              <a:buFont typeface="Courier New"/>
              <a:buChar char="o"/>
            </a:pPr>
            <a:r>
              <a:rPr lang="en-US">
                <a:solidFill>
                  <a:srgbClr val="0C0C0C"/>
                </a:solidFill>
              </a:rPr>
              <a:t>Encourage your child to use new vocabulary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C0C0C"/>
              </a:buClr>
              <a:buSzPts val="2400"/>
              <a:buFont typeface="Courier New"/>
              <a:buChar char="o"/>
            </a:pPr>
            <a:r>
              <a:rPr lang="en-US">
                <a:solidFill>
                  <a:srgbClr val="0C0C0C"/>
                </a:solidFill>
              </a:rPr>
              <a:t>Make up sentences together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C0C0C"/>
              </a:buClr>
              <a:buSzPts val="2400"/>
              <a:buFont typeface="Courier New"/>
              <a:buChar char="o"/>
            </a:pPr>
            <a:r>
              <a:rPr lang="en-US">
                <a:solidFill>
                  <a:srgbClr val="0C0C0C"/>
                </a:solidFill>
              </a:rPr>
              <a:t>Find different words to use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C0C0C"/>
              </a:buClr>
              <a:buSzPts val="2400"/>
              <a:buFont typeface="Courier New"/>
              <a:buChar char="o"/>
            </a:pPr>
            <a:r>
              <a:rPr lang="en-US">
                <a:solidFill>
                  <a:srgbClr val="0C0C0C"/>
                </a:solidFill>
              </a:rPr>
              <a:t>Describe things you see.</a:t>
            </a:r>
            <a:endParaRPr>
              <a:solidFill>
                <a:srgbClr val="0C0C0C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rgbClr val="0C0C0C"/>
              </a:solidFill>
            </a:endParaRPr>
          </a:p>
        </p:txBody>
      </p:sp>
      <p:sp>
        <p:nvSpPr>
          <p:cNvPr id="244" name="Google Shape;244;p25"/>
          <p:cNvSpPr txBox="1"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Read to your child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428" y="2218676"/>
            <a:ext cx="5959929" cy="40374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4"/>
          <p:cNvPicPr preferRelativeResize="0"/>
          <p:nvPr/>
        </p:nvPicPr>
        <p:blipFill rotWithShape="1">
          <a:blip r:embed="rId3">
            <a:alphaModFix amt="4000"/>
          </a:blip>
          <a:srcRect/>
          <a:stretch/>
        </p:blipFill>
        <p:spPr>
          <a:xfrm>
            <a:off x="263352" y="-1179512"/>
            <a:ext cx="8556550" cy="893531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4"/>
          <p:cNvSpPr txBox="1"/>
          <p:nvPr/>
        </p:nvSpPr>
        <p:spPr>
          <a:xfrm>
            <a:off x="0" y="2780928"/>
            <a:ext cx="12191999" cy="1092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Phonics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body" idx="1"/>
          </p:nvPr>
        </p:nvSpPr>
        <p:spPr>
          <a:xfrm>
            <a:off x="479376" y="1916832"/>
            <a:ext cx="4392488" cy="4392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</a:pPr>
            <a:r>
              <a:rPr lang="en-US"/>
              <a:t>Our school has chosen </a:t>
            </a:r>
            <a:br>
              <a:rPr lang="en-US"/>
            </a:br>
            <a:r>
              <a:rPr lang="en-US" i="1"/>
              <a:t>Little Wandle Letters and Sounds Revised</a:t>
            </a:r>
            <a:r>
              <a:rPr lang="en-US"/>
              <a:t> as our systematic, synthetic phonics (SSP) programme to teach early reading and spelling. </a:t>
            </a:r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Little Wandle Letters and Sounds Revised</a:t>
            </a:r>
            <a:endParaRPr/>
          </a:p>
        </p:txBody>
      </p:sp>
      <p:pic>
        <p:nvPicPr>
          <p:cNvPr id="78" name="Google Shape;7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11603" y="1916832"/>
            <a:ext cx="6770092" cy="4248472"/>
          </a:xfrm>
          <a:prstGeom prst="roundRect">
            <a:avLst>
              <a:gd name="adj" fmla="val 2638"/>
            </a:avLst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"/>
          <p:cNvSpPr txBox="1">
            <a:spLocks noGrp="1"/>
          </p:cNvSpPr>
          <p:nvPr>
            <p:ph type="body" idx="1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en-US" sz="4000"/>
              <a:t>making connections between the sounds of our spoken words and the letters that are used to write them down.</a:t>
            </a:r>
            <a:endParaRPr sz="4000"/>
          </a:p>
        </p:txBody>
      </p:sp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263352" y="2348880"/>
            <a:ext cx="11665296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Phonics is: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8"/>
          <p:cNvSpPr txBox="1"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Terminology </a:t>
            </a:r>
            <a:endParaRPr/>
          </a:p>
        </p:txBody>
      </p:sp>
      <p:sp>
        <p:nvSpPr>
          <p:cNvPr id="90" name="Google Shape;90;p8"/>
          <p:cNvSpPr/>
          <p:nvPr/>
        </p:nvSpPr>
        <p:spPr>
          <a:xfrm>
            <a:off x="623392" y="2132856"/>
            <a:ext cx="4608512" cy="72008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Phoneme</a:t>
            </a:r>
            <a:endParaRPr/>
          </a:p>
        </p:txBody>
      </p:sp>
      <p:sp>
        <p:nvSpPr>
          <p:cNvPr id="91" name="Google Shape;91;p8"/>
          <p:cNvSpPr/>
          <p:nvPr/>
        </p:nvSpPr>
        <p:spPr>
          <a:xfrm>
            <a:off x="6888088" y="2103647"/>
            <a:ext cx="4608512" cy="72008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Split vowel digraph </a:t>
            </a:r>
            <a:endParaRPr/>
          </a:p>
        </p:txBody>
      </p:sp>
      <p:sp>
        <p:nvSpPr>
          <p:cNvPr id="92" name="Google Shape;92;p8"/>
          <p:cNvSpPr/>
          <p:nvPr/>
        </p:nvSpPr>
        <p:spPr>
          <a:xfrm>
            <a:off x="623392" y="3111759"/>
            <a:ext cx="4608512" cy="72008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Grapheme</a:t>
            </a:r>
            <a:endParaRPr/>
          </a:p>
        </p:txBody>
      </p:sp>
      <p:sp>
        <p:nvSpPr>
          <p:cNvPr id="93" name="Google Shape;93;p8"/>
          <p:cNvSpPr/>
          <p:nvPr/>
        </p:nvSpPr>
        <p:spPr>
          <a:xfrm>
            <a:off x="6888088" y="3082550"/>
            <a:ext cx="4608512" cy="72008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Blend </a:t>
            </a:r>
            <a:endParaRPr/>
          </a:p>
        </p:txBody>
      </p:sp>
      <p:sp>
        <p:nvSpPr>
          <p:cNvPr id="94" name="Google Shape;94;p8"/>
          <p:cNvSpPr/>
          <p:nvPr/>
        </p:nvSpPr>
        <p:spPr>
          <a:xfrm>
            <a:off x="625082" y="4119871"/>
            <a:ext cx="4608512" cy="72008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Digraph</a:t>
            </a:r>
            <a:endParaRPr/>
          </a:p>
        </p:txBody>
      </p:sp>
      <p:sp>
        <p:nvSpPr>
          <p:cNvPr id="95" name="Google Shape;95;p8"/>
          <p:cNvSpPr/>
          <p:nvPr/>
        </p:nvSpPr>
        <p:spPr>
          <a:xfrm>
            <a:off x="6889778" y="4090662"/>
            <a:ext cx="4608512" cy="72008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Segment</a:t>
            </a:r>
            <a:endParaRPr/>
          </a:p>
        </p:txBody>
      </p:sp>
      <p:sp>
        <p:nvSpPr>
          <p:cNvPr id="96" name="Google Shape;96;p8"/>
          <p:cNvSpPr/>
          <p:nvPr/>
        </p:nvSpPr>
        <p:spPr>
          <a:xfrm>
            <a:off x="623392" y="5127171"/>
            <a:ext cx="4608512" cy="72008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Trigraph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"/>
          <p:cNvSpPr txBox="1"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Blending to read words</a:t>
            </a:r>
            <a:endParaRPr/>
          </a:p>
        </p:txBody>
      </p:sp>
      <p:pic>
        <p:nvPicPr>
          <p:cNvPr id="102" name="Google Shape;102;p7" descr="How we teach blend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627" y="2106800"/>
            <a:ext cx="4082300" cy="230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7"/>
          <p:cNvSpPr txBox="1"/>
          <p:nvPr/>
        </p:nvSpPr>
        <p:spPr>
          <a:xfrm>
            <a:off x="152400" y="152400"/>
            <a:ext cx="851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https://www.littlewandlelettersandsounds.org.uk/resources/for-parents/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" name="Google Shape;104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6927" y="3551634"/>
            <a:ext cx="7430274" cy="3178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39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94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638" y="0"/>
            <a:ext cx="9139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00578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 cover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FFFFFF"/>
      </a:accent3>
      <a:accent4>
        <a:srgbClr val="000000"/>
      </a:accent4>
      <a:accent5>
        <a:srgbClr val="B0BCDE"/>
      </a:accent5>
      <a:accent6>
        <a:srgbClr val="D7712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FFFFFF"/>
      </a:accent3>
      <a:accent4>
        <a:srgbClr val="000000"/>
      </a:accent4>
      <a:accent5>
        <a:srgbClr val="B0BCDE"/>
      </a:accent5>
      <a:accent6>
        <a:srgbClr val="D7712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559</Words>
  <Application>Microsoft Office PowerPoint</Application>
  <PresentationFormat>Widescreen</PresentationFormat>
  <Paragraphs>84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Courier New</vt:lpstr>
      <vt:lpstr>Presentation cover</vt:lpstr>
      <vt:lpstr>3_Normal body copy page</vt:lpstr>
      <vt:lpstr>Normal body copy page</vt:lpstr>
      <vt:lpstr>Custom Design</vt:lpstr>
      <vt:lpstr>4_Normal body copy page</vt:lpstr>
      <vt:lpstr>PowerPoint Presentation</vt:lpstr>
      <vt:lpstr>PowerPoint Presentation</vt:lpstr>
      <vt:lpstr>PowerPoint Presentation</vt:lpstr>
      <vt:lpstr>Little Wandle Letters and Sounds Revised</vt:lpstr>
      <vt:lpstr>Phonics is:</vt:lpstr>
      <vt:lpstr>Terminology </vt:lpstr>
      <vt:lpstr>Blending to read words</vt:lpstr>
      <vt:lpstr>PowerPoint Presentation</vt:lpstr>
      <vt:lpstr>PowerPoint Presentation</vt:lpstr>
      <vt:lpstr>Teaching order : Weekly Lessons</vt:lpstr>
      <vt:lpstr>Gradually your child learns the entire alphabetic code:</vt:lpstr>
      <vt:lpstr>How we make learning stick </vt:lpstr>
      <vt:lpstr>PowerPoint Presentation</vt:lpstr>
      <vt:lpstr>Reading and spelling </vt:lpstr>
      <vt:lpstr>And all the different ways to write  the phoneme sh:</vt:lpstr>
      <vt:lpstr>Tricky words </vt:lpstr>
      <vt:lpstr>Spelling</vt:lpstr>
      <vt:lpstr>How do we teach reading in books?</vt:lpstr>
      <vt:lpstr>We use assessment to match your child the right level of book</vt:lpstr>
      <vt:lpstr>Reading a book at the right level</vt:lpstr>
      <vt:lpstr>PowerPoint Presentation</vt:lpstr>
      <vt:lpstr>The most important thing you can do is read with your child</vt:lpstr>
      <vt:lpstr>Books going home</vt:lpstr>
      <vt:lpstr>Listening to your child read their phonics book</vt:lpstr>
      <vt:lpstr>Supporting your child with phonics</vt:lpstr>
      <vt:lpstr>Read to your child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sherrington</dc:creator>
  <cp:lastModifiedBy>Maisie Bolt</cp:lastModifiedBy>
  <cp:revision>1</cp:revision>
  <dcterms:modified xsi:type="dcterms:W3CDTF">2022-10-19T08:09:50Z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0x01010064977DC1581EF449A9C26F70477327A5</vt:lpwstr>
  </property>
</Properties>
</file>