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7" r:id="rId1"/>
    <p:sldMasterId id="2147484029" r:id="rId2"/>
    <p:sldMasterId id="2147484041" r:id="rId3"/>
    <p:sldMasterId id="2147484053" r:id="rId4"/>
    <p:sldMasterId id="2147484065" r:id="rId5"/>
    <p:sldMasterId id="2147484077" r:id="rId6"/>
    <p:sldMasterId id="2147484115" r:id="rId7"/>
    <p:sldMasterId id="2147484127" r:id="rId8"/>
    <p:sldMasterId id="2147484139" r:id="rId9"/>
    <p:sldMasterId id="2147484151" r:id="rId10"/>
  </p:sldMasterIdLst>
  <p:notesMasterIdLst>
    <p:notesMasterId r:id="rId47"/>
  </p:notesMasterIdLst>
  <p:handoutMasterIdLst>
    <p:handoutMasterId r:id="rId48"/>
  </p:handoutMasterIdLst>
  <p:sldIdLst>
    <p:sldId id="399" r:id="rId11"/>
    <p:sldId id="469" r:id="rId12"/>
    <p:sldId id="483" r:id="rId13"/>
    <p:sldId id="470" r:id="rId14"/>
    <p:sldId id="376" r:id="rId15"/>
    <p:sldId id="372" r:id="rId16"/>
    <p:sldId id="475" r:id="rId17"/>
    <p:sldId id="471" r:id="rId18"/>
    <p:sldId id="460" r:id="rId19"/>
    <p:sldId id="409" r:id="rId20"/>
    <p:sldId id="340" r:id="rId21"/>
    <p:sldId id="463" r:id="rId22"/>
    <p:sldId id="464" r:id="rId23"/>
    <p:sldId id="466" r:id="rId24"/>
    <p:sldId id="503" r:id="rId25"/>
    <p:sldId id="361" r:id="rId26"/>
    <p:sldId id="484" r:id="rId27"/>
    <p:sldId id="485" r:id="rId28"/>
    <p:sldId id="486" r:id="rId29"/>
    <p:sldId id="487" r:id="rId30"/>
    <p:sldId id="488" r:id="rId31"/>
    <p:sldId id="493" r:id="rId32"/>
    <p:sldId id="504" r:id="rId33"/>
    <p:sldId id="489" r:id="rId34"/>
    <p:sldId id="490" r:id="rId35"/>
    <p:sldId id="491" r:id="rId36"/>
    <p:sldId id="492" r:id="rId37"/>
    <p:sldId id="495" r:id="rId38"/>
    <p:sldId id="496" r:id="rId39"/>
    <p:sldId id="497" r:id="rId40"/>
    <p:sldId id="498" r:id="rId41"/>
    <p:sldId id="500" r:id="rId42"/>
    <p:sldId id="501" r:id="rId43"/>
    <p:sldId id="494" r:id="rId44"/>
    <p:sldId id="502" r:id="rId45"/>
    <p:sldId id="417" r:id="rId4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B2696"/>
    <a:srgbClr val="990000"/>
    <a:srgbClr val="009900"/>
    <a:srgbClr val="00A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59" autoAdjust="0"/>
    <p:restoredTop sz="99271" autoAdjust="0"/>
  </p:normalViewPr>
  <p:slideViewPr>
    <p:cSldViewPr snapToGrid="0">
      <p:cViewPr>
        <p:scale>
          <a:sx n="99" d="100"/>
          <a:sy n="99" d="100"/>
        </p:scale>
        <p:origin x="-534" y="-3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8286"/>
    </p:cViewPr>
  </p:sorterViewPr>
  <p:notesViewPr>
    <p:cSldViewPr snapToGrid="0">
      <p:cViewPr>
        <p:scale>
          <a:sx n="100" d="100"/>
          <a:sy n="100" d="100"/>
        </p:scale>
        <p:origin x="-1692" y="64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 y="0"/>
            <a:ext cx="2946145" cy="496888"/>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defTabSz="922338">
              <a:defRPr sz="1200">
                <a:cs typeface="+mn-cs"/>
              </a:defRPr>
            </a:lvl1pPr>
          </a:lstStyle>
          <a:p>
            <a:pPr>
              <a:defRPr/>
            </a:pPr>
            <a:endParaRPr lang="en-GB"/>
          </a:p>
        </p:txBody>
      </p:sp>
      <p:sp>
        <p:nvSpPr>
          <p:cNvPr id="60419"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algn="r" defTabSz="922338">
              <a:defRPr sz="1200">
                <a:cs typeface="+mn-cs"/>
              </a:defRPr>
            </a:lvl1pPr>
          </a:lstStyle>
          <a:p>
            <a:pPr>
              <a:defRPr/>
            </a:pPr>
            <a:endParaRPr lang="en-GB"/>
          </a:p>
        </p:txBody>
      </p:sp>
      <p:sp>
        <p:nvSpPr>
          <p:cNvPr id="60420" name="Rectangle 4"/>
          <p:cNvSpPr>
            <a:spLocks noGrp="1" noChangeArrowheads="1"/>
          </p:cNvSpPr>
          <p:nvPr>
            <p:ph type="ftr" sz="quarter" idx="2"/>
          </p:nvPr>
        </p:nvSpPr>
        <p:spPr bwMode="auto">
          <a:xfrm>
            <a:off x="1" y="9428164"/>
            <a:ext cx="2946145" cy="496887"/>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defTabSz="922338">
              <a:defRPr sz="1200">
                <a:cs typeface="+mn-cs"/>
              </a:defRPr>
            </a:lvl1pPr>
          </a:lstStyle>
          <a:p>
            <a:pPr>
              <a:defRPr/>
            </a:pPr>
            <a:endParaRPr lang="en-GB"/>
          </a:p>
        </p:txBody>
      </p:sp>
      <p:sp>
        <p:nvSpPr>
          <p:cNvPr id="60421" name="Rectangle 5"/>
          <p:cNvSpPr>
            <a:spLocks noGrp="1" noChangeArrowheads="1"/>
          </p:cNvSpPr>
          <p:nvPr>
            <p:ph type="sldNum" sz="quarter" idx="3"/>
          </p:nvPr>
        </p:nvSpPr>
        <p:spPr bwMode="auto">
          <a:xfrm>
            <a:off x="3849911" y="9428164"/>
            <a:ext cx="2946144" cy="496887"/>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algn="r" defTabSz="922338">
              <a:defRPr sz="1200">
                <a:cs typeface="+mn-cs"/>
              </a:defRPr>
            </a:lvl1pPr>
          </a:lstStyle>
          <a:p>
            <a:pPr>
              <a:defRPr/>
            </a:pPr>
            <a:fld id="{9ECA9901-BD99-4B2A-BC47-91FB84E071D7}" type="slidenum">
              <a:rPr lang="en-US"/>
              <a:pPr>
                <a:defRPr/>
              </a:pPr>
              <a:t>‹#›</a:t>
            </a:fld>
            <a:endParaRPr lang="en-US"/>
          </a:p>
        </p:txBody>
      </p:sp>
    </p:spTree>
    <p:extLst>
      <p:ext uri="{BB962C8B-B14F-4D97-AF65-F5344CB8AC3E}">
        <p14:creationId xmlns:p14="http://schemas.microsoft.com/office/powerpoint/2010/main" val="117915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6145" cy="496888"/>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defTabSz="922338">
              <a:defRPr sz="1200">
                <a:cs typeface="+mn-cs"/>
              </a:defRPr>
            </a:lvl1pPr>
          </a:lstStyle>
          <a:p>
            <a:pPr>
              <a:defRPr/>
            </a:pPr>
            <a:endParaRPr lang="en-GB"/>
          </a:p>
        </p:txBody>
      </p:sp>
      <p:sp>
        <p:nvSpPr>
          <p:cNvPr id="3075" name="Rectangle 3"/>
          <p:cNvSpPr>
            <a:spLocks noGrp="1" noChangeArrowheads="1"/>
          </p:cNvSpPr>
          <p:nvPr>
            <p:ph type="dt" idx="1"/>
          </p:nvPr>
        </p:nvSpPr>
        <p:spPr bwMode="auto">
          <a:xfrm>
            <a:off x="3849911" y="0"/>
            <a:ext cx="2946144" cy="496888"/>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algn="r" defTabSz="922338">
              <a:defRPr sz="1200">
                <a:cs typeface="+mn-cs"/>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0254" y="4714876"/>
            <a:ext cx="5437168" cy="4467225"/>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9428164"/>
            <a:ext cx="2946145" cy="496887"/>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defTabSz="922338">
              <a:defRPr sz="1200">
                <a:cs typeface="+mn-cs"/>
              </a:defRPr>
            </a:lvl1pPr>
          </a:lstStyle>
          <a:p>
            <a:pPr>
              <a:defRPr/>
            </a:pPr>
            <a:endParaRPr lang="en-GB"/>
          </a:p>
        </p:txBody>
      </p:sp>
      <p:sp>
        <p:nvSpPr>
          <p:cNvPr id="3079" name="Rectangle 7"/>
          <p:cNvSpPr>
            <a:spLocks noGrp="1" noChangeArrowheads="1"/>
          </p:cNvSpPr>
          <p:nvPr>
            <p:ph type="sldNum" sz="quarter" idx="5"/>
          </p:nvPr>
        </p:nvSpPr>
        <p:spPr bwMode="auto">
          <a:xfrm>
            <a:off x="3849911" y="9428164"/>
            <a:ext cx="2946144" cy="496887"/>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algn="r" defTabSz="922338">
              <a:defRPr sz="1200">
                <a:cs typeface="+mn-cs"/>
              </a:defRPr>
            </a:lvl1pPr>
          </a:lstStyle>
          <a:p>
            <a:pPr>
              <a:defRPr/>
            </a:pPr>
            <a:fld id="{8BC55A0F-FDA1-4E45-8CCF-D1EB850C2DAC}" type="slidenum">
              <a:rPr lang="en-US"/>
              <a:pPr>
                <a:defRPr/>
              </a:pPr>
              <a:t>‹#›</a:t>
            </a:fld>
            <a:endParaRPr lang="en-US"/>
          </a:p>
        </p:txBody>
      </p:sp>
    </p:spTree>
    <p:extLst>
      <p:ext uri="{BB962C8B-B14F-4D97-AF65-F5344CB8AC3E}">
        <p14:creationId xmlns:p14="http://schemas.microsoft.com/office/powerpoint/2010/main" val="2840538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83C57EC-017C-4511-BFCD-ECC0BF9E1238}" type="slidenum">
              <a:rPr lang="en-US" smtClean="0">
                <a:solidFill>
                  <a:srgbClr val="000000"/>
                </a:solidFill>
                <a:cs typeface="Times New Roman" pitchFamily="18" charset="0"/>
              </a:rPr>
              <a:pPr/>
              <a:t>12</a:t>
            </a:fld>
            <a:endParaRPr lang="en-US" smtClean="0">
              <a:solidFill>
                <a:srgbClr val="000000"/>
              </a:solidFill>
              <a:cs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GB" smtClean="0"/>
              <a:t> </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380400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83C57EC-017C-4511-BFCD-ECC0BF9E1238}" type="slidenum">
              <a:rPr lang="en-US" smtClean="0">
                <a:solidFill>
                  <a:srgbClr val="000000"/>
                </a:solidFill>
                <a:cs typeface="Times New Roman" pitchFamily="18" charset="0"/>
              </a:rPr>
              <a:pPr/>
              <a:t>14</a:t>
            </a:fld>
            <a:endParaRPr lang="en-US" smtClean="0">
              <a:solidFill>
                <a:srgbClr val="000000"/>
              </a:solidFill>
              <a:cs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GB" smtClean="0"/>
              <a:t> </a:t>
            </a:r>
          </a:p>
          <a:p>
            <a:pPr eaLnBrk="1" hangingPunct="1"/>
            <a:endParaRPr lang="en-GB" smtClean="0"/>
          </a:p>
          <a:p>
            <a:pPr eaLnBrk="1" hangingPunct="1"/>
            <a:endParaRPr lang="en-US" smtClean="0"/>
          </a:p>
        </p:txBody>
      </p:sp>
    </p:spTree>
    <p:extLst>
      <p:ext uri="{BB962C8B-B14F-4D97-AF65-F5344CB8AC3E}">
        <p14:creationId xmlns:p14="http://schemas.microsoft.com/office/powerpoint/2010/main" val="384170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5E98292-99D1-4987-986D-1709D9392D31}" type="slidenum">
              <a:rPr lang="en-US" smtClean="0">
                <a:cs typeface="Times New Roman" pitchFamily="18" charset="0"/>
              </a:rPr>
              <a:pPr/>
              <a:t>36</a:t>
            </a:fld>
            <a:endParaRPr lang="en-US" smtClean="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GB" smtClean="0"/>
              <a:t>Finally, here are some reminders:</a:t>
            </a:r>
          </a:p>
          <a:p>
            <a:pPr eaLnBrk="1" hangingPunct="1"/>
            <a:endParaRPr lang="en-GB" smtClean="0"/>
          </a:p>
          <a:p>
            <a:pPr eaLnBrk="1" hangingPunct="1"/>
            <a:r>
              <a:rPr lang="en-GB" smtClean="0"/>
              <a:t>ENDS.</a:t>
            </a:r>
            <a:endParaRPr lang="en-US" smtClean="0"/>
          </a:p>
        </p:txBody>
      </p:sp>
    </p:spTree>
    <p:extLst>
      <p:ext uri="{BB962C8B-B14F-4D97-AF65-F5344CB8AC3E}">
        <p14:creationId xmlns:p14="http://schemas.microsoft.com/office/powerpoint/2010/main" val="410160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pPr>
                <a:defRPr/>
              </a:pPr>
              <a:t>7/9/2018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pPr>
                <a:defRPr/>
              </a:pPr>
              <a:t>‹#›</a:t>
            </a:fld>
            <a:endParaRPr lang="en-GB"/>
          </a:p>
        </p:txBody>
      </p:sp>
    </p:spTree>
    <p:extLst>
      <p:ext uri="{BB962C8B-B14F-4D97-AF65-F5344CB8AC3E}">
        <p14:creationId xmlns:p14="http://schemas.microsoft.com/office/powerpoint/2010/main" val="368848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pPr>
                <a:defRPr/>
              </a:pPr>
              <a:t>7/9/2018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pPr>
                <a:defRPr/>
              </a:pPr>
              <a:t>‹#›</a:t>
            </a:fld>
            <a:endParaRPr lang="en-GB"/>
          </a:p>
        </p:txBody>
      </p:sp>
    </p:spTree>
    <p:extLst>
      <p:ext uri="{BB962C8B-B14F-4D97-AF65-F5344CB8AC3E}">
        <p14:creationId xmlns:p14="http://schemas.microsoft.com/office/powerpoint/2010/main" val="25497616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7378CFD-82F6-41F3-8E60-9DAFEDDCC5A1}"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9928CB-8E95-4063-8FA3-602B23A9C68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44622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3028771"/>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0836714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9724123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76199" y="-71438"/>
            <a:ext cx="9297988" cy="7002463"/>
          </a:xfrm>
          <a:prstGeom prst="rect">
            <a:avLst/>
          </a:prstGeom>
          <a:noFill/>
          <a:ln w="9525">
            <a:noFill/>
            <a:miter lim="800000"/>
            <a:headEnd/>
            <a:tailEnd/>
          </a:ln>
        </p:spPr>
      </p:pic>
    </p:spTree>
    <p:extLst>
      <p:ext uri="{BB962C8B-B14F-4D97-AF65-F5344CB8AC3E}">
        <p14:creationId xmlns:p14="http://schemas.microsoft.com/office/powerpoint/2010/main" val="39734118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341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pPr>
                <a:defRPr/>
              </a:pPr>
              <a:t>7/9/2018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pPr>
                <a:defRPr/>
              </a:pPr>
              <a:t>‹#›</a:t>
            </a:fld>
            <a:endParaRPr lang="en-GB"/>
          </a:p>
        </p:txBody>
      </p:sp>
    </p:spTree>
    <p:extLst>
      <p:ext uri="{BB962C8B-B14F-4D97-AF65-F5344CB8AC3E}">
        <p14:creationId xmlns:p14="http://schemas.microsoft.com/office/powerpoint/2010/main" val="298622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black">
                    <a:tint val="75000"/>
                  </a:prstClr>
                </a:solidFill>
              </a:rPr>
              <a:pPr/>
              <a:t>09/07/2018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srgbClr val="3891A7">
                  <a:tint val="20000"/>
                </a:srgbClr>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124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34403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white"/>
                </a:solidFill>
              </a:rPr>
              <a:pPr/>
              <a:t>09/07/2018</a:t>
            </a:fld>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85561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1C51BA-19CB-4511-A66D-5EB9FD6DB7D0}" type="datetimeFigureOut">
              <a:rPr lang="en-GB" smtClean="0">
                <a:solidFill>
                  <a:prstClr val="white"/>
                </a:solidFill>
              </a:rPr>
              <a:pPr/>
              <a:t>09/07/2018</a:t>
            </a:fld>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A1728606-5BEF-4B21-8BB7-E14AF5F423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58702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8" name="Footer Placeholder 7"/>
          <p:cNvSpPr>
            <a:spLocks noGrp="1"/>
          </p:cNvSpPr>
          <p:nvPr>
            <p:ph type="ftr" sz="quarter" idx="11"/>
          </p:nvPr>
        </p:nvSpPr>
        <p:spPr/>
        <p:txBody>
          <a:bodyPr/>
          <a:lstStyle/>
          <a:p>
            <a:endParaRPr lang="en-GB" dirty="0">
              <a:solidFill>
                <a:prstClr val="black"/>
              </a:solidFill>
            </a:endParaRPr>
          </a:p>
        </p:txBody>
      </p:sp>
      <p:sp>
        <p:nvSpPr>
          <p:cNvPr id="9" name="Slide Number Placeholder 8"/>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23220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1C51BA-19CB-4511-A66D-5EB9FD6DB7D0}" type="datetimeFigureOut">
              <a:rPr lang="en-GB" smtClean="0">
                <a:solidFill>
                  <a:prstClr val="white"/>
                </a:solidFill>
              </a:rPr>
              <a:pPr/>
              <a:t>09/07/2018</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A1728606-5BEF-4B21-8BB7-E14AF5F423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630823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3" name="Footer Placeholder 2"/>
          <p:cNvSpPr>
            <a:spLocks noGrp="1"/>
          </p:cNvSpPr>
          <p:nvPr>
            <p:ph type="ftr" sz="quarter" idx="11"/>
          </p:nvPr>
        </p:nvSpPr>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6687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4245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pPr>
                <a:defRPr/>
              </a:pPr>
              <a:t>7/9/2018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pPr>
                <a:defRPr/>
              </a:pPr>
              <a:t>‹#›</a:t>
            </a:fld>
            <a:endParaRPr lang="en-GB"/>
          </a:p>
        </p:txBody>
      </p:sp>
    </p:spTree>
    <p:extLst>
      <p:ext uri="{BB962C8B-B14F-4D97-AF65-F5344CB8AC3E}">
        <p14:creationId xmlns:p14="http://schemas.microsoft.com/office/powerpoint/2010/main" val="870367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C51BA-19CB-4511-A66D-5EB9FD6DB7D0}" type="datetimeFigureOut">
              <a:rPr lang="en-GB" smtClean="0">
                <a:solidFill>
                  <a:prstClr val="white"/>
                </a:solidFill>
              </a:rPr>
              <a:pPr/>
              <a:t>09/07/2018</a:t>
            </a:fld>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A1728606-5BEF-4B21-8BB7-E14AF5F423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369886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79342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1451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8619C8C1-FC4B-4D52-84D1-E3D6E8EF5422}" type="datetimeFigureOut">
              <a:rPr lang="en-US" smtClean="0"/>
              <a:pPr>
                <a:defRPr/>
              </a:pPr>
              <a:t>7/9/2018</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DEA7E08-78FA-4962-B6A9-2CA2EDBFED4B}" type="slidenum">
              <a:rPr lang="en-GB" smtClean="0"/>
              <a:pPr>
                <a:defRPr/>
              </a:pPr>
              <a:t>‹#›</a:t>
            </a:fld>
            <a:endParaRPr lang="en-GB"/>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594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solidFill>
                  <a:srgbClr val="A6B727"/>
                </a:solidFill>
              </a:rPr>
              <a:pPr>
                <a:defRPr/>
              </a:pPr>
              <a:t>7/9/2018</a:t>
            </a:fld>
            <a:endParaRPr lang="en-GB">
              <a:solidFill>
                <a:srgbClr val="A6B727"/>
              </a:solidFill>
            </a:endParaRPr>
          </a:p>
        </p:txBody>
      </p:sp>
      <p:sp>
        <p:nvSpPr>
          <p:cNvPr id="5" name="Footer Placeholder 4"/>
          <p:cNvSpPr>
            <a:spLocks noGrp="1"/>
          </p:cNvSpPr>
          <p:nvPr>
            <p:ph type="ftr" sz="quarter" idx="11"/>
          </p:nvPr>
        </p:nvSpPr>
        <p:spPr/>
        <p:txBody>
          <a:bodyPr/>
          <a:lstStyle/>
          <a:p>
            <a:pPr>
              <a:defRPr/>
            </a:pPr>
            <a:endParaRPr lang="en-GB">
              <a:solidFill>
                <a:srgbClr val="A6B727"/>
              </a:solidFill>
            </a:endParaRPr>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1872187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solidFill>
                  <a:srgbClr val="A6B727"/>
                </a:solidFill>
              </a:rPr>
              <a:pPr>
                <a:defRPr/>
              </a:pPr>
              <a:t>7/9/2018</a:t>
            </a:fld>
            <a:endParaRPr lang="en-GB">
              <a:solidFill>
                <a:srgbClr val="A6B727"/>
              </a:solidFill>
            </a:endParaRPr>
          </a:p>
        </p:txBody>
      </p:sp>
      <p:sp>
        <p:nvSpPr>
          <p:cNvPr id="5" name="Footer Placeholder 4"/>
          <p:cNvSpPr>
            <a:spLocks noGrp="1"/>
          </p:cNvSpPr>
          <p:nvPr>
            <p:ph type="ftr" sz="quarter" idx="11"/>
          </p:nvPr>
        </p:nvSpPr>
        <p:spPr/>
        <p:txBody>
          <a:bodyPr/>
          <a:lstStyle/>
          <a:p>
            <a:pPr>
              <a:defRPr/>
            </a:pPr>
            <a:endParaRPr lang="en-GB">
              <a:solidFill>
                <a:srgbClr val="A6B727"/>
              </a:solidFill>
            </a:endParaRPr>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solidFill>
                  <a:srgbClr val="A6B727"/>
                </a:solidFill>
              </a:rPr>
              <a:pPr>
                <a:defRPr/>
              </a:pPr>
              <a:t>‹#›</a:t>
            </a:fld>
            <a:endParaRPr lang="en-GB">
              <a:solidFill>
                <a:srgbClr val="A6B72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901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solidFill>
                  <a:srgbClr val="A6B727"/>
                </a:solidFill>
              </a:rPr>
              <a:pPr>
                <a:defRPr/>
              </a:pPr>
              <a:t>7/9/2018</a:t>
            </a:fld>
            <a:endParaRPr lang="en-GB">
              <a:solidFill>
                <a:srgbClr val="A6B727"/>
              </a:solidFill>
            </a:endParaRPr>
          </a:p>
        </p:txBody>
      </p:sp>
      <p:sp>
        <p:nvSpPr>
          <p:cNvPr id="6" name="Footer Placeholder 5"/>
          <p:cNvSpPr>
            <a:spLocks noGrp="1"/>
          </p:cNvSpPr>
          <p:nvPr>
            <p:ph type="ftr" sz="quarter" idx="11"/>
          </p:nvPr>
        </p:nvSpPr>
        <p:spPr/>
        <p:txBody>
          <a:bodyPr/>
          <a:lstStyle/>
          <a:p>
            <a:pPr>
              <a:defRPr/>
            </a:pPr>
            <a:endParaRPr lang="en-GB">
              <a:solidFill>
                <a:srgbClr val="A6B727"/>
              </a:solidFill>
            </a:endParaRPr>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2117943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solidFill>
                  <a:srgbClr val="A6B727"/>
                </a:solidFill>
              </a:rPr>
              <a:pPr>
                <a:defRPr/>
              </a:pPr>
              <a:t>7/9/2018</a:t>
            </a:fld>
            <a:endParaRPr lang="en-GB">
              <a:solidFill>
                <a:srgbClr val="A6B727"/>
              </a:solidFill>
            </a:endParaRPr>
          </a:p>
        </p:txBody>
      </p:sp>
      <p:sp>
        <p:nvSpPr>
          <p:cNvPr id="8" name="Footer Placeholder 7"/>
          <p:cNvSpPr>
            <a:spLocks noGrp="1"/>
          </p:cNvSpPr>
          <p:nvPr>
            <p:ph type="ftr" sz="quarter" idx="11"/>
          </p:nvPr>
        </p:nvSpPr>
        <p:spPr/>
        <p:txBody>
          <a:bodyPr/>
          <a:lstStyle/>
          <a:p>
            <a:pPr>
              <a:defRPr/>
            </a:pPr>
            <a:endParaRPr lang="en-GB">
              <a:solidFill>
                <a:srgbClr val="A6B727"/>
              </a:solidFill>
            </a:endParaRPr>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602427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solidFill>
                  <a:srgbClr val="A6B727"/>
                </a:solidFill>
              </a:rPr>
              <a:pPr>
                <a:defRPr/>
              </a:pPr>
              <a:t>7/9/2018</a:t>
            </a:fld>
            <a:endParaRPr lang="en-GB">
              <a:solidFill>
                <a:srgbClr val="A6B727"/>
              </a:solidFill>
            </a:endParaRPr>
          </a:p>
        </p:txBody>
      </p:sp>
      <p:sp>
        <p:nvSpPr>
          <p:cNvPr id="4" name="Footer Placeholder 3"/>
          <p:cNvSpPr>
            <a:spLocks noGrp="1"/>
          </p:cNvSpPr>
          <p:nvPr>
            <p:ph type="ftr" sz="quarter" idx="11"/>
          </p:nvPr>
        </p:nvSpPr>
        <p:spPr/>
        <p:txBody>
          <a:bodyPr/>
          <a:lstStyle/>
          <a:p>
            <a:pPr>
              <a:defRPr/>
            </a:pPr>
            <a:endParaRPr lang="en-GB">
              <a:solidFill>
                <a:srgbClr val="A6B727"/>
              </a:solidFill>
            </a:endParaRPr>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394783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solidFill>
                  <a:srgbClr val="A6B727"/>
                </a:solidFill>
              </a:rPr>
              <a:pPr>
                <a:defRPr/>
              </a:pPr>
              <a:t>7/9/2018</a:t>
            </a:fld>
            <a:endParaRPr lang="en-GB">
              <a:solidFill>
                <a:srgbClr val="A6B727"/>
              </a:solidFill>
            </a:endParaRPr>
          </a:p>
        </p:txBody>
      </p:sp>
      <p:sp>
        <p:nvSpPr>
          <p:cNvPr id="3" name="Footer Placeholder 2"/>
          <p:cNvSpPr>
            <a:spLocks noGrp="1"/>
          </p:cNvSpPr>
          <p:nvPr>
            <p:ph type="ftr" sz="quarter" idx="11"/>
          </p:nvPr>
        </p:nvSpPr>
        <p:spPr/>
        <p:txBody>
          <a:bodyPr/>
          <a:lstStyle/>
          <a:p>
            <a:pPr>
              <a:defRPr/>
            </a:pPr>
            <a:endParaRPr lang="en-GB">
              <a:solidFill>
                <a:srgbClr val="A6B727"/>
              </a:solidFill>
            </a:endParaRPr>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381632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pPr>
                <a:defRPr/>
              </a:pPr>
              <a:t>7/9/2018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pPr>
                <a:defRPr/>
              </a:pPr>
              <a:t>‹#›</a:t>
            </a:fld>
            <a:endParaRPr lang="en-GB"/>
          </a:p>
        </p:txBody>
      </p:sp>
    </p:spTree>
    <p:extLst>
      <p:ext uri="{BB962C8B-B14F-4D97-AF65-F5344CB8AC3E}">
        <p14:creationId xmlns:p14="http://schemas.microsoft.com/office/powerpoint/2010/main" val="552954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solidFill>
                  <a:srgbClr val="A6B727"/>
                </a:solidFill>
              </a:rPr>
              <a:pPr>
                <a:defRPr/>
              </a:pPr>
              <a:t>7/9/2018</a:t>
            </a:fld>
            <a:endParaRPr lang="en-GB">
              <a:solidFill>
                <a:srgbClr val="A6B727"/>
              </a:solidFill>
            </a:endParaRPr>
          </a:p>
        </p:txBody>
      </p:sp>
      <p:sp>
        <p:nvSpPr>
          <p:cNvPr id="6" name="Footer Placeholder 5"/>
          <p:cNvSpPr>
            <a:spLocks noGrp="1"/>
          </p:cNvSpPr>
          <p:nvPr>
            <p:ph type="ftr" sz="quarter" idx="11"/>
          </p:nvPr>
        </p:nvSpPr>
        <p:spPr/>
        <p:txBody>
          <a:bodyPr/>
          <a:lstStyle/>
          <a:p>
            <a:pPr>
              <a:defRPr/>
            </a:pPr>
            <a:endParaRPr lang="en-GB">
              <a:solidFill>
                <a:srgbClr val="A6B727"/>
              </a:solidFill>
            </a:endParaRPr>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664414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solidFill>
                  <a:srgbClr val="A6B727"/>
                </a:solidFill>
              </a:rPr>
              <a:pPr>
                <a:defRPr/>
              </a:pPr>
              <a:t>7/9/2018</a:t>
            </a:fld>
            <a:endParaRPr lang="en-GB">
              <a:solidFill>
                <a:srgbClr val="A6B727"/>
              </a:solidFill>
            </a:endParaRPr>
          </a:p>
        </p:txBody>
      </p:sp>
      <p:sp>
        <p:nvSpPr>
          <p:cNvPr id="6" name="Footer Placeholder 5"/>
          <p:cNvSpPr>
            <a:spLocks noGrp="1"/>
          </p:cNvSpPr>
          <p:nvPr>
            <p:ph type="ftr" sz="quarter" idx="11"/>
          </p:nvPr>
        </p:nvSpPr>
        <p:spPr/>
        <p:txBody>
          <a:bodyPr/>
          <a:lstStyle/>
          <a:p>
            <a:pPr>
              <a:defRPr/>
            </a:pPr>
            <a:endParaRPr lang="en-GB">
              <a:solidFill>
                <a:srgbClr val="A6B727"/>
              </a:solidFill>
            </a:endParaRPr>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3074936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solidFill>
                  <a:srgbClr val="A6B727"/>
                </a:solidFill>
              </a:rPr>
              <a:pPr>
                <a:defRPr/>
              </a:pPr>
              <a:t>7/9/2018</a:t>
            </a:fld>
            <a:endParaRPr lang="en-GB">
              <a:solidFill>
                <a:srgbClr val="A6B727"/>
              </a:solidFill>
            </a:endParaRPr>
          </a:p>
        </p:txBody>
      </p:sp>
      <p:sp>
        <p:nvSpPr>
          <p:cNvPr id="5" name="Footer Placeholder 4"/>
          <p:cNvSpPr>
            <a:spLocks noGrp="1"/>
          </p:cNvSpPr>
          <p:nvPr>
            <p:ph type="ftr" sz="quarter" idx="11"/>
          </p:nvPr>
        </p:nvSpPr>
        <p:spPr/>
        <p:txBody>
          <a:bodyPr/>
          <a:lstStyle/>
          <a:p>
            <a:pPr>
              <a:defRPr/>
            </a:pPr>
            <a:endParaRPr lang="en-GB">
              <a:solidFill>
                <a:srgbClr val="A6B727"/>
              </a:solidFill>
            </a:endParaRPr>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1744996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solidFill>
                  <a:srgbClr val="A6B727"/>
                </a:solidFill>
              </a:rPr>
              <a:pPr>
                <a:defRPr/>
              </a:pPr>
              <a:t>7/9/2018</a:t>
            </a:fld>
            <a:endParaRPr lang="en-GB">
              <a:solidFill>
                <a:srgbClr val="A6B727"/>
              </a:solidFill>
            </a:endParaRPr>
          </a:p>
        </p:txBody>
      </p:sp>
      <p:sp>
        <p:nvSpPr>
          <p:cNvPr id="5" name="Footer Placeholder 4"/>
          <p:cNvSpPr>
            <a:spLocks noGrp="1"/>
          </p:cNvSpPr>
          <p:nvPr>
            <p:ph type="ftr" sz="quarter" idx="11"/>
          </p:nvPr>
        </p:nvSpPr>
        <p:spPr/>
        <p:txBody>
          <a:bodyPr/>
          <a:lstStyle/>
          <a:p>
            <a:pPr>
              <a:defRPr/>
            </a:pPr>
            <a:endParaRPr lang="en-GB">
              <a:solidFill>
                <a:srgbClr val="A6B727"/>
              </a:solidFill>
            </a:endParaRPr>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1812078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00284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68053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4066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45212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29446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8449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pPr>
                <a:defRPr/>
              </a:pPr>
              <a:t>7/9/2018</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pPr>
                <a:defRPr/>
              </a:pPr>
              <a:t>‹#›</a:t>
            </a:fld>
            <a:endParaRPr lang="en-GB"/>
          </a:p>
        </p:txBody>
      </p:sp>
    </p:spTree>
    <p:extLst>
      <p:ext uri="{BB962C8B-B14F-4D97-AF65-F5344CB8AC3E}">
        <p14:creationId xmlns:p14="http://schemas.microsoft.com/office/powerpoint/2010/main" val="2070487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69987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73537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10805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66490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41746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88145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52652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83275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13626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4554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pPr>
                <a:defRPr/>
              </a:pPr>
              <a:t>7/9/2018</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pPr>
                <a:defRPr/>
              </a:pPr>
              <a:t>‹#›</a:t>
            </a:fld>
            <a:endParaRPr lang="en-GB"/>
          </a:p>
        </p:txBody>
      </p:sp>
    </p:spTree>
    <p:extLst>
      <p:ext uri="{BB962C8B-B14F-4D97-AF65-F5344CB8AC3E}">
        <p14:creationId xmlns:p14="http://schemas.microsoft.com/office/powerpoint/2010/main" val="2893345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92025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6874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5795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29776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87646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78974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008154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759652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4976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6853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pPr>
                <a:defRPr/>
              </a:pPr>
              <a:t>7/9/2018</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pPr>
                <a:defRPr/>
              </a:pPr>
              <a:t>‹#›</a:t>
            </a:fld>
            <a:endParaRPr lang="en-GB"/>
          </a:p>
        </p:txBody>
      </p:sp>
    </p:spTree>
    <p:extLst>
      <p:ext uri="{BB962C8B-B14F-4D97-AF65-F5344CB8AC3E}">
        <p14:creationId xmlns:p14="http://schemas.microsoft.com/office/powerpoint/2010/main" val="21559309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646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4570425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58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6431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9085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4863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0330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GB"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95478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black">
                    <a:tint val="75000"/>
                  </a:prstClr>
                </a:solidFill>
              </a:rPr>
              <a:pPr/>
              <a:t>09/07/2018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srgbClr val="3891A7">
                  <a:tint val="20000"/>
                </a:srgbClr>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9726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1845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pPr>
                <a:defRPr/>
              </a:pPr>
              <a:t>7/9/2018</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pPr>
                <a:defRPr/>
              </a:pPr>
              <a:t>‹#›</a:t>
            </a:fld>
            <a:endParaRPr lang="en-GB"/>
          </a:p>
        </p:txBody>
      </p:sp>
    </p:spTree>
    <p:extLst>
      <p:ext uri="{BB962C8B-B14F-4D97-AF65-F5344CB8AC3E}">
        <p14:creationId xmlns:p14="http://schemas.microsoft.com/office/powerpoint/2010/main" val="311710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white"/>
                </a:solidFill>
              </a:rPr>
              <a:pPr/>
              <a:t>09/07/2018</a:t>
            </a:fld>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1130145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1C51BA-19CB-4511-A66D-5EB9FD6DB7D0}" type="datetimeFigureOut">
              <a:rPr lang="en-GB" smtClean="0">
                <a:solidFill>
                  <a:prstClr val="white"/>
                </a:solidFill>
              </a:rPr>
              <a:pPr/>
              <a:t>09/07/2018</a:t>
            </a:fld>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A1728606-5BEF-4B21-8BB7-E14AF5F423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7076507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8" name="Footer Placeholder 7"/>
          <p:cNvSpPr>
            <a:spLocks noGrp="1"/>
          </p:cNvSpPr>
          <p:nvPr>
            <p:ph type="ftr" sz="quarter" idx="11"/>
          </p:nvPr>
        </p:nvSpPr>
        <p:spPr/>
        <p:txBody>
          <a:bodyPr/>
          <a:lstStyle/>
          <a:p>
            <a:endParaRPr lang="en-GB" dirty="0">
              <a:solidFill>
                <a:prstClr val="black"/>
              </a:solidFill>
            </a:endParaRPr>
          </a:p>
        </p:txBody>
      </p:sp>
      <p:sp>
        <p:nvSpPr>
          <p:cNvPr id="9" name="Slide Number Placeholder 8"/>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44876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1C51BA-19CB-4511-A66D-5EB9FD6DB7D0}" type="datetimeFigureOut">
              <a:rPr lang="en-GB" smtClean="0">
                <a:solidFill>
                  <a:prstClr val="white"/>
                </a:solidFill>
              </a:rPr>
              <a:pPr/>
              <a:t>09/07/2018</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A1728606-5BEF-4B21-8BB7-E14AF5F423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461427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3" name="Footer Placeholder 2"/>
          <p:cNvSpPr>
            <a:spLocks noGrp="1"/>
          </p:cNvSpPr>
          <p:nvPr>
            <p:ph type="ftr" sz="quarter" idx="11"/>
          </p:nvPr>
        </p:nvSpPr>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76694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51541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81C51BA-19CB-4511-A66D-5EB9FD6DB7D0}" type="datetimeFigureOut">
              <a:rPr lang="en-GB" smtClean="0">
                <a:solidFill>
                  <a:prstClr val="white"/>
                </a:solidFill>
              </a:rPr>
              <a:pPr/>
              <a:t>09/07/2018</a:t>
            </a:fld>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A1728606-5BEF-4B21-8BB7-E14AF5F423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1065376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98416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1C51BA-19CB-4511-A66D-5EB9FD6DB7D0}" type="datetimeFigureOut">
              <a:rPr lang="en-GB" smtClean="0">
                <a:solidFill>
                  <a:prstClr val="black"/>
                </a:solidFill>
              </a:rPr>
              <a:pPr/>
              <a:t>09/07/2018</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A1728606-5BEF-4B21-8BB7-E14AF5F423D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406570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B418174-01B6-4277-91DF-E4DE45546604}"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AC68DD-EC1D-4773-B26C-62B293C3C5A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4778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pPr>
                <a:defRPr/>
              </a:pPr>
              <a:t>7/9/2018</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pPr>
                <a:defRPr/>
              </a:pPr>
              <a:t>‹#›</a:t>
            </a:fld>
            <a:endParaRPr lang="en-GB"/>
          </a:p>
        </p:txBody>
      </p:sp>
    </p:spTree>
    <p:extLst>
      <p:ext uri="{BB962C8B-B14F-4D97-AF65-F5344CB8AC3E}">
        <p14:creationId xmlns:p14="http://schemas.microsoft.com/office/powerpoint/2010/main" val="17877062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ACC062C-0CE5-4B2C-A14F-E1ED75293D9B}"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C6C723-3F59-4CBD-8B86-B6FCA4371B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013005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FEFBE9-54E9-4803-BEA3-F4D6FDD5EB72}"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F04B09-12B9-41C7-A889-725D7AB876A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364202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39F3522-5B6C-481A-ACDA-056E222D5728}" type="datetimeFigureOut">
              <a:rPr lang="en-US">
                <a:solidFill>
                  <a:prstClr val="black">
                    <a:tint val="75000"/>
                  </a:prstClr>
                </a:solidFill>
              </a:rPr>
              <a:pPr>
                <a:defRPr/>
              </a:pPr>
              <a:t>7/9/2018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CBECE2-F57F-45B7-8C09-62AC84A0281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64599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1AA0BE3-7101-4A1B-92CA-78455A8E1765}" type="datetimeFigureOut">
              <a:rPr lang="en-US">
                <a:solidFill>
                  <a:prstClr val="black">
                    <a:tint val="75000"/>
                  </a:prstClr>
                </a:solidFill>
              </a:rPr>
              <a:pPr>
                <a:defRPr/>
              </a:pPr>
              <a:t>7/9/2018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882BB0F-3B73-4BD3-BEC6-F9B2AD16F52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001604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60C42F-5A7B-4FDB-8038-7A5D77734CFA}" type="datetimeFigureOut">
              <a:rPr lang="en-US">
                <a:solidFill>
                  <a:prstClr val="black">
                    <a:tint val="75000"/>
                  </a:prstClr>
                </a:solidFill>
              </a:rPr>
              <a:pPr>
                <a:defRPr/>
              </a:pPr>
              <a:t>7/9/2018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9508838-3B75-4F62-B808-900664D35A2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510686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9B9A26-B0DE-4345-B32A-148B00D94395}" type="datetimeFigureOut">
              <a:rPr lang="en-US">
                <a:solidFill>
                  <a:prstClr val="black">
                    <a:tint val="75000"/>
                  </a:prstClr>
                </a:solidFill>
              </a:rPr>
              <a:pPr>
                <a:defRPr/>
              </a:pPr>
              <a:t>7/9/2018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200E8F-AB76-4611-9C55-AAA1A028CA8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493248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DDF45D-79B1-48D1-9E2C-9DEE4A425A24}" type="datetimeFigureOut">
              <a:rPr lang="en-US">
                <a:solidFill>
                  <a:prstClr val="black">
                    <a:tint val="75000"/>
                  </a:prstClr>
                </a:solidFill>
              </a:rPr>
              <a:pPr>
                <a:defRPr/>
              </a:pPr>
              <a:t>7/9/2018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1B1E2BF-AF3D-4B4E-8C19-02BEED33FC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165511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B322B1-5B96-4F50-9483-BF11F28A467A}" type="datetimeFigureOut">
              <a:rPr lang="en-US">
                <a:solidFill>
                  <a:prstClr val="black">
                    <a:tint val="75000"/>
                  </a:prstClr>
                </a:solidFill>
              </a:rPr>
              <a:pPr>
                <a:defRPr/>
              </a:pPr>
              <a:t>7/9/2018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44F12F-C253-4E43-8663-96CC599C145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63889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24E4FC7-7619-488D-9D21-9F2D62577FC0}"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2BF071-5231-41CA-B18F-F054F1C418C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322753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7378CFD-82F6-41F3-8E60-9DAFEDDCC5A1}"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9928CB-8E95-4063-8FA3-602B23A9C68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1941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pPr>
                <a:defRPr/>
              </a:pPr>
              <a:t>7/9/2018</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pPr>
                <a:defRPr/>
              </a:pPr>
              <a:t>‹#›</a:t>
            </a:fld>
            <a:endParaRPr lang="en-GB"/>
          </a:p>
        </p:txBody>
      </p:sp>
    </p:spTree>
    <p:extLst>
      <p:ext uri="{BB962C8B-B14F-4D97-AF65-F5344CB8AC3E}">
        <p14:creationId xmlns:p14="http://schemas.microsoft.com/office/powerpoint/2010/main" val="40379731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B418174-01B6-4277-91DF-E4DE45546604}"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AC68DD-EC1D-4773-B26C-62B293C3C5A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49586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ACC062C-0CE5-4B2C-A14F-E1ED75293D9B}"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C6C723-3F59-4CBD-8B86-B6FCA4371B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313368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FEFBE9-54E9-4803-BEA3-F4D6FDD5EB72}"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F04B09-12B9-41C7-A889-725D7AB876A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790592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39F3522-5B6C-481A-ACDA-056E222D5728}" type="datetimeFigureOut">
              <a:rPr lang="en-US">
                <a:solidFill>
                  <a:prstClr val="black">
                    <a:tint val="75000"/>
                  </a:prstClr>
                </a:solidFill>
              </a:rPr>
              <a:pPr>
                <a:defRPr/>
              </a:pPr>
              <a:t>7/9/2018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CBECE2-F57F-45B7-8C09-62AC84A0281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478853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1AA0BE3-7101-4A1B-92CA-78455A8E1765}" type="datetimeFigureOut">
              <a:rPr lang="en-US">
                <a:solidFill>
                  <a:prstClr val="black">
                    <a:tint val="75000"/>
                  </a:prstClr>
                </a:solidFill>
              </a:rPr>
              <a:pPr>
                <a:defRPr/>
              </a:pPr>
              <a:t>7/9/2018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882BB0F-3B73-4BD3-BEC6-F9B2AD16F52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702514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60C42F-5A7B-4FDB-8038-7A5D77734CFA}" type="datetimeFigureOut">
              <a:rPr lang="en-US">
                <a:solidFill>
                  <a:prstClr val="black">
                    <a:tint val="75000"/>
                  </a:prstClr>
                </a:solidFill>
              </a:rPr>
              <a:pPr>
                <a:defRPr/>
              </a:pPr>
              <a:t>7/9/2018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9508838-3B75-4F62-B808-900664D35A2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49546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9B9A26-B0DE-4345-B32A-148B00D94395}" type="datetimeFigureOut">
              <a:rPr lang="en-US">
                <a:solidFill>
                  <a:prstClr val="black">
                    <a:tint val="75000"/>
                  </a:prstClr>
                </a:solidFill>
              </a:rPr>
              <a:pPr>
                <a:defRPr/>
              </a:pPr>
              <a:t>7/9/2018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200E8F-AB76-4611-9C55-AAA1A028CA8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143803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GB"/>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DDF45D-79B1-48D1-9E2C-9DEE4A425A24}" type="datetimeFigureOut">
              <a:rPr lang="en-US">
                <a:solidFill>
                  <a:prstClr val="black">
                    <a:tint val="75000"/>
                  </a:prstClr>
                </a:solidFill>
              </a:rPr>
              <a:pPr>
                <a:defRPr/>
              </a:pPr>
              <a:t>7/9/2018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1B1E2BF-AF3D-4B4E-8C19-02BEED33FC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805876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B322B1-5B96-4F50-9483-BF11F28A467A}" type="datetimeFigureOut">
              <a:rPr lang="en-US">
                <a:solidFill>
                  <a:prstClr val="black">
                    <a:tint val="75000"/>
                  </a:prstClr>
                </a:solidFill>
              </a:rPr>
              <a:pPr>
                <a:defRPr/>
              </a:pPr>
              <a:t>7/9/2018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44F12F-C253-4E43-8663-96CC599C145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254834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24E4FC7-7619-488D-9D21-9F2D62577FC0}"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2BF071-5231-41CA-B18F-F054F1C418C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8504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3.xml"/><Relationship Id="rId7" Type="http://schemas.openxmlformats.org/officeDocument/2006/relationships/image" Target="../media/image3.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heme" Target="../theme/theme10.xml"/><Relationship Id="rId5" Type="http://schemas.openxmlformats.org/officeDocument/2006/relationships/slideLayout" Target="../slideLayouts/slideLayout105.xml"/><Relationship Id="rId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6E2622C-D587-4B72-8755-8B1A8FF905D9}" type="datetimeFigureOut">
              <a:rPr lang="en-US" smtClean="0"/>
              <a:pPr>
                <a:defRPr/>
              </a:pPr>
              <a:t>7/9/2018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FF619F-C157-40FF-ADEC-DED0A6AC5821}" type="slidenum">
              <a:rPr lang="en-GB" smtClean="0"/>
              <a:pPr>
                <a:defRPr/>
              </a:pPr>
              <a:t>‹#›</a:t>
            </a:fld>
            <a:endParaRPr lang="en-GB"/>
          </a:p>
        </p:txBody>
      </p:sp>
    </p:spTree>
    <p:extLst>
      <p:ext uri="{BB962C8B-B14F-4D97-AF65-F5344CB8AC3E}">
        <p14:creationId xmlns:p14="http://schemas.microsoft.com/office/powerpoint/2010/main" val="3694511848"/>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482345" y="1608043"/>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6860" y="6505279"/>
            <a:ext cx="301353" cy="297377"/>
          </a:xfrm>
          <a:prstGeom prst="rect">
            <a:avLst/>
          </a:prstGeom>
          <a:ln w="12700">
            <a:miter lim="400000"/>
          </a:ln>
        </p:spPr>
        <p:txBody>
          <a:bodyPr wrap="none" lIns="50794" tIns="50794" rIns="50794" bIns="50794">
            <a:spAutoFit/>
          </a:bodyPr>
          <a:lstStyle>
            <a:lvl1pPr algn="ctr">
              <a:defRPr sz="1266">
                <a:solidFill>
                  <a:srgbClr val="000000"/>
                </a:solidFill>
                <a:latin typeface="Helvetica Light"/>
                <a:ea typeface="Helvetica Light"/>
                <a:cs typeface="Helvetica Light"/>
                <a:sym typeface="Helvetica Light"/>
              </a:defRPr>
            </a:lvl1pPr>
          </a:lstStyle>
          <a:p>
            <a:pPr defTabSz="410709" fontAlgn="auto" hangingPunct="0">
              <a:spcBef>
                <a:spcPts val="0"/>
              </a:spcBef>
              <a:spcAft>
                <a:spcPts val="0"/>
              </a:spcAft>
            </a:pPr>
            <a:fld id="{86CB4B4D-7CA3-9044-876B-883B54F8677D}" type="slidenum">
              <a:rPr lang="en-GB" kern="0" smtClean="0"/>
              <a:pPr defTabSz="410709" fontAlgn="auto" hangingPunct="0">
                <a:spcBef>
                  <a:spcPts val="0"/>
                </a:spcBef>
                <a:spcAft>
                  <a:spcPts val="0"/>
                </a:spcAft>
              </a:pPr>
              <a:t>‹#›</a:t>
            </a:fld>
            <a:endParaRPr lang="en-GB" kern="0"/>
          </a:p>
        </p:txBody>
      </p:sp>
    </p:spTree>
    <p:extLst>
      <p:ext uri="{BB962C8B-B14F-4D97-AF65-F5344CB8AC3E}">
        <p14:creationId xmlns:p14="http://schemas.microsoft.com/office/powerpoint/2010/main" val="2528030247"/>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Lst>
  <p:transition spd="med"/>
  <p:txStyles>
    <p:titleStyle>
      <a:lvl1pPr marL="0" marR="0" indent="0"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12"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24"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36"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849"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561"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274"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498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69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12"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24"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36"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849"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561"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274"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498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69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12"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2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36"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49"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561"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27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498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69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681C51BA-19CB-4511-A66D-5EB9FD6DB7D0}" type="datetimeFigureOut">
              <a:rPr lang="en-GB" smtClean="0">
                <a:solidFill>
                  <a:prstClr val="black"/>
                </a:solidFill>
                <a:latin typeface="Lucida Sans Unicode"/>
              </a:rPr>
              <a:pPr fontAlgn="auto">
                <a:spcBef>
                  <a:spcPts val="0"/>
                </a:spcBef>
                <a:spcAft>
                  <a:spcPts val="0"/>
                </a:spcAft>
              </a:pPr>
              <a:t>09/07/2018</a:t>
            </a:fld>
            <a:endParaRPr lang="en-GB" dirty="0">
              <a:solidFill>
                <a:prstClr val="black"/>
              </a:solidFill>
              <a:latin typeface="Lucida Sans Unicod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GB" dirty="0">
              <a:solidFill>
                <a:prstClr val="black"/>
              </a:solidFill>
              <a:latin typeface="Lucida Sans Unicod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A1728606-5BEF-4B21-8BB7-E14AF5F423DC}" type="slidenum">
              <a:rPr lang="en-GB" smtClean="0">
                <a:solidFill>
                  <a:prstClr val="black"/>
                </a:solidFill>
                <a:latin typeface="Lucida Sans Unicode"/>
              </a:rPr>
              <a:pPr fontAlgn="auto">
                <a:spcBef>
                  <a:spcPts val="0"/>
                </a:spcBef>
                <a:spcAft>
                  <a:spcPts val="0"/>
                </a:spcAft>
              </a:pPr>
              <a:t>‹#›</a:t>
            </a:fld>
            <a:endParaRPr lang="en-GB" dirty="0">
              <a:solidFill>
                <a:prstClr val="black"/>
              </a:solidFill>
              <a:latin typeface="Lucida Sans Unicode"/>
            </a:endParaRPr>
          </a:p>
        </p:txBody>
      </p:sp>
    </p:spTree>
    <p:extLst>
      <p:ext uri="{BB962C8B-B14F-4D97-AF65-F5344CB8AC3E}">
        <p14:creationId xmlns:p14="http://schemas.microsoft.com/office/powerpoint/2010/main" val="127980671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fld id="{66E2622C-D587-4B72-8755-8B1A8FF905D9}" type="datetimeFigureOut">
              <a:rPr lang="en-US" smtClean="0">
                <a:solidFill>
                  <a:srgbClr val="A6B727"/>
                </a:solidFill>
              </a:rPr>
              <a:pPr>
                <a:defRPr/>
              </a:pPr>
              <a:t>7/9/2018</a:t>
            </a:fld>
            <a:endParaRPr lang="en-GB">
              <a:solidFill>
                <a:srgbClr val="A6B727"/>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GB">
              <a:solidFill>
                <a:srgbClr val="A6B727"/>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B4FF619F-C157-40FF-ADEC-DED0A6AC5821}" type="slidenum">
              <a:rPr lang="en-GB" smtClean="0">
                <a:solidFill>
                  <a:srgbClr val="A6B727"/>
                </a:solidFill>
              </a:rPr>
              <a:pPr>
                <a:defRPr/>
              </a:pPr>
              <a:t>‹#›</a:t>
            </a:fld>
            <a:endParaRPr lang="en-GB">
              <a:solidFill>
                <a:srgbClr val="A6B727"/>
              </a:solidFill>
            </a:endParaRPr>
          </a:p>
        </p:txBody>
      </p:sp>
    </p:spTree>
    <p:extLst>
      <p:ext uri="{BB962C8B-B14F-4D97-AF65-F5344CB8AC3E}">
        <p14:creationId xmlns:p14="http://schemas.microsoft.com/office/powerpoint/2010/main" val="97571035"/>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E2622C-D587-4B72-8755-8B1A8FF905D9}"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FF619F-C157-40FF-ADEC-DED0A6AC582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50374197"/>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6E2622C-D587-4B72-8755-8B1A8FF905D9}" type="datetimeFigureOut">
              <a:rPr lang="en-US" smtClean="0">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FF619F-C157-40FF-ADEC-DED0A6AC582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61761603"/>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73744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fontAlgn="auto">
              <a:spcBef>
                <a:spcPts val="0"/>
              </a:spcBef>
              <a:spcAft>
                <a:spcPts val="0"/>
              </a:spcAft>
            </a:pPr>
            <a:fld id="{681C51BA-19CB-4511-A66D-5EB9FD6DB7D0}" type="datetimeFigureOut">
              <a:rPr lang="en-GB" smtClean="0">
                <a:solidFill>
                  <a:prstClr val="black"/>
                </a:solidFill>
                <a:latin typeface="Lucida Sans Unicode"/>
              </a:rPr>
              <a:pPr fontAlgn="auto">
                <a:spcBef>
                  <a:spcPts val="0"/>
                </a:spcBef>
                <a:spcAft>
                  <a:spcPts val="0"/>
                </a:spcAft>
              </a:pPr>
              <a:t>09/07/2018</a:t>
            </a:fld>
            <a:endParaRPr lang="en-GB" dirty="0">
              <a:solidFill>
                <a:prstClr val="black"/>
              </a:solidFill>
              <a:latin typeface="Lucida Sans Unicode"/>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fontAlgn="auto">
              <a:spcBef>
                <a:spcPts val="0"/>
              </a:spcBef>
              <a:spcAft>
                <a:spcPts val="0"/>
              </a:spcAft>
            </a:pPr>
            <a:endParaRPr lang="en-GB" dirty="0">
              <a:solidFill>
                <a:prstClr val="black"/>
              </a:solidFill>
              <a:latin typeface="Lucida Sans Unicode"/>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fontAlgn="auto">
              <a:spcBef>
                <a:spcPts val="0"/>
              </a:spcBef>
              <a:spcAft>
                <a:spcPts val="0"/>
              </a:spcAft>
            </a:pPr>
            <a:fld id="{A1728606-5BEF-4B21-8BB7-E14AF5F423DC}" type="slidenum">
              <a:rPr lang="en-GB" smtClean="0">
                <a:solidFill>
                  <a:prstClr val="black"/>
                </a:solidFill>
                <a:latin typeface="Lucida Sans Unicode"/>
              </a:rPr>
              <a:pPr fontAlgn="auto">
                <a:spcBef>
                  <a:spcPts val="0"/>
                </a:spcBef>
                <a:spcAft>
                  <a:spcPts val="0"/>
                </a:spcAft>
              </a:pPr>
              <a:t>‹#›</a:t>
            </a:fld>
            <a:endParaRPr lang="en-GB" dirty="0">
              <a:solidFill>
                <a:prstClr val="black"/>
              </a:solidFill>
              <a:latin typeface="Lucida Sans Unicode"/>
            </a:endParaRPr>
          </a:p>
        </p:txBody>
      </p:sp>
    </p:spTree>
    <p:extLst>
      <p:ext uri="{BB962C8B-B14F-4D97-AF65-F5344CB8AC3E}">
        <p14:creationId xmlns:p14="http://schemas.microsoft.com/office/powerpoint/2010/main" val="3751604022"/>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24FB3E55-885F-4C15-85BF-784438ADACAF}"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F823BE90-3EA0-4F17-B876-8332C9C3EDB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897831"/>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a:defRPr>
      </a:lvl2pPr>
      <a:lvl3pPr algn="l" defTabSz="685800" rtl="0" fontAlgn="base">
        <a:lnSpc>
          <a:spcPct val="90000"/>
        </a:lnSpc>
        <a:spcBef>
          <a:spcPct val="0"/>
        </a:spcBef>
        <a:spcAft>
          <a:spcPct val="0"/>
        </a:spcAft>
        <a:defRPr sz="3300">
          <a:solidFill>
            <a:schemeClr val="tx1"/>
          </a:solidFill>
          <a:latin typeface="Calibri Light"/>
        </a:defRPr>
      </a:lvl3pPr>
      <a:lvl4pPr algn="l" defTabSz="685800" rtl="0" fontAlgn="base">
        <a:lnSpc>
          <a:spcPct val="90000"/>
        </a:lnSpc>
        <a:spcBef>
          <a:spcPct val="0"/>
        </a:spcBef>
        <a:spcAft>
          <a:spcPct val="0"/>
        </a:spcAft>
        <a:defRPr sz="3300">
          <a:solidFill>
            <a:schemeClr val="tx1"/>
          </a:solidFill>
          <a:latin typeface="Calibri Light"/>
        </a:defRPr>
      </a:lvl4pPr>
      <a:lvl5pPr algn="l" defTabSz="685800" rtl="0" fontAlgn="base">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smtClean="0">
                <a:solidFill>
                  <a:schemeClr val="tx1">
                    <a:tint val="75000"/>
                  </a:schemeClr>
                </a:solidFill>
              </a:defRPr>
            </a:lvl1pPr>
          </a:lstStyle>
          <a:p>
            <a:pPr>
              <a:defRPr/>
            </a:pPr>
            <a:fld id="{24FB3E55-885F-4C15-85BF-784438ADACAF}" type="datetimeFigureOut">
              <a:rPr lang="en-US">
                <a:solidFill>
                  <a:prstClr val="black">
                    <a:tint val="75000"/>
                  </a:prstClr>
                </a:solidFill>
              </a:rPr>
              <a:pPr>
                <a:defRPr/>
              </a:pPr>
              <a:t>7/9/2018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smtClean="0">
                <a:solidFill>
                  <a:schemeClr val="tx1">
                    <a:tint val="75000"/>
                  </a:schemeClr>
                </a:solidFill>
              </a:defRPr>
            </a:lvl1pPr>
          </a:lstStyle>
          <a:p>
            <a:pPr>
              <a:defRPr/>
            </a:pPr>
            <a:fld id="{F823BE90-3EA0-4F17-B876-8332C9C3EDB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8061881"/>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defTabSz="514350" rtl="0" fontAlgn="base">
        <a:lnSpc>
          <a:spcPct val="90000"/>
        </a:lnSpc>
        <a:spcBef>
          <a:spcPct val="0"/>
        </a:spcBef>
        <a:spcAft>
          <a:spcPct val="0"/>
        </a:spcAft>
        <a:defRPr sz="2475" kern="1200">
          <a:solidFill>
            <a:schemeClr val="tx1"/>
          </a:solidFill>
          <a:latin typeface="+mj-lt"/>
          <a:ea typeface="+mj-ea"/>
          <a:cs typeface="+mj-cs"/>
        </a:defRPr>
      </a:lvl1pPr>
      <a:lvl2pPr algn="l" defTabSz="514350" rtl="0" fontAlgn="base">
        <a:lnSpc>
          <a:spcPct val="90000"/>
        </a:lnSpc>
        <a:spcBef>
          <a:spcPct val="0"/>
        </a:spcBef>
        <a:spcAft>
          <a:spcPct val="0"/>
        </a:spcAft>
        <a:defRPr sz="2475">
          <a:solidFill>
            <a:schemeClr val="tx1"/>
          </a:solidFill>
          <a:latin typeface="Calibri Light"/>
        </a:defRPr>
      </a:lvl2pPr>
      <a:lvl3pPr algn="l" defTabSz="514350" rtl="0" fontAlgn="base">
        <a:lnSpc>
          <a:spcPct val="90000"/>
        </a:lnSpc>
        <a:spcBef>
          <a:spcPct val="0"/>
        </a:spcBef>
        <a:spcAft>
          <a:spcPct val="0"/>
        </a:spcAft>
        <a:defRPr sz="2475">
          <a:solidFill>
            <a:schemeClr val="tx1"/>
          </a:solidFill>
          <a:latin typeface="Calibri Light"/>
        </a:defRPr>
      </a:lvl3pPr>
      <a:lvl4pPr algn="l" defTabSz="514350" rtl="0" fontAlgn="base">
        <a:lnSpc>
          <a:spcPct val="90000"/>
        </a:lnSpc>
        <a:spcBef>
          <a:spcPct val="0"/>
        </a:spcBef>
        <a:spcAft>
          <a:spcPct val="0"/>
        </a:spcAft>
        <a:defRPr sz="2475">
          <a:solidFill>
            <a:schemeClr val="tx1"/>
          </a:solidFill>
          <a:latin typeface="Calibri Light"/>
        </a:defRPr>
      </a:lvl4pPr>
      <a:lvl5pPr algn="l" defTabSz="514350" rtl="0" fontAlgn="base">
        <a:lnSpc>
          <a:spcPct val="90000"/>
        </a:lnSpc>
        <a:spcBef>
          <a:spcPct val="0"/>
        </a:spcBef>
        <a:spcAft>
          <a:spcPct val="0"/>
        </a:spcAft>
        <a:defRPr sz="2475">
          <a:solidFill>
            <a:schemeClr val="tx1"/>
          </a:solidFill>
          <a:latin typeface="Calibri Light"/>
        </a:defRPr>
      </a:lvl5pPr>
      <a:lvl6pPr marL="342900" algn="l" defTabSz="514350" rtl="0" fontAlgn="base">
        <a:lnSpc>
          <a:spcPct val="90000"/>
        </a:lnSpc>
        <a:spcBef>
          <a:spcPct val="0"/>
        </a:spcBef>
        <a:spcAft>
          <a:spcPct val="0"/>
        </a:spcAft>
        <a:defRPr sz="2475">
          <a:solidFill>
            <a:schemeClr val="tx1"/>
          </a:solidFill>
          <a:latin typeface="Calibri Light"/>
        </a:defRPr>
      </a:lvl6pPr>
      <a:lvl7pPr marL="685800" algn="l" defTabSz="514350" rtl="0" fontAlgn="base">
        <a:lnSpc>
          <a:spcPct val="90000"/>
        </a:lnSpc>
        <a:spcBef>
          <a:spcPct val="0"/>
        </a:spcBef>
        <a:spcAft>
          <a:spcPct val="0"/>
        </a:spcAft>
        <a:defRPr sz="2475">
          <a:solidFill>
            <a:schemeClr val="tx1"/>
          </a:solidFill>
          <a:latin typeface="Calibri Light"/>
        </a:defRPr>
      </a:lvl7pPr>
      <a:lvl8pPr marL="1028700" algn="l" defTabSz="514350" rtl="0" fontAlgn="base">
        <a:lnSpc>
          <a:spcPct val="90000"/>
        </a:lnSpc>
        <a:spcBef>
          <a:spcPct val="0"/>
        </a:spcBef>
        <a:spcAft>
          <a:spcPct val="0"/>
        </a:spcAft>
        <a:defRPr sz="2475">
          <a:solidFill>
            <a:schemeClr val="tx1"/>
          </a:solidFill>
          <a:latin typeface="Calibri Light"/>
        </a:defRPr>
      </a:lvl8pPr>
      <a:lvl9pPr marL="1371600" algn="l" defTabSz="514350" rtl="0" fontAlgn="base">
        <a:lnSpc>
          <a:spcPct val="90000"/>
        </a:lnSpc>
        <a:spcBef>
          <a:spcPct val="0"/>
        </a:spcBef>
        <a:spcAft>
          <a:spcPct val="0"/>
        </a:spcAft>
        <a:defRPr sz="2475">
          <a:solidFill>
            <a:schemeClr val="tx1"/>
          </a:solidFill>
          <a:latin typeface="Calibri Light"/>
        </a:defRPr>
      </a:lvl9pPr>
    </p:titleStyle>
    <p:bodyStyle>
      <a:lvl1pPr marL="128588" indent="-128588" algn="l" defTabSz="514350" rtl="0" fontAlgn="base">
        <a:lnSpc>
          <a:spcPct val="90000"/>
        </a:lnSpc>
        <a:spcBef>
          <a:spcPts val="563"/>
        </a:spcBef>
        <a:spcAft>
          <a:spcPct val="0"/>
        </a:spcAft>
        <a:buFont typeface="Arial" charset="0"/>
        <a:buChar char="•"/>
        <a:defRPr sz="1575" kern="1200">
          <a:solidFill>
            <a:schemeClr val="tx1"/>
          </a:solidFill>
          <a:latin typeface="+mn-lt"/>
          <a:ea typeface="+mn-ea"/>
          <a:cs typeface="+mn-cs"/>
        </a:defRPr>
      </a:lvl1pPr>
      <a:lvl2pPr marL="385763" indent="-128588" algn="l" defTabSz="514350" rtl="0" fontAlgn="base">
        <a:lnSpc>
          <a:spcPct val="90000"/>
        </a:lnSpc>
        <a:spcBef>
          <a:spcPts val="281"/>
        </a:spcBef>
        <a:spcAft>
          <a:spcPct val="0"/>
        </a:spcAft>
        <a:buFont typeface="Arial" charset="0"/>
        <a:buChar char="•"/>
        <a:defRPr kern="1200">
          <a:solidFill>
            <a:schemeClr val="tx1"/>
          </a:solidFill>
          <a:latin typeface="+mn-lt"/>
          <a:ea typeface="+mn-ea"/>
          <a:cs typeface="+mn-cs"/>
        </a:defRPr>
      </a:lvl2pPr>
      <a:lvl3pPr marL="642938" indent="-128588" algn="l" defTabSz="514350" rtl="0" fontAlgn="base">
        <a:lnSpc>
          <a:spcPct val="90000"/>
        </a:lnSpc>
        <a:spcBef>
          <a:spcPts val="281"/>
        </a:spcBef>
        <a:spcAft>
          <a:spcPct val="0"/>
        </a:spcAft>
        <a:buFont typeface="Arial" charset="0"/>
        <a:buChar char="•"/>
        <a:defRPr sz="1125" kern="1200">
          <a:solidFill>
            <a:schemeClr val="tx1"/>
          </a:solidFill>
          <a:latin typeface="+mn-lt"/>
          <a:ea typeface="+mn-ea"/>
          <a:cs typeface="+mn-cs"/>
        </a:defRPr>
      </a:lvl3pPr>
      <a:lvl4pPr marL="900113" indent="-128588" algn="l" defTabSz="514350" rtl="0" fontAlgn="base">
        <a:lnSpc>
          <a:spcPct val="90000"/>
        </a:lnSpc>
        <a:spcBef>
          <a:spcPts val="281"/>
        </a:spcBef>
        <a:spcAft>
          <a:spcPct val="0"/>
        </a:spcAft>
        <a:buFont typeface="Arial" charset="0"/>
        <a:buChar char="•"/>
        <a:defRPr sz="975" kern="1200">
          <a:solidFill>
            <a:schemeClr val="tx1"/>
          </a:solidFill>
          <a:latin typeface="+mn-lt"/>
          <a:ea typeface="+mn-ea"/>
          <a:cs typeface="+mn-cs"/>
        </a:defRPr>
      </a:lvl4pPr>
      <a:lvl5pPr marL="1157288" indent="-128588" algn="l" defTabSz="514350" rtl="0" fontAlgn="base">
        <a:lnSpc>
          <a:spcPct val="90000"/>
        </a:lnSpc>
        <a:spcBef>
          <a:spcPts val="281"/>
        </a:spcBef>
        <a:spcAft>
          <a:spcPct val="0"/>
        </a:spcAft>
        <a:buFont typeface="Arial"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idzsearch.com/" TargetMode="External"/><Relationship Id="rId7" Type="http://schemas.openxmlformats.org/officeDocument/2006/relationships/image" Target="../media/image40.png"/><Relationship Id="rId2" Type="http://schemas.openxmlformats.org/officeDocument/2006/relationships/hyperlink" Target="http://www.kidrex.org/" TargetMode="External"/><Relationship Id="rId1" Type="http://schemas.openxmlformats.org/officeDocument/2006/relationships/slideLayout" Target="../slideLayouts/slideLayout85.xml"/><Relationship Id="rId6" Type="http://schemas.openxmlformats.org/officeDocument/2006/relationships/hyperlink" Target="http://www.gogooligans.com/" TargetMode="External"/><Relationship Id="rId5" Type="http://schemas.openxmlformats.org/officeDocument/2006/relationships/hyperlink" Target="http://www.factmonster.com/" TargetMode="External"/><Relationship Id="rId4" Type="http://schemas.openxmlformats.org/officeDocument/2006/relationships/hyperlink" Target="http://www.safesearchkids.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www.kidzsearch.com/" TargetMode="External"/><Relationship Id="rId7" Type="http://schemas.openxmlformats.org/officeDocument/2006/relationships/image" Target="../media/image40.png"/><Relationship Id="rId2" Type="http://schemas.openxmlformats.org/officeDocument/2006/relationships/hyperlink" Target="http://www.kidrex.org/" TargetMode="External"/><Relationship Id="rId1" Type="http://schemas.openxmlformats.org/officeDocument/2006/relationships/slideLayout" Target="../slideLayouts/slideLayout85.xml"/><Relationship Id="rId6" Type="http://schemas.openxmlformats.org/officeDocument/2006/relationships/hyperlink" Target="http://www.gogooligans.com/" TargetMode="External"/><Relationship Id="rId5" Type="http://schemas.openxmlformats.org/officeDocument/2006/relationships/hyperlink" Target="http://www.factmonster.com/" TargetMode="External"/><Relationship Id="rId4" Type="http://schemas.openxmlformats.org/officeDocument/2006/relationships/hyperlink" Target="http://www.safesearchkid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6.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4.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3" Type="http://schemas.openxmlformats.org/officeDocument/2006/relationships/hyperlink" Target="http://www.thinkyouknow.co.u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nspcc.org.uk/" TargetMode="External"/><Relationship Id="rId5" Type="http://schemas.openxmlformats.org/officeDocument/2006/relationships/hyperlink" Target="http://childnet.com/" TargetMode="External"/><Relationship Id="rId4" Type="http://schemas.openxmlformats.org/officeDocument/2006/relationships/hyperlink" Target="http://www.kidsmart.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jpg"/><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50000"/>
                  </a:schemeClr>
                </a:solidFill>
                <a:latin typeface="Tahoma" pitchFamily="34" charset="0"/>
                <a:cs typeface="Tahoma" pitchFamily="34" charset="0"/>
              </a:rPr>
              <a:t>History of the Internet</a:t>
            </a:r>
            <a:endParaRPr lang="en-GB" dirty="0">
              <a:solidFill>
                <a:schemeClr val="tx2">
                  <a:lumMod val="50000"/>
                </a:schemeClr>
              </a:solidFill>
              <a:latin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a:buClr>
                <a:srgbClr val="FF33CC"/>
              </a:buClr>
              <a:buFont typeface="Wingdings" pitchFamily="2" charset="2"/>
              <a:buChar char="§"/>
            </a:pPr>
            <a:r>
              <a:rPr lang="en-GB" sz="3200" dirty="0" smtClean="0">
                <a:solidFill>
                  <a:schemeClr val="tx2">
                    <a:lumMod val="50000"/>
                  </a:schemeClr>
                </a:solidFill>
                <a:latin typeface="Tahoma" pitchFamily="34" charset="0"/>
                <a:cs typeface="Tahoma" pitchFamily="34" charset="0"/>
              </a:rPr>
              <a:t>1992 – Ten websites</a:t>
            </a:r>
          </a:p>
          <a:p>
            <a:pPr>
              <a:buClr>
                <a:srgbClr val="FF33CC"/>
              </a:buClr>
              <a:buFont typeface="Wingdings" pitchFamily="2" charset="2"/>
              <a:buChar char="§"/>
            </a:pPr>
            <a:r>
              <a:rPr lang="en-GB" sz="3200" dirty="0" smtClean="0">
                <a:solidFill>
                  <a:schemeClr val="tx2">
                    <a:lumMod val="50000"/>
                  </a:schemeClr>
                </a:solidFill>
                <a:latin typeface="Tahoma" pitchFamily="34" charset="0"/>
                <a:cs typeface="Tahoma" pitchFamily="34" charset="0"/>
              </a:rPr>
              <a:t>1997 – 1 Million websites</a:t>
            </a:r>
          </a:p>
          <a:p>
            <a:pPr>
              <a:buClr>
                <a:srgbClr val="FF33CC"/>
              </a:buClr>
              <a:buFont typeface="Wingdings" pitchFamily="2" charset="2"/>
              <a:buChar char="§"/>
            </a:pPr>
            <a:r>
              <a:rPr lang="en-GB" sz="3200" dirty="0" smtClean="0">
                <a:solidFill>
                  <a:schemeClr val="tx2">
                    <a:lumMod val="50000"/>
                  </a:schemeClr>
                </a:solidFill>
                <a:latin typeface="Tahoma" pitchFamily="34" charset="0"/>
                <a:cs typeface="Tahoma" pitchFamily="34" charset="0"/>
              </a:rPr>
              <a:t>2001 – 29 Million websites</a:t>
            </a:r>
          </a:p>
          <a:p>
            <a:pPr>
              <a:buClr>
                <a:srgbClr val="FF33CC"/>
              </a:buClr>
              <a:buFont typeface="Wingdings" pitchFamily="2" charset="2"/>
              <a:buChar char="§"/>
            </a:pPr>
            <a:r>
              <a:rPr lang="en-GB" sz="3200" dirty="0" smtClean="0">
                <a:solidFill>
                  <a:schemeClr val="tx2">
                    <a:lumMod val="50000"/>
                  </a:schemeClr>
                </a:solidFill>
                <a:latin typeface="Tahoma" pitchFamily="34" charset="0"/>
                <a:cs typeface="Tahoma" pitchFamily="34" charset="0"/>
              </a:rPr>
              <a:t>2005 – 65 Million websites</a:t>
            </a:r>
          </a:p>
          <a:p>
            <a:pPr>
              <a:buClr>
                <a:srgbClr val="FF33CC"/>
              </a:buClr>
              <a:buFont typeface="Wingdings" pitchFamily="2" charset="2"/>
              <a:buChar char="§"/>
            </a:pPr>
            <a:r>
              <a:rPr lang="en-GB" sz="3200" dirty="0" smtClean="0">
                <a:solidFill>
                  <a:schemeClr val="tx2">
                    <a:lumMod val="50000"/>
                  </a:schemeClr>
                </a:solidFill>
                <a:latin typeface="Tahoma" pitchFamily="34" charset="0"/>
                <a:cs typeface="Tahoma" pitchFamily="34" charset="0"/>
              </a:rPr>
              <a:t>2010 – 200 Million websites</a:t>
            </a:r>
          </a:p>
          <a:p>
            <a:pPr>
              <a:buClr>
                <a:srgbClr val="FF33CC"/>
              </a:buClr>
              <a:buFont typeface="Wingdings" pitchFamily="2" charset="2"/>
              <a:buChar char="§"/>
            </a:pPr>
            <a:r>
              <a:rPr lang="en-GB" sz="3200" dirty="0" smtClean="0">
                <a:solidFill>
                  <a:schemeClr val="tx2">
                    <a:lumMod val="50000"/>
                  </a:schemeClr>
                </a:solidFill>
                <a:latin typeface="Tahoma" pitchFamily="34" charset="0"/>
                <a:cs typeface="Tahoma" pitchFamily="34" charset="0"/>
              </a:rPr>
              <a:t>2015 – 1 Billion websites</a:t>
            </a:r>
            <a:endParaRPr lang="en-GB" sz="3200" dirty="0">
              <a:solidFill>
                <a:schemeClr val="tx2">
                  <a:lumMod val="50000"/>
                </a:schemeClr>
              </a:solidFill>
              <a:latin typeface="Tahoma" pitchFamily="34" charset="0"/>
              <a:cs typeface="Tahoma" pitchFamily="34" charset="0"/>
            </a:endParaRPr>
          </a:p>
        </p:txBody>
      </p:sp>
      <p:pic>
        <p:nvPicPr>
          <p:cNvPr id="1026" name="Picture 2" descr="C:\Documents and Settings\stephenwelding\Local Settings\Temporary Internet Files\Content.IE5\DLFV8B09\Free-Vector-3d-Social-Media-Icons-Pack-2012-New-Twitter-StumbleUpon-Pinterest[1].jpg"/>
          <p:cNvPicPr>
            <a:picLocks noChangeAspect="1" noChangeArrowheads="1"/>
          </p:cNvPicPr>
          <p:nvPr/>
        </p:nvPicPr>
        <p:blipFill>
          <a:blip r:embed="rId2" cstate="print"/>
          <a:srcRect/>
          <a:stretch>
            <a:fillRect/>
          </a:stretch>
        </p:blipFill>
        <p:spPr bwMode="auto">
          <a:xfrm>
            <a:off x="6338454" y="1382234"/>
            <a:ext cx="2401507" cy="4239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712" y="1010085"/>
            <a:ext cx="8591107" cy="5078313"/>
          </a:xfrm>
          <a:prstGeom prst="rect">
            <a:avLst/>
          </a:prstGeom>
        </p:spPr>
        <p:txBody>
          <a:bodyPr wrap="square">
            <a:spAutoFit/>
          </a:bodyPr>
          <a:lstStyle/>
          <a:p>
            <a:pPr>
              <a:buClr>
                <a:srgbClr val="FF3399"/>
              </a:buClr>
              <a:buFont typeface="Wingdings" pitchFamily="2" charset="2"/>
              <a:buChar char="§"/>
              <a:defRPr/>
            </a:pPr>
            <a:r>
              <a:rPr lang="en-GB" dirty="0" smtClean="0">
                <a:solidFill>
                  <a:schemeClr val="tx2">
                    <a:lumMod val="50000"/>
                  </a:schemeClr>
                </a:solidFill>
                <a:latin typeface="Calibri" pitchFamily="34" charset="0"/>
                <a:cs typeface="Calibri" pitchFamily="34" charset="0"/>
              </a:rPr>
              <a:t>   </a:t>
            </a:r>
            <a:r>
              <a:rPr lang="en-GB" dirty="0" smtClean="0">
                <a:solidFill>
                  <a:schemeClr val="tx2">
                    <a:lumMod val="50000"/>
                  </a:schemeClr>
                </a:solidFill>
                <a:latin typeface="Tahoma" pitchFamily="34" charset="0"/>
                <a:cs typeface="Tahoma" pitchFamily="34" charset="0"/>
              </a:rPr>
              <a:t>It is an </a:t>
            </a:r>
            <a:r>
              <a:rPr lang="en-GB" b="1" dirty="0" smtClean="0">
                <a:solidFill>
                  <a:schemeClr val="tx2">
                    <a:lumMod val="50000"/>
                  </a:schemeClr>
                </a:solidFill>
                <a:latin typeface="Tahoma" pitchFamily="34" charset="0"/>
                <a:cs typeface="Tahoma" pitchFamily="34" charset="0"/>
              </a:rPr>
              <a:t>invasion of personal space</a:t>
            </a:r>
            <a:r>
              <a:rPr lang="en-GB" dirty="0" smtClean="0">
                <a:solidFill>
                  <a:schemeClr val="tx2">
                    <a:lumMod val="50000"/>
                  </a:schemeClr>
                </a:solidFill>
                <a:latin typeface="Tahoma" pitchFamily="34" charset="0"/>
                <a:cs typeface="Tahoma" pitchFamily="34" charset="0"/>
              </a:rPr>
              <a:t> for young people and is all encompassing</a:t>
            </a:r>
          </a:p>
          <a:p>
            <a:pPr>
              <a:buClr>
                <a:srgbClr val="FF3399"/>
              </a:buClr>
              <a:defRPr/>
            </a:pPr>
            <a:r>
              <a:rPr lang="en-GB" dirty="0" smtClean="0">
                <a:solidFill>
                  <a:schemeClr val="tx2">
                    <a:lumMod val="50000"/>
                  </a:schemeClr>
                </a:solidFill>
                <a:latin typeface="Tahoma" pitchFamily="34" charset="0"/>
                <a:cs typeface="Tahoma" pitchFamily="34" charset="0"/>
              </a:rPr>
              <a:t>    and penetrating. </a:t>
            </a:r>
          </a:p>
          <a:p>
            <a:pPr>
              <a:buClr>
                <a:srgbClr val="FF3399"/>
              </a:buClr>
              <a:buFont typeface="Wingdings" pitchFamily="2" charset="2"/>
              <a:buChar char="§"/>
              <a:defRPr/>
            </a:pPr>
            <a:endParaRPr lang="en-GB" dirty="0" smtClean="0">
              <a:solidFill>
                <a:schemeClr val="tx2">
                  <a:lumMod val="50000"/>
                </a:schemeClr>
              </a:solidFill>
              <a:latin typeface="Tahoma" pitchFamily="34" charset="0"/>
              <a:cs typeface="Tahoma" pitchFamily="34" charset="0"/>
            </a:endParaRPr>
          </a:p>
          <a:p>
            <a:pPr>
              <a:buClr>
                <a:srgbClr val="FF3399"/>
              </a:buClr>
              <a:buFont typeface="Wingdings" pitchFamily="2" charset="2"/>
              <a:buChar char="§"/>
              <a:defRPr/>
            </a:pPr>
            <a:r>
              <a:rPr lang="en-GB" dirty="0" smtClean="0">
                <a:solidFill>
                  <a:schemeClr val="tx2">
                    <a:lumMod val="50000"/>
                  </a:schemeClr>
                </a:solidFill>
                <a:latin typeface="Tahoma" pitchFamily="34" charset="0"/>
                <a:cs typeface="Tahoma" pitchFamily="34" charset="0"/>
              </a:rPr>
              <a:t>  The </a:t>
            </a:r>
            <a:r>
              <a:rPr lang="en-GB" b="1" dirty="0" smtClean="0">
                <a:solidFill>
                  <a:schemeClr val="tx2">
                    <a:lumMod val="50000"/>
                  </a:schemeClr>
                </a:solidFill>
                <a:latin typeface="Tahoma" pitchFamily="34" charset="0"/>
                <a:cs typeface="Tahoma" pitchFamily="34" charset="0"/>
              </a:rPr>
              <a:t>audience can be large, reached rapidly and can be unknown</a:t>
            </a:r>
          </a:p>
          <a:p>
            <a:pPr>
              <a:buClr>
                <a:srgbClr val="FF3399"/>
              </a:buClr>
              <a:defRPr/>
            </a:pPr>
            <a:endParaRPr lang="en-GB" b="1" dirty="0" smtClean="0">
              <a:solidFill>
                <a:schemeClr val="tx2">
                  <a:lumMod val="50000"/>
                </a:schemeClr>
              </a:solidFill>
              <a:latin typeface="Tahoma" pitchFamily="34" charset="0"/>
              <a:cs typeface="Tahoma" pitchFamily="34" charset="0"/>
            </a:endParaRPr>
          </a:p>
          <a:p>
            <a:pPr>
              <a:buClr>
                <a:srgbClr val="FF3399"/>
              </a:buClr>
              <a:buFont typeface="Wingdings" pitchFamily="2" charset="2"/>
              <a:buChar char="§"/>
              <a:defRPr/>
            </a:pPr>
            <a:r>
              <a:rPr lang="en-GB" dirty="0" smtClean="0">
                <a:solidFill>
                  <a:schemeClr val="tx2">
                    <a:lumMod val="50000"/>
                  </a:schemeClr>
                </a:solidFill>
                <a:latin typeface="Tahoma" pitchFamily="34" charset="0"/>
                <a:cs typeface="Tahoma" pitchFamily="34" charset="0"/>
              </a:rPr>
              <a:t>  It is </a:t>
            </a:r>
            <a:r>
              <a:rPr lang="en-GB" b="1" dirty="0" smtClean="0">
                <a:solidFill>
                  <a:schemeClr val="tx2">
                    <a:lumMod val="50000"/>
                  </a:schemeClr>
                </a:solidFill>
                <a:latin typeface="Tahoma" pitchFamily="34" charset="0"/>
                <a:cs typeface="Tahoma" pitchFamily="34" charset="0"/>
              </a:rPr>
              <a:t>easier for perpetrators to remain anonymous through the online</a:t>
            </a:r>
          </a:p>
          <a:p>
            <a:pPr>
              <a:buClr>
                <a:srgbClr val="FF3399"/>
              </a:buClr>
              <a:defRPr/>
            </a:pPr>
            <a:r>
              <a:rPr lang="en-GB" b="1" dirty="0" smtClean="0">
                <a:solidFill>
                  <a:schemeClr val="tx2">
                    <a:lumMod val="50000"/>
                  </a:schemeClr>
                </a:solidFill>
                <a:latin typeface="Tahoma" pitchFamily="34" charset="0"/>
                <a:cs typeface="Tahoma" pitchFamily="34" charset="0"/>
              </a:rPr>
              <a:t>    world or masquerade</a:t>
            </a:r>
            <a:r>
              <a:rPr lang="en-GB" dirty="0" smtClean="0">
                <a:solidFill>
                  <a:schemeClr val="tx2">
                    <a:lumMod val="50000"/>
                  </a:schemeClr>
                </a:solidFill>
                <a:latin typeface="Tahoma" pitchFamily="34" charset="0"/>
                <a:cs typeface="Tahoma" pitchFamily="34" charset="0"/>
              </a:rPr>
              <a:t> as another person</a:t>
            </a:r>
          </a:p>
          <a:p>
            <a:pPr>
              <a:buClr>
                <a:srgbClr val="FF3399"/>
              </a:buClr>
              <a:defRPr/>
            </a:pPr>
            <a:endParaRPr lang="en-GB" dirty="0" smtClean="0">
              <a:solidFill>
                <a:schemeClr val="tx2">
                  <a:lumMod val="50000"/>
                </a:schemeClr>
              </a:solidFill>
              <a:latin typeface="Tahoma" pitchFamily="34" charset="0"/>
              <a:cs typeface="Tahoma" pitchFamily="34" charset="0"/>
            </a:endParaRPr>
          </a:p>
          <a:p>
            <a:pPr>
              <a:buClr>
                <a:srgbClr val="FF3399"/>
              </a:buClr>
              <a:buFont typeface="Wingdings" pitchFamily="2" charset="2"/>
              <a:buChar char="§"/>
              <a:defRPr/>
            </a:pPr>
            <a:r>
              <a:rPr lang="en-GB" dirty="0" smtClean="0">
                <a:solidFill>
                  <a:schemeClr val="tx2">
                    <a:lumMod val="50000"/>
                  </a:schemeClr>
                </a:solidFill>
                <a:latin typeface="Tahoma" pitchFamily="34" charset="0"/>
                <a:cs typeface="Tahoma" pitchFamily="34" charset="0"/>
              </a:rPr>
              <a:t>  The target of </a:t>
            </a:r>
            <a:r>
              <a:rPr lang="en-GB" b="1" dirty="0" smtClean="0">
                <a:solidFill>
                  <a:schemeClr val="tx2">
                    <a:lumMod val="50000"/>
                  </a:schemeClr>
                </a:solidFill>
                <a:latin typeface="Tahoma" pitchFamily="34" charset="0"/>
                <a:cs typeface="Tahoma" pitchFamily="34" charset="0"/>
              </a:rPr>
              <a:t>bullying can be anyone as physical and other factors do</a:t>
            </a:r>
          </a:p>
          <a:p>
            <a:pPr>
              <a:buClr>
                <a:srgbClr val="FF3399"/>
              </a:buClr>
              <a:defRPr/>
            </a:pPr>
            <a:r>
              <a:rPr lang="en-GB" b="1" dirty="0" smtClean="0">
                <a:solidFill>
                  <a:schemeClr val="tx2">
                    <a:lumMod val="50000"/>
                  </a:schemeClr>
                </a:solidFill>
                <a:latin typeface="Tahoma" pitchFamily="34" charset="0"/>
                <a:cs typeface="Tahoma" pitchFamily="34" charset="0"/>
              </a:rPr>
              <a:t>    not come into play</a:t>
            </a:r>
            <a:r>
              <a:rPr lang="en-GB" dirty="0" smtClean="0">
                <a:solidFill>
                  <a:schemeClr val="tx2">
                    <a:lumMod val="50000"/>
                  </a:schemeClr>
                </a:solidFill>
                <a:latin typeface="Tahoma" pitchFamily="34" charset="0"/>
                <a:cs typeface="Tahoma" pitchFamily="34" charset="0"/>
              </a:rPr>
              <a:t>.</a:t>
            </a:r>
          </a:p>
          <a:p>
            <a:pPr>
              <a:buClr>
                <a:srgbClr val="FF3399"/>
              </a:buClr>
              <a:buFont typeface="Wingdings" pitchFamily="2" charset="2"/>
              <a:buChar char="§"/>
              <a:defRPr/>
            </a:pPr>
            <a:endParaRPr lang="en-GB" dirty="0" smtClean="0">
              <a:solidFill>
                <a:schemeClr val="tx2">
                  <a:lumMod val="50000"/>
                </a:schemeClr>
              </a:solidFill>
              <a:latin typeface="Tahoma" pitchFamily="34" charset="0"/>
              <a:cs typeface="Tahoma" pitchFamily="34" charset="0"/>
            </a:endParaRPr>
          </a:p>
          <a:p>
            <a:pPr>
              <a:buClr>
                <a:srgbClr val="FF3399"/>
              </a:buClr>
              <a:buFont typeface="Wingdings" pitchFamily="2" charset="2"/>
              <a:buChar char="§"/>
              <a:defRPr/>
            </a:pPr>
            <a:r>
              <a:rPr lang="en-GB" dirty="0" smtClean="0">
                <a:solidFill>
                  <a:schemeClr val="tx2">
                    <a:lumMod val="50000"/>
                  </a:schemeClr>
                </a:solidFill>
                <a:latin typeface="Tahoma" pitchFamily="34" charset="0"/>
                <a:cs typeface="Tahoma" pitchFamily="34" charset="0"/>
              </a:rPr>
              <a:t>  Often young people who </a:t>
            </a:r>
            <a:r>
              <a:rPr lang="en-GB" b="1" dirty="0" smtClean="0">
                <a:solidFill>
                  <a:schemeClr val="tx2">
                    <a:lumMod val="50000"/>
                  </a:schemeClr>
                </a:solidFill>
                <a:latin typeface="Tahoma" pitchFamily="34" charset="0"/>
                <a:cs typeface="Tahoma" pitchFamily="34" charset="0"/>
              </a:rPr>
              <a:t>engage in cyber-bullying get involved in an</a:t>
            </a:r>
          </a:p>
          <a:p>
            <a:pPr>
              <a:buClr>
                <a:srgbClr val="FF3399"/>
              </a:buClr>
              <a:defRPr/>
            </a:pPr>
            <a:r>
              <a:rPr lang="en-GB" b="1" dirty="0" smtClean="0">
                <a:solidFill>
                  <a:schemeClr val="tx2">
                    <a:lumMod val="50000"/>
                  </a:schemeClr>
                </a:solidFill>
                <a:latin typeface="Tahoma" pitchFamily="34" charset="0"/>
                <a:cs typeface="Tahoma" pitchFamily="34" charset="0"/>
              </a:rPr>
              <a:t>    unintentional way</a:t>
            </a:r>
            <a:r>
              <a:rPr lang="en-GB" dirty="0" smtClean="0">
                <a:solidFill>
                  <a:schemeClr val="tx2">
                    <a:lumMod val="50000"/>
                  </a:schemeClr>
                </a:solidFill>
                <a:latin typeface="Tahoma" pitchFamily="34" charset="0"/>
                <a:cs typeface="Tahoma" pitchFamily="34" charset="0"/>
              </a:rPr>
              <a:t>.  </a:t>
            </a:r>
          </a:p>
          <a:p>
            <a:pPr>
              <a:buClr>
                <a:srgbClr val="FF3399"/>
              </a:buClr>
              <a:buFont typeface="Wingdings" pitchFamily="2" charset="2"/>
              <a:buChar char="§"/>
              <a:defRPr/>
            </a:pPr>
            <a:endParaRPr lang="en-GB" dirty="0" smtClean="0">
              <a:solidFill>
                <a:schemeClr val="tx2">
                  <a:lumMod val="50000"/>
                </a:schemeClr>
              </a:solidFill>
              <a:latin typeface="Tahoma" pitchFamily="34" charset="0"/>
              <a:cs typeface="Tahoma" pitchFamily="34" charset="0"/>
            </a:endParaRPr>
          </a:p>
          <a:p>
            <a:pPr>
              <a:buClr>
                <a:srgbClr val="FF3399"/>
              </a:buClr>
              <a:buFont typeface="Wingdings" pitchFamily="2" charset="2"/>
              <a:buChar char="§"/>
              <a:defRPr/>
            </a:pPr>
            <a:r>
              <a:rPr lang="en-GB" dirty="0" smtClean="0">
                <a:solidFill>
                  <a:schemeClr val="tx2">
                    <a:lumMod val="50000"/>
                  </a:schemeClr>
                </a:solidFill>
                <a:latin typeface="Tahoma" pitchFamily="34" charset="0"/>
                <a:cs typeface="Tahoma" pitchFamily="34" charset="0"/>
              </a:rPr>
              <a:t>  There </a:t>
            </a:r>
            <a:r>
              <a:rPr lang="en-GB" b="1" dirty="0" smtClean="0">
                <a:solidFill>
                  <a:schemeClr val="tx2">
                    <a:lumMod val="50000"/>
                  </a:schemeClr>
                </a:solidFill>
                <a:latin typeface="Tahoma" pitchFamily="34" charset="0"/>
                <a:cs typeface="Tahoma" pitchFamily="34" charset="0"/>
              </a:rPr>
              <a:t>is a disconnection as they are removed from the face to face.</a:t>
            </a:r>
          </a:p>
          <a:p>
            <a:pPr>
              <a:defRPr/>
            </a:pPr>
            <a:endParaRPr lang="en-GB" b="1" dirty="0" smtClean="0">
              <a:latin typeface="Tahoma" pitchFamily="34" charset="0"/>
              <a:cs typeface="Tahoma" pitchFamily="34" charset="0"/>
            </a:endParaRPr>
          </a:p>
          <a:p>
            <a:pPr>
              <a:buClr>
                <a:srgbClr val="FF3399"/>
              </a:buClr>
              <a:buFont typeface="Wingdings" pitchFamily="2" charset="2"/>
              <a:buChar char="§"/>
              <a:defRPr/>
            </a:pPr>
            <a:r>
              <a:rPr lang="en-GB" b="1" dirty="0" smtClean="0">
                <a:latin typeface="Tahoma" pitchFamily="34" charset="0"/>
                <a:cs typeface="Tahoma" pitchFamily="34" charset="0"/>
              </a:rPr>
              <a:t>  </a:t>
            </a:r>
            <a:r>
              <a:rPr lang="en-GB" b="1" dirty="0" smtClean="0">
                <a:solidFill>
                  <a:schemeClr val="tx2">
                    <a:lumMod val="50000"/>
                  </a:schemeClr>
                </a:solidFill>
                <a:latin typeface="Tahoma" pitchFamily="34" charset="0"/>
                <a:cs typeface="Tahoma" pitchFamily="34" charset="0"/>
              </a:rPr>
              <a:t>There is an evidence trail in the online world</a:t>
            </a:r>
            <a:r>
              <a:rPr lang="en-GB" dirty="0" smtClean="0">
                <a:solidFill>
                  <a:schemeClr val="tx2">
                    <a:lumMod val="50000"/>
                  </a:schemeClr>
                </a:solidFill>
                <a:latin typeface="Tahoma" pitchFamily="34" charset="0"/>
                <a:cs typeface="Tahoma" pitchFamily="34" charset="0"/>
              </a:rPr>
              <a:t> therefore there is the ability</a:t>
            </a:r>
          </a:p>
          <a:p>
            <a:pPr>
              <a:buClr>
                <a:srgbClr val="FF3399"/>
              </a:buClr>
              <a:defRPr/>
            </a:pPr>
            <a:r>
              <a:rPr lang="en-GB" dirty="0" smtClean="0">
                <a:solidFill>
                  <a:schemeClr val="tx2">
                    <a:lumMod val="50000"/>
                  </a:schemeClr>
                </a:solidFill>
                <a:latin typeface="Tahoma" pitchFamily="34" charset="0"/>
                <a:cs typeface="Tahoma" pitchFamily="34" charset="0"/>
              </a:rPr>
              <a:t>    to track people</a:t>
            </a:r>
            <a:endParaRPr lang="en-GB" dirty="0">
              <a:solidFill>
                <a:schemeClr val="tx2">
                  <a:lumMod val="50000"/>
                </a:schemeClr>
              </a:solidFill>
            </a:endParaRPr>
          </a:p>
        </p:txBody>
      </p:sp>
      <p:sp>
        <p:nvSpPr>
          <p:cNvPr id="4" name="TextBox 3"/>
          <p:cNvSpPr txBox="1"/>
          <p:nvPr/>
        </p:nvSpPr>
        <p:spPr>
          <a:xfrm>
            <a:off x="1839433" y="276436"/>
            <a:ext cx="5518297" cy="523220"/>
          </a:xfrm>
          <a:prstGeom prst="rect">
            <a:avLst/>
          </a:prstGeom>
          <a:noFill/>
        </p:spPr>
        <p:txBody>
          <a:bodyPr wrap="square" rtlCol="0">
            <a:spAutoFit/>
          </a:bodyPr>
          <a:lstStyle/>
          <a:p>
            <a:pPr algn="ctr"/>
            <a:r>
              <a:rPr lang="en-GB" sz="2800" b="1" dirty="0" smtClean="0">
                <a:solidFill>
                  <a:schemeClr val="tx2">
                    <a:lumMod val="50000"/>
                  </a:schemeClr>
                </a:solidFill>
                <a:latin typeface="Tahoma" pitchFamily="34" charset="0"/>
                <a:cs typeface="Tahoma" pitchFamily="34" charset="0"/>
              </a:rPr>
              <a:t>CYBER - BULLYING TRAITS</a:t>
            </a:r>
            <a:endParaRPr lang="en-GB" sz="2800" b="1" dirty="0">
              <a:solidFill>
                <a:schemeClr val="tx2">
                  <a:lumMod val="50000"/>
                </a:schemeClr>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9539" y="404037"/>
            <a:ext cx="6201475" cy="1231106"/>
          </a:xfrm>
          <a:prstGeom prst="rect">
            <a:avLst/>
          </a:prstGeom>
          <a:noFill/>
        </p:spPr>
        <p:txBody>
          <a:bodyPr wrap="square">
            <a:spAutoFit/>
          </a:bodyPr>
          <a:lstStyle/>
          <a:p>
            <a:pPr>
              <a:defRPr/>
            </a:pPr>
            <a:r>
              <a:rPr lang="en-GB" sz="2800" b="1" dirty="0">
                <a:solidFill>
                  <a:schemeClr val="tx2">
                    <a:lumMod val="50000"/>
                  </a:schemeClr>
                </a:solidFill>
                <a:latin typeface="Tahoma" pitchFamily="34" charset="0"/>
                <a:cs typeface="+mn-cs"/>
              </a:rPr>
              <a:t>Advise for young people and their families regarding cyber-bullying</a:t>
            </a:r>
            <a:r>
              <a:rPr lang="en-GB" b="1" dirty="0">
                <a:solidFill>
                  <a:srgbClr val="660066"/>
                </a:solidFill>
                <a:latin typeface="Tahoma" pitchFamily="34" charset="0"/>
                <a:cs typeface="+mn-cs"/>
              </a:rPr>
              <a:t/>
            </a:r>
            <a:br>
              <a:rPr lang="en-GB" b="1" dirty="0">
                <a:solidFill>
                  <a:srgbClr val="660066"/>
                </a:solidFill>
                <a:latin typeface="Tahoma" pitchFamily="34" charset="0"/>
                <a:cs typeface="+mn-cs"/>
              </a:rPr>
            </a:br>
            <a:endParaRPr lang="en-GB" dirty="0">
              <a:cs typeface="+mn-cs"/>
            </a:endParaRPr>
          </a:p>
        </p:txBody>
      </p:sp>
      <p:sp>
        <p:nvSpPr>
          <p:cNvPr id="4" name="Rectangle 3"/>
          <p:cNvSpPr/>
          <p:nvPr/>
        </p:nvSpPr>
        <p:spPr>
          <a:xfrm>
            <a:off x="180754" y="1677988"/>
            <a:ext cx="8750596" cy="4524315"/>
          </a:xfrm>
          <a:prstGeom prst="rect">
            <a:avLst/>
          </a:prstGeom>
        </p:spPr>
        <p:txBody>
          <a:bodyPr wrap="square">
            <a:spAutoFit/>
          </a:bodyPr>
          <a:lstStyle/>
          <a:p>
            <a:pPr>
              <a:lnSpc>
                <a:spcPct val="80000"/>
              </a:lnSpc>
              <a:buClr>
                <a:srgbClr val="D13DB1"/>
              </a:buClr>
              <a:buFont typeface="Wingdings" pitchFamily="2" charset="2"/>
              <a:buChar char="§"/>
              <a:defRPr/>
            </a:pPr>
            <a:r>
              <a:rPr lang="en-GB" sz="2000" dirty="0">
                <a:solidFill>
                  <a:schemeClr val="accent1">
                    <a:lumMod val="50000"/>
                  </a:schemeClr>
                </a:solidFill>
                <a:latin typeface="Tahoma" pitchFamily="34" charset="0"/>
                <a:cs typeface="+mn-cs"/>
              </a:rPr>
              <a:t> </a:t>
            </a:r>
            <a:r>
              <a:rPr lang="en-GB" sz="2000" dirty="0">
                <a:solidFill>
                  <a:schemeClr val="tx2">
                    <a:lumMod val="50000"/>
                  </a:schemeClr>
                </a:solidFill>
                <a:latin typeface="Tahoma" pitchFamily="34" charset="0"/>
                <a:cs typeface="+mn-cs"/>
              </a:rPr>
              <a:t>Tell someone you trust</a:t>
            </a:r>
          </a:p>
          <a:p>
            <a:pPr>
              <a:lnSpc>
                <a:spcPct val="80000"/>
              </a:lnSpc>
              <a:buClr>
                <a:srgbClr val="D13DB1"/>
              </a:buClr>
              <a:buFont typeface="Wingdings" pitchFamily="2" charset="2"/>
              <a:buChar char="§"/>
              <a:defRPr/>
            </a:pPr>
            <a:endParaRPr lang="en-GB" sz="2000" dirty="0">
              <a:solidFill>
                <a:schemeClr val="tx2">
                  <a:lumMod val="50000"/>
                </a:schemeClr>
              </a:solidFill>
              <a:latin typeface="Tahoma" pitchFamily="34" charset="0"/>
              <a:cs typeface="+mn-cs"/>
            </a:endParaRPr>
          </a:p>
          <a:p>
            <a:pPr>
              <a:lnSpc>
                <a:spcPct val="80000"/>
              </a:lnSpc>
              <a:buClr>
                <a:srgbClr val="D13DB1"/>
              </a:buClr>
              <a:buFont typeface="Wingdings" pitchFamily="2" charset="2"/>
              <a:buChar char="§"/>
              <a:defRPr/>
            </a:pPr>
            <a:r>
              <a:rPr lang="en-GB" sz="2000" dirty="0">
                <a:solidFill>
                  <a:schemeClr val="tx2">
                    <a:lumMod val="50000"/>
                  </a:schemeClr>
                </a:solidFill>
                <a:latin typeface="Tahoma" pitchFamily="34" charset="0"/>
                <a:cs typeface="+mn-cs"/>
              </a:rPr>
              <a:t> Report any cyber-bullying, even if it’s not happening to you</a:t>
            </a:r>
          </a:p>
          <a:p>
            <a:pPr>
              <a:lnSpc>
                <a:spcPct val="80000"/>
              </a:lnSpc>
              <a:buClr>
                <a:srgbClr val="D13DB1"/>
              </a:buClr>
              <a:buFont typeface="Wingdings" pitchFamily="2" charset="2"/>
              <a:buChar char="§"/>
              <a:defRPr/>
            </a:pPr>
            <a:endParaRPr lang="en-GB" sz="2000" dirty="0">
              <a:solidFill>
                <a:schemeClr val="tx2">
                  <a:lumMod val="50000"/>
                </a:schemeClr>
              </a:solidFill>
              <a:latin typeface="Tahoma" pitchFamily="34" charset="0"/>
              <a:cs typeface="+mn-cs"/>
            </a:endParaRPr>
          </a:p>
          <a:p>
            <a:pPr>
              <a:lnSpc>
                <a:spcPct val="80000"/>
              </a:lnSpc>
              <a:buClr>
                <a:srgbClr val="D13DB1"/>
              </a:buClr>
              <a:buFont typeface="Wingdings" pitchFamily="2" charset="2"/>
              <a:buChar char="§"/>
              <a:defRPr/>
            </a:pPr>
            <a:r>
              <a:rPr lang="en-GB" sz="2000" dirty="0">
                <a:solidFill>
                  <a:schemeClr val="tx2">
                    <a:lumMod val="50000"/>
                  </a:schemeClr>
                </a:solidFill>
                <a:latin typeface="Tahoma" pitchFamily="34" charset="0"/>
                <a:cs typeface="+mn-cs"/>
              </a:rPr>
              <a:t> Never respond/retaliate as it could make matters worse</a:t>
            </a:r>
          </a:p>
          <a:p>
            <a:pPr>
              <a:lnSpc>
                <a:spcPct val="80000"/>
              </a:lnSpc>
              <a:buClr>
                <a:srgbClr val="D13DB1"/>
              </a:buClr>
              <a:buFont typeface="Wingdings" pitchFamily="2" charset="2"/>
              <a:buChar char="§"/>
              <a:defRPr/>
            </a:pPr>
            <a:endParaRPr lang="en-GB" sz="2000" dirty="0">
              <a:solidFill>
                <a:schemeClr val="tx2">
                  <a:lumMod val="50000"/>
                </a:schemeClr>
              </a:solidFill>
              <a:latin typeface="Tahoma" pitchFamily="34" charset="0"/>
              <a:cs typeface="+mn-cs"/>
            </a:endParaRPr>
          </a:p>
          <a:p>
            <a:pPr>
              <a:lnSpc>
                <a:spcPct val="80000"/>
              </a:lnSpc>
              <a:buClr>
                <a:srgbClr val="D13DB1"/>
              </a:buClr>
              <a:buFont typeface="Wingdings" pitchFamily="2" charset="2"/>
              <a:buChar char="§"/>
              <a:defRPr/>
            </a:pPr>
            <a:r>
              <a:rPr lang="en-GB" sz="2000" dirty="0">
                <a:solidFill>
                  <a:schemeClr val="tx2">
                    <a:lumMod val="50000"/>
                  </a:schemeClr>
                </a:solidFill>
                <a:latin typeface="Tahoma" pitchFamily="34" charset="0"/>
                <a:cs typeface="+mn-cs"/>
              </a:rPr>
              <a:t> Block the cyber-bullies from contacting you</a:t>
            </a:r>
          </a:p>
          <a:p>
            <a:pPr>
              <a:lnSpc>
                <a:spcPct val="80000"/>
              </a:lnSpc>
              <a:buClr>
                <a:srgbClr val="D13DB1"/>
              </a:buClr>
              <a:buFont typeface="Wingdings" pitchFamily="2" charset="2"/>
              <a:buChar char="§"/>
              <a:defRPr/>
            </a:pPr>
            <a:endParaRPr lang="en-GB" sz="2000" dirty="0">
              <a:solidFill>
                <a:schemeClr val="tx2">
                  <a:lumMod val="50000"/>
                </a:schemeClr>
              </a:solidFill>
              <a:latin typeface="Tahoma" pitchFamily="34" charset="0"/>
              <a:cs typeface="+mn-cs"/>
            </a:endParaRPr>
          </a:p>
          <a:p>
            <a:pPr>
              <a:lnSpc>
                <a:spcPct val="80000"/>
              </a:lnSpc>
              <a:buClr>
                <a:srgbClr val="D13DB1"/>
              </a:buClr>
              <a:buFont typeface="Wingdings" pitchFamily="2" charset="2"/>
              <a:buChar char="§"/>
              <a:defRPr/>
            </a:pPr>
            <a:r>
              <a:rPr lang="en-GB" sz="2000" dirty="0">
                <a:solidFill>
                  <a:schemeClr val="tx2">
                    <a:lumMod val="50000"/>
                  </a:schemeClr>
                </a:solidFill>
                <a:latin typeface="Tahoma" pitchFamily="34" charset="0"/>
                <a:cs typeface="+mn-cs"/>
              </a:rPr>
              <a:t> Save and print any bullying messages, posts, pictures or </a:t>
            </a:r>
            <a:r>
              <a:rPr lang="en-GB" sz="2000" dirty="0" smtClean="0">
                <a:solidFill>
                  <a:schemeClr val="tx2">
                    <a:lumMod val="50000"/>
                  </a:schemeClr>
                </a:solidFill>
                <a:latin typeface="Tahoma" pitchFamily="34" charset="0"/>
                <a:cs typeface="+mn-cs"/>
              </a:rPr>
              <a:t>videos that</a:t>
            </a:r>
          </a:p>
          <a:p>
            <a:pPr>
              <a:lnSpc>
                <a:spcPct val="80000"/>
              </a:lnSpc>
              <a:buClr>
                <a:srgbClr val="D13DB1"/>
              </a:buClr>
              <a:defRPr/>
            </a:pPr>
            <a:r>
              <a:rPr lang="en-GB" sz="2000" dirty="0" smtClean="0">
                <a:solidFill>
                  <a:schemeClr val="tx2">
                    <a:lumMod val="50000"/>
                  </a:schemeClr>
                </a:solidFill>
                <a:latin typeface="Tahoma" pitchFamily="34" charset="0"/>
                <a:cs typeface="+mn-cs"/>
              </a:rPr>
              <a:t>   </a:t>
            </a:r>
            <a:r>
              <a:rPr lang="en-GB" sz="2000" dirty="0">
                <a:solidFill>
                  <a:schemeClr val="tx2">
                    <a:lumMod val="50000"/>
                  </a:schemeClr>
                </a:solidFill>
                <a:latin typeface="Tahoma" pitchFamily="34" charset="0"/>
                <a:cs typeface="+mn-cs"/>
              </a:rPr>
              <a:t>you receive</a:t>
            </a:r>
          </a:p>
          <a:p>
            <a:pPr>
              <a:lnSpc>
                <a:spcPct val="80000"/>
              </a:lnSpc>
              <a:buClr>
                <a:srgbClr val="D13DB1"/>
              </a:buClr>
              <a:buFont typeface="Wingdings" pitchFamily="2" charset="2"/>
              <a:buChar char="§"/>
              <a:defRPr/>
            </a:pPr>
            <a:endParaRPr lang="en-GB" sz="2000" dirty="0">
              <a:solidFill>
                <a:schemeClr val="tx2">
                  <a:lumMod val="50000"/>
                </a:schemeClr>
              </a:solidFill>
              <a:latin typeface="Tahoma" pitchFamily="34" charset="0"/>
              <a:cs typeface="+mn-cs"/>
            </a:endParaRPr>
          </a:p>
          <a:p>
            <a:pPr>
              <a:lnSpc>
                <a:spcPct val="80000"/>
              </a:lnSpc>
              <a:buClr>
                <a:srgbClr val="D13DB1"/>
              </a:buClr>
              <a:buFont typeface="Wingdings" pitchFamily="2" charset="2"/>
              <a:buChar char="§"/>
              <a:defRPr/>
            </a:pPr>
            <a:r>
              <a:rPr lang="en-GB" sz="2000" dirty="0">
                <a:solidFill>
                  <a:schemeClr val="tx2">
                    <a:lumMod val="50000"/>
                  </a:schemeClr>
                </a:solidFill>
                <a:latin typeface="Tahoma" pitchFamily="34" charset="0"/>
                <a:cs typeface="+mn-cs"/>
              </a:rPr>
              <a:t> Make a note of the dates and times they are received</a:t>
            </a:r>
          </a:p>
          <a:p>
            <a:pPr>
              <a:lnSpc>
                <a:spcPct val="80000"/>
              </a:lnSpc>
              <a:buClr>
                <a:srgbClr val="D13DB1"/>
              </a:buClr>
              <a:buFont typeface="Wingdings" pitchFamily="2" charset="2"/>
              <a:buChar char="§"/>
              <a:defRPr/>
            </a:pPr>
            <a:endParaRPr lang="en-GB" sz="2000" dirty="0">
              <a:solidFill>
                <a:schemeClr val="tx2">
                  <a:lumMod val="50000"/>
                </a:schemeClr>
              </a:solidFill>
              <a:latin typeface="Tahoma" pitchFamily="34" charset="0"/>
              <a:cs typeface="+mn-cs"/>
            </a:endParaRPr>
          </a:p>
          <a:p>
            <a:pPr>
              <a:lnSpc>
                <a:spcPct val="80000"/>
              </a:lnSpc>
              <a:buClr>
                <a:srgbClr val="D13DB1"/>
              </a:buClr>
              <a:buFont typeface="Wingdings" pitchFamily="2" charset="2"/>
              <a:buChar char="§"/>
              <a:defRPr/>
            </a:pPr>
            <a:r>
              <a:rPr lang="en-GB" sz="2000" dirty="0">
                <a:solidFill>
                  <a:schemeClr val="tx2">
                    <a:lumMod val="50000"/>
                  </a:schemeClr>
                </a:solidFill>
                <a:latin typeface="Tahoma" pitchFamily="34" charset="0"/>
                <a:cs typeface="+mn-cs"/>
              </a:rPr>
              <a:t> Keep your passwords private</a:t>
            </a:r>
          </a:p>
          <a:p>
            <a:pPr>
              <a:lnSpc>
                <a:spcPct val="80000"/>
              </a:lnSpc>
              <a:buClr>
                <a:srgbClr val="D13DB1"/>
              </a:buClr>
              <a:buFont typeface="Wingdings" pitchFamily="2" charset="2"/>
              <a:buChar char="§"/>
              <a:defRPr/>
            </a:pPr>
            <a:endParaRPr lang="en-GB" sz="2000" dirty="0">
              <a:solidFill>
                <a:schemeClr val="tx2">
                  <a:lumMod val="50000"/>
                </a:schemeClr>
              </a:solidFill>
              <a:latin typeface="Tahoma" pitchFamily="34" charset="0"/>
              <a:cs typeface="+mn-cs"/>
            </a:endParaRPr>
          </a:p>
          <a:p>
            <a:pPr>
              <a:lnSpc>
                <a:spcPct val="80000"/>
              </a:lnSpc>
              <a:buClr>
                <a:srgbClr val="D13DB1"/>
              </a:buClr>
              <a:buFont typeface="Wingdings" pitchFamily="2" charset="2"/>
              <a:buChar char="§"/>
              <a:defRPr/>
            </a:pPr>
            <a:r>
              <a:rPr lang="en-GB" sz="2000" dirty="0">
                <a:solidFill>
                  <a:schemeClr val="tx2">
                    <a:lumMod val="50000"/>
                  </a:schemeClr>
                </a:solidFill>
                <a:latin typeface="Tahoma" pitchFamily="34" charset="0"/>
                <a:cs typeface="+mn-cs"/>
              </a:rPr>
              <a:t> Don’t post any personal information or pictures online</a:t>
            </a:r>
          </a:p>
          <a:p>
            <a:pPr>
              <a:lnSpc>
                <a:spcPct val="80000"/>
              </a:lnSpc>
              <a:buClr>
                <a:srgbClr val="D13DB1"/>
              </a:buClr>
              <a:buFont typeface="Wingdings" pitchFamily="2" charset="2"/>
              <a:buChar char="§"/>
              <a:defRPr/>
            </a:pPr>
            <a:endParaRPr lang="en-GB" sz="2000" dirty="0">
              <a:solidFill>
                <a:schemeClr val="tx2">
                  <a:lumMod val="50000"/>
                </a:schemeClr>
              </a:solidFill>
              <a:latin typeface="Tahoma" pitchFamily="34" charset="0"/>
              <a:cs typeface="+mn-cs"/>
            </a:endParaRPr>
          </a:p>
          <a:p>
            <a:pPr>
              <a:lnSpc>
                <a:spcPct val="80000"/>
              </a:lnSpc>
              <a:buClr>
                <a:srgbClr val="D13DB1"/>
              </a:buClr>
              <a:defRPr/>
            </a:pPr>
            <a:endParaRPr lang="en-GB" sz="2000" dirty="0">
              <a:solidFill>
                <a:schemeClr val="tx2">
                  <a:lumMod val="50000"/>
                </a:schemeClr>
              </a:solidFill>
              <a:latin typeface="Tahoma" pitchFamily="34" charset="0"/>
              <a:cs typeface="+mn-cs"/>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1044575" y="319088"/>
            <a:ext cx="7766050" cy="5664200"/>
          </a:xfrm>
          <a:prstGeom prst="rect">
            <a:avLst/>
          </a:prstGeom>
          <a:noFill/>
          <a:ln w="9525">
            <a:noFill/>
            <a:miter lim="800000"/>
            <a:headEnd/>
            <a:tailEnd/>
          </a:ln>
        </p:spPr>
        <p:txBody>
          <a:bodyPr/>
          <a:lstStyle/>
          <a:p>
            <a:pPr marL="342900" indent="-342900" algn="ctr">
              <a:spcBef>
                <a:spcPct val="20000"/>
              </a:spcBef>
              <a:defRPr/>
            </a:pPr>
            <a:endParaRPr lang="en-US" sz="9600" dirty="0">
              <a:solidFill>
                <a:srgbClr val="990000"/>
              </a:solidFill>
            </a:endParaRPr>
          </a:p>
        </p:txBody>
      </p:sp>
      <p:sp>
        <p:nvSpPr>
          <p:cNvPr id="3" name="TextBox 2"/>
          <p:cNvSpPr txBox="1">
            <a:spLocks noChangeArrowheads="1"/>
          </p:cNvSpPr>
          <p:nvPr/>
        </p:nvSpPr>
        <p:spPr bwMode="auto">
          <a:xfrm>
            <a:off x="1" y="207818"/>
            <a:ext cx="9144000" cy="6863417"/>
          </a:xfrm>
          <a:prstGeom prst="rect">
            <a:avLst/>
          </a:prstGeom>
          <a:noFill/>
          <a:ln w="9525">
            <a:noFill/>
            <a:miter lim="800000"/>
            <a:headEnd/>
            <a:tailEnd/>
          </a:ln>
        </p:spPr>
        <p:txBody>
          <a:bodyPr wrap="square">
            <a:spAutoFit/>
          </a:bodyPr>
          <a:lstStyle/>
          <a:p>
            <a:pPr algn="ctr">
              <a:defRPr/>
            </a:pPr>
            <a:r>
              <a:rPr lang="en-GB" sz="4000" dirty="0" smtClean="0">
                <a:solidFill>
                  <a:srgbClr val="44546A">
                    <a:lumMod val="50000"/>
                  </a:srgbClr>
                </a:solidFill>
                <a:latin typeface="Tahoma" pitchFamily="34" charset="0"/>
                <a:cs typeface="Tahoma" pitchFamily="34" charset="0"/>
              </a:rPr>
              <a:t>Digital Footprint</a:t>
            </a:r>
          </a:p>
          <a:p>
            <a:pPr>
              <a:buClr>
                <a:srgbClr val="C945A3"/>
              </a:buClr>
              <a:buFont typeface="Wingdings" pitchFamily="2" charset="2"/>
              <a:buChar char="§"/>
              <a:defRPr/>
            </a:pPr>
            <a:endParaRPr lang="en-GB" sz="2400" dirty="0">
              <a:solidFill>
                <a:srgbClr val="44546A">
                  <a:lumMod val="50000"/>
                </a:srgbClr>
              </a:solidFill>
              <a:latin typeface="Tahoma" pitchFamily="34" charset="0"/>
              <a:cs typeface="Tahoma" pitchFamily="34" charset="0"/>
            </a:endParaRPr>
          </a:p>
          <a:p>
            <a:pPr>
              <a:buClr>
                <a:srgbClr val="C945A3"/>
              </a:buClr>
              <a:buFont typeface="Wingdings" pitchFamily="2" charset="2"/>
              <a:buChar char="§"/>
              <a:defRPr/>
            </a:pPr>
            <a:r>
              <a:rPr lang="en-GB" sz="2400" dirty="0" smtClean="0">
                <a:solidFill>
                  <a:srgbClr val="44546A">
                    <a:lumMod val="50000"/>
                  </a:srgbClr>
                </a:solidFill>
                <a:latin typeface="Tahoma" pitchFamily="34" charset="0"/>
                <a:cs typeface="Tahoma" pitchFamily="34" charset="0"/>
              </a:rPr>
              <a:t> Try googling yourself and your family, this will show your </a:t>
            </a:r>
          </a:p>
          <a:p>
            <a:pPr>
              <a:buClr>
                <a:srgbClr val="C945A3"/>
              </a:buClr>
              <a:defRPr/>
            </a:pPr>
            <a:r>
              <a:rPr lang="en-GB" sz="2400" dirty="0" smtClean="0">
                <a:solidFill>
                  <a:srgbClr val="44546A">
                    <a:lumMod val="50000"/>
                  </a:srgbClr>
                </a:solidFill>
                <a:latin typeface="Tahoma" pitchFamily="34" charset="0"/>
                <a:cs typeface="Tahoma" pitchFamily="34" charset="0"/>
              </a:rPr>
              <a:t>   digital footprint.</a:t>
            </a:r>
          </a:p>
          <a:p>
            <a:pPr>
              <a:buClr>
                <a:srgbClr val="C945A3"/>
              </a:buClr>
              <a:buFont typeface="Wingdings" pitchFamily="2" charset="2"/>
              <a:buChar char="§"/>
              <a:defRPr/>
            </a:pPr>
            <a:endParaRPr lang="en-GB" sz="2400" dirty="0">
              <a:solidFill>
                <a:srgbClr val="44546A">
                  <a:lumMod val="50000"/>
                </a:srgbClr>
              </a:solidFill>
              <a:latin typeface="Tahoma" pitchFamily="34" charset="0"/>
              <a:cs typeface="Tahoma" pitchFamily="34" charset="0"/>
            </a:endParaRPr>
          </a:p>
          <a:p>
            <a:pPr>
              <a:buClr>
                <a:srgbClr val="C945A3"/>
              </a:buClr>
              <a:buFont typeface="Wingdings" pitchFamily="2" charset="2"/>
              <a:buChar char="§"/>
              <a:defRPr/>
            </a:pPr>
            <a:r>
              <a:rPr lang="en-GB" sz="2400" dirty="0">
                <a:solidFill>
                  <a:srgbClr val="44546A">
                    <a:lumMod val="50000"/>
                  </a:srgbClr>
                </a:solidFill>
                <a:latin typeface="Tahoma" pitchFamily="34" charset="0"/>
                <a:cs typeface="Tahoma" pitchFamily="34" charset="0"/>
              </a:rPr>
              <a:t> </a:t>
            </a:r>
            <a:r>
              <a:rPr lang="en-GB" sz="2400" dirty="0" smtClean="0">
                <a:solidFill>
                  <a:srgbClr val="44546A">
                    <a:lumMod val="50000"/>
                  </a:srgbClr>
                </a:solidFill>
                <a:latin typeface="Tahoma" pitchFamily="34" charset="0"/>
                <a:cs typeface="Tahoma" pitchFamily="34" charset="0"/>
              </a:rPr>
              <a:t>Click on images when googling to see what pictures of your</a:t>
            </a:r>
          </a:p>
          <a:p>
            <a:pPr>
              <a:buClr>
                <a:srgbClr val="C945A3"/>
              </a:buClr>
              <a:defRPr/>
            </a:pPr>
            <a:r>
              <a:rPr lang="en-GB" sz="2400" dirty="0" smtClean="0">
                <a:solidFill>
                  <a:srgbClr val="44546A">
                    <a:lumMod val="50000"/>
                  </a:srgbClr>
                </a:solidFill>
                <a:latin typeface="Tahoma" pitchFamily="34" charset="0"/>
                <a:cs typeface="Tahoma" pitchFamily="34" charset="0"/>
              </a:rPr>
              <a:t>   family maybe out there.</a:t>
            </a:r>
          </a:p>
          <a:p>
            <a:pPr>
              <a:buClr>
                <a:srgbClr val="C945A3"/>
              </a:buClr>
              <a:buFont typeface="Wingdings" pitchFamily="2" charset="2"/>
              <a:buChar char="§"/>
              <a:defRPr/>
            </a:pPr>
            <a:endParaRPr lang="en-GB" sz="2400" dirty="0">
              <a:solidFill>
                <a:srgbClr val="44546A">
                  <a:lumMod val="50000"/>
                </a:srgbClr>
              </a:solidFill>
              <a:latin typeface="Tahoma" pitchFamily="34" charset="0"/>
              <a:cs typeface="Tahoma" pitchFamily="34" charset="0"/>
            </a:endParaRPr>
          </a:p>
          <a:p>
            <a:pPr>
              <a:buClr>
                <a:srgbClr val="C945A3"/>
              </a:buClr>
              <a:buFont typeface="Wingdings" pitchFamily="2" charset="2"/>
              <a:buChar char="§"/>
              <a:defRPr/>
            </a:pPr>
            <a:r>
              <a:rPr lang="en-GB" sz="2400" dirty="0">
                <a:solidFill>
                  <a:srgbClr val="44546A">
                    <a:lumMod val="50000"/>
                  </a:srgbClr>
                </a:solidFill>
                <a:latin typeface="Tahoma" pitchFamily="34" charset="0"/>
                <a:cs typeface="Tahoma" pitchFamily="34" charset="0"/>
              </a:rPr>
              <a:t> </a:t>
            </a:r>
            <a:r>
              <a:rPr lang="en-GB" sz="2400" dirty="0" smtClean="0">
                <a:solidFill>
                  <a:srgbClr val="44546A">
                    <a:lumMod val="50000"/>
                  </a:srgbClr>
                </a:solidFill>
                <a:latin typeface="Tahoma" pitchFamily="34" charset="0"/>
                <a:cs typeface="Tahoma" pitchFamily="34" charset="0"/>
              </a:rPr>
              <a:t>If you find something inappropriate then so can someone </a:t>
            </a:r>
          </a:p>
          <a:p>
            <a:pPr>
              <a:buClr>
                <a:srgbClr val="C945A3"/>
              </a:buClr>
              <a:defRPr/>
            </a:pPr>
            <a:r>
              <a:rPr lang="en-GB" sz="2400" dirty="0" smtClean="0">
                <a:solidFill>
                  <a:srgbClr val="44546A">
                    <a:lumMod val="50000"/>
                  </a:srgbClr>
                </a:solidFill>
                <a:latin typeface="Tahoma" pitchFamily="34" charset="0"/>
                <a:cs typeface="Tahoma" pitchFamily="34" charset="0"/>
              </a:rPr>
              <a:t>   else.</a:t>
            </a:r>
          </a:p>
          <a:p>
            <a:pPr>
              <a:buClr>
                <a:srgbClr val="C945A3"/>
              </a:buClr>
              <a:buFont typeface="Wingdings" pitchFamily="2" charset="2"/>
              <a:buChar char="§"/>
              <a:defRPr/>
            </a:pPr>
            <a:endParaRPr lang="en-GB" sz="2400" dirty="0" smtClean="0">
              <a:solidFill>
                <a:srgbClr val="44546A">
                  <a:lumMod val="50000"/>
                </a:srgbClr>
              </a:solidFill>
              <a:latin typeface="Tahoma" pitchFamily="34" charset="0"/>
              <a:cs typeface="Tahoma" pitchFamily="34" charset="0"/>
            </a:endParaRPr>
          </a:p>
          <a:p>
            <a:pPr>
              <a:buClr>
                <a:srgbClr val="C945A3"/>
              </a:buClr>
              <a:buFont typeface="Wingdings" pitchFamily="2" charset="2"/>
              <a:buChar char="§"/>
              <a:defRPr/>
            </a:pPr>
            <a:r>
              <a:rPr lang="en-GB" sz="2400" dirty="0" smtClean="0">
                <a:solidFill>
                  <a:srgbClr val="44546A">
                    <a:lumMod val="50000"/>
                  </a:srgbClr>
                </a:solidFill>
                <a:latin typeface="Tahoma" pitchFamily="34" charset="0"/>
                <a:cs typeface="Tahoma" pitchFamily="34" charset="0"/>
              </a:rPr>
              <a:t> Google will remove personal information if requested to do</a:t>
            </a:r>
          </a:p>
          <a:p>
            <a:pPr>
              <a:buClr>
                <a:srgbClr val="C945A3"/>
              </a:buClr>
              <a:defRPr/>
            </a:pPr>
            <a:r>
              <a:rPr lang="en-GB" sz="2400" dirty="0" smtClean="0">
                <a:solidFill>
                  <a:srgbClr val="44546A">
                    <a:lumMod val="50000"/>
                  </a:srgbClr>
                </a:solidFill>
                <a:latin typeface="Tahoma" pitchFamily="34" charset="0"/>
                <a:cs typeface="Tahoma" pitchFamily="34" charset="0"/>
              </a:rPr>
              <a:t>  so.</a:t>
            </a:r>
            <a:endParaRPr lang="en-GB" sz="2400" dirty="0">
              <a:solidFill>
                <a:srgbClr val="44546A">
                  <a:lumMod val="50000"/>
                </a:srgbClr>
              </a:solidFill>
              <a:latin typeface="Tahoma" pitchFamily="34" charset="0"/>
              <a:cs typeface="Tahoma" pitchFamily="34" charset="0"/>
            </a:endParaRPr>
          </a:p>
          <a:p>
            <a:pPr>
              <a:buClr>
                <a:srgbClr val="ED7D31"/>
              </a:buClr>
              <a:defRPr/>
            </a:pPr>
            <a:endParaRPr lang="en-GB" sz="2800" dirty="0">
              <a:solidFill>
                <a:srgbClr val="44546A">
                  <a:lumMod val="50000"/>
                </a:srgbClr>
              </a:solidFill>
              <a:latin typeface="Tahoma" pitchFamily="34" charset="0"/>
              <a:cs typeface="Tahoma" pitchFamily="34" charset="0"/>
            </a:endParaRPr>
          </a:p>
          <a:p>
            <a:pPr>
              <a:buClr>
                <a:srgbClr val="ED7D31"/>
              </a:buClr>
              <a:defRPr/>
            </a:pPr>
            <a:endParaRPr lang="en-GB" sz="2800" dirty="0">
              <a:solidFill>
                <a:srgbClr val="5B9BD5">
                  <a:lumMod val="50000"/>
                </a:srgbClr>
              </a:solidFill>
              <a:latin typeface="Tahoma" pitchFamily="34" charset="0"/>
              <a:cs typeface="Tahoma" pitchFamily="34" charset="0"/>
            </a:endParaRPr>
          </a:p>
          <a:p>
            <a:pPr>
              <a:buClr>
                <a:srgbClr val="ED7D31"/>
              </a:buClr>
              <a:defRPr/>
            </a:pPr>
            <a:endParaRPr lang="en-GB" sz="2800" dirty="0">
              <a:solidFill>
                <a:srgbClr val="5B9BD5">
                  <a:lumMod val="50000"/>
                </a:srgbClr>
              </a:solidFill>
              <a:latin typeface="Tahoma" pitchFamily="34" charset="0"/>
              <a:cs typeface="Tahoma" pitchFamily="34" charset="0"/>
            </a:endParaRPr>
          </a:p>
          <a:p>
            <a:pPr>
              <a:buClr>
                <a:srgbClr val="ED7D31"/>
              </a:buClr>
              <a:defRPr/>
            </a:pPr>
            <a:endParaRPr lang="en-GB" sz="2800" dirty="0">
              <a:solidFill>
                <a:srgbClr val="5B9BD5">
                  <a:lumMod val="50000"/>
                </a:srgbClr>
              </a:solidFill>
              <a:latin typeface="Tahoma" pitchFamily="34" charset="0"/>
              <a:cs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64" y="5440363"/>
            <a:ext cx="8540461" cy="1085850"/>
          </a:xfrm>
          <a:prstGeom prst="rect">
            <a:avLst/>
          </a:prstGeom>
        </p:spPr>
      </p:pic>
    </p:spTree>
    <p:extLst>
      <p:ext uri="{BB962C8B-B14F-4D97-AF65-F5344CB8AC3E}">
        <p14:creationId xmlns:p14="http://schemas.microsoft.com/office/powerpoint/2010/main" val="265802101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p:cTn id="3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p:cTn id="4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p:cTn id="5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p:cTn id="5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27127" cy="6930736"/>
          </a:xfrm>
          <a:prstGeom prst="rect">
            <a:avLst/>
          </a:prstGeom>
        </p:spPr>
      </p:pic>
    </p:spTree>
    <p:extLst>
      <p:ext uri="{BB962C8B-B14F-4D97-AF65-F5344CB8AC3E}">
        <p14:creationId xmlns:p14="http://schemas.microsoft.com/office/powerpoint/2010/main" val="1039402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1044575" y="319088"/>
            <a:ext cx="7766050" cy="5664200"/>
          </a:xfrm>
          <a:prstGeom prst="rect">
            <a:avLst/>
          </a:prstGeom>
          <a:noFill/>
          <a:ln w="9525">
            <a:noFill/>
            <a:miter lim="800000"/>
            <a:headEnd/>
            <a:tailEnd/>
          </a:ln>
        </p:spPr>
        <p:txBody>
          <a:bodyPr/>
          <a:lstStyle/>
          <a:p>
            <a:pPr marL="342900" indent="-342900" algn="ctr">
              <a:spcBef>
                <a:spcPct val="20000"/>
              </a:spcBef>
              <a:defRPr/>
            </a:pPr>
            <a:endParaRPr lang="en-US" sz="9600" dirty="0">
              <a:solidFill>
                <a:srgbClr val="990000"/>
              </a:solidFill>
            </a:endParaRPr>
          </a:p>
        </p:txBody>
      </p:sp>
      <p:sp>
        <p:nvSpPr>
          <p:cNvPr id="3" name="TextBox 2"/>
          <p:cNvSpPr txBox="1">
            <a:spLocks noChangeArrowheads="1"/>
          </p:cNvSpPr>
          <p:nvPr/>
        </p:nvSpPr>
        <p:spPr bwMode="auto">
          <a:xfrm>
            <a:off x="191386" y="-1"/>
            <a:ext cx="8814391" cy="5693866"/>
          </a:xfrm>
          <a:prstGeom prst="rect">
            <a:avLst/>
          </a:prstGeom>
          <a:noFill/>
          <a:ln w="9525">
            <a:noFill/>
            <a:miter lim="800000"/>
            <a:headEnd/>
            <a:tailEnd/>
          </a:ln>
        </p:spPr>
        <p:txBody>
          <a:bodyPr wrap="square">
            <a:spAutoFit/>
          </a:bodyPr>
          <a:lstStyle/>
          <a:p>
            <a:pPr>
              <a:defRPr/>
            </a:pPr>
            <a:r>
              <a:rPr lang="en-GB" sz="2800" b="1" dirty="0">
                <a:solidFill>
                  <a:srgbClr val="4F81BD">
                    <a:lumMod val="50000"/>
                  </a:srgbClr>
                </a:solidFill>
                <a:latin typeface="Tahoma" pitchFamily="34" charset="0"/>
                <a:cs typeface="Tahoma" pitchFamily="34" charset="0"/>
              </a:rPr>
              <a:t>            </a:t>
            </a:r>
            <a:endParaRPr lang="en-GB" sz="2800" b="1" dirty="0">
              <a:solidFill>
                <a:srgbClr val="1F497D">
                  <a:lumMod val="50000"/>
                </a:srgbClr>
              </a:solidFill>
              <a:latin typeface="Tahoma" pitchFamily="34" charset="0"/>
              <a:cs typeface="Tahoma" pitchFamily="34" charset="0"/>
            </a:endParaRPr>
          </a:p>
          <a:p>
            <a:pPr>
              <a:defRPr/>
            </a:pPr>
            <a:endParaRPr lang="en-GB" sz="2800" b="1" dirty="0">
              <a:solidFill>
                <a:srgbClr val="1F497D">
                  <a:lumMod val="50000"/>
                </a:srgbClr>
              </a:solidFill>
              <a:latin typeface="Tahoma" pitchFamily="34" charset="0"/>
              <a:cs typeface="Tahoma" pitchFamily="34" charset="0"/>
            </a:endParaRPr>
          </a:p>
          <a:p>
            <a:pPr>
              <a:buClr>
                <a:srgbClr val="C0504D"/>
              </a:buClr>
              <a:defRPr/>
            </a:pPr>
            <a:endParaRPr lang="en-GB" sz="2800" dirty="0" smtClean="0">
              <a:solidFill>
                <a:srgbClr val="1F497D">
                  <a:lumMod val="50000"/>
                </a:srgbClr>
              </a:solidFill>
              <a:latin typeface="Tahoma" pitchFamily="34" charset="0"/>
              <a:cs typeface="Tahoma" pitchFamily="34" charset="0"/>
            </a:endParaRPr>
          </a:p>
          <a:p>
            <a:pPr>
              <a:buClr>
                <a:srgbClr val="C0504D"/>
              </a:buClr>
              <a:defRPr/>
            </a:pPr>
            <a:endParaRPr lang="en-GB" sz="2800" dirty="0" smtClean="0">
              <a:solidFill>
                <a:srgbClr val="1F497D">
                  <a:lumMod val="50000"/>
                </a:srgbClr>
              </a:solidFill>
              <a:latin typeface="Tahoma" pitchFamily="34" charset="0"/>
              <a:cs typeface="Tahoma" pitchFamily="34" charset="0"/>
            </a:endParaRPr>
          </a:p>
          <a:p>
            <a:pPr>
              <a:buClr>
                <a:srgbClr val="C0504D"/>
              </a:buClr>
              <a:buFont typeface="Wingdings" pitchFamily="2" charset="2"/>
              <a:buChar char="§"/>
              <a:defRPr/>
            </a:pPr>
            <a:endParaRPr lang="en-GB" sz="2800" dirty="0">
              <a:solidFill>
                <a:srgbClr val="1F497D">
                  <a:lumMod val="50000"/>
                </a:srgbClr>
              </a:solidFill>
              <a:latin typeface="Tahoma" pitchFamily="34" charset="0"/>
              <a:cs typeface="Tahoma" pitchFamily="34" charset="0"/>
            </a:endParaRPr>
          </a:p>
          <a:p>
            <a:pPr>
              <a:buClr>
                <a:srgbClr val="C0504D"/>
              </a:buClr>
              <a:buFont typeface="Wingdings" pitchFamily="2" charset="2"/>
              <a:buChar char="§"/>
              <a:defRPr/>
            </a:pPr>
            <a:endParaRPr lang="en-GB" sz="2800" dirty="0">
              <a:solidFill>
                <a:srgbClr val="1F497D">
                  <a:lumMod val="50000"/>
                </a:srgbClr>
              </a:solidFill>
              <a:latin typeface="Tahoma" pitchFamily="34" charset="0"/>
              <a:cs typeface="Tahoma" pitchFamily="34" charset="0"/>
            </a:endParaRPr>
          </a:p>
          <a:p>
            <a:pPr>
              <a:buClr>
                <a:srgbClr val="C0504D"/>
              </a:buClr>
              <a:defRPr/>
            </a:pPr>
            <a:endParaRPr lang="en-GB" sz="2800" dirty="0">
              <a:solidFill>
                <a:srgbClr val="1F497D">
                  <a:lumMod val="50000"/>
                </a:srgbClr>
              </a:solidFill>
              <a:latin typeface="Tahoma" pitchFamily="34" charset="0"/>
              <a:cs typeface="Tahoma" pitchFamily="34" charset="0"/>
            </a:endParaRPr>
          </a:p>
          <a:p>
            <a:pPr>
              <a:buClr>
                <a:srgbClr val="C0504D"/>
              </a:buClr>
              <a:defRPr/>
            </a:pPr>
            <a:r>
              <a:rPr lang="en-GB" sz="2800" dirty="0" smtClean="0">
                <a:solidFill>
                  <a:srgbClr val="1F497D">
                    <a:lumMod val="50000"/>
                  </a:srgbClr>
                </a:solidFill>
                <a:latin typeface="Tahoma" pitchFamily="34" charset="0"/>
                <a:cs typeface="Tahoma" pitchFamily="34" charset="0"/>
              </a:rPr>
              <a:t>			</a:t>
            </a:r>
          </a:p>
          <a:p>
            <a:pPr>
              <a:buClr>
                <a:srgbClr val="C0504D"/>
              </a:buClr>
              <a:buFont typeface="Wingdings" pitchFamily="2" charset="2"/>
              <a:buChar char="§"/>
              <a:defRPr/>
            </a:pPr>
            <a:endParaRPr lang="en-GB" sz="2800" dirty="0" smtClean="0">
              <a:solidFill>
                <a:srgbClr val="1F497D">
                  <a:lumMod val="50000"/>
                </a:srgbClr>
              </a:solidFill>
              <a:latin typeface="Tahoma" pitchFamily="34" charset="0"/>
              <a:cs typeface="Tahoma" pitchFamily="34" charset="0"/>
            </a:endParaRPr>
          </a:p>
          <a:p>
            <a:pPr>
              <a:buClr>
                <a:srgbClr val="C0504D"/>
              </a:buClr>
              <a:defRPr/>
            </a:pPr>
            <a:endParaRPr lang="en-GB" sz="2800" dirty="0">
              <a:solidFill>
                <a:srgbClr val="1F497D">
                  <a:lumMod val="50000"/>
                </a:srgbClr>
              </a:solidFill>
              <a:latin typeface="Tahoma" pitchFamily="34" charset="0"/>
              <a:cs typeface="Tahoma" pitchFamily="34" charset="0"/>
            </a:endParaRPr>
          </a:p>
          <a:p>
            <a:pPr>
              <a:buClr>
                <a:srgbClr val="C0504D"/>
              </a:buClr>
              <a:defRPr/>
            </a:pPr>
            <a:endParaRPr lang="en-GB" sz="2800" dirty="0">
              <a:solidFill>
                <a:srgbClr val="4F81BD">
                  <a:lumMod val="50000"/>
                </a:srgbClr>
              </a:solidFill>
              <a:latin typeface="Tahoma" pitchFamily="34" charset="0"/>
              <a:cs typeface="Tahoma" pitchFamily="34" charset="0"/>
            </a:endParaRPr>
          </a:p>
          <a:p>
            <a:pPr>
              <a:buClr>
                <a:srgbClr val="C0504D"/>
              </a:buClr>
              <a:defRPr/>
            </a:pPr>
            <a:endParaRPr lang="en-GB" sz="2800" dirty="0">
              <a:solidFill>
                <a:srgbClr val="4F81BD">
                  <a:lumMod val="50000"/>
                </a:srgbClr>
              </a:solidFill>
              <a:latin typeface="Tahoma" pitchFamily="34" charset="0"/>
              <a:cs typeface="Tahoma" pitchFamily="34" charset="0"/>
            </a:endParaRPr>
          </a:p>
          <a:p>
            <a:pPr>
              <a:buClr>
                <a:srgbClr val="C0504D"/>
              </a:buClr>
              <a:defRPr/>
            </a:pPr>
            <a:endParaRPr lang="en-GB" sz="2800" dirty="0">
              <a:solidFill>
                <a:srgbClr val="4F81BD">
                  <a:lumMod val="50000"/>
                </a:srgbClr>
              </a:solidFill>
              <a:latin typeface="Tahoma" pitchFamily="34" charset="0"/>
              <a:cs typeface="Tahoma" pitchFamily="34" charset="0"/>
            </a:endParaRPr>
          </a:p>
        </p:txBody>
      </p:sp>
      <p:sp>
        <p:nvSpPr>
          <p:cNvPr id="4" name="TextBox 3"/>
          <p:cNvSpPr txBox="1"/>
          <p:nvPr/>
        </p:nvSpPr>
        <p:spPr>
          <a:xfrm>
            <a:off x="606056" y="552893"/>
            <a:ext cx="7155711" cy="769441"/>
          </a:xfrm>
          <a:prstGeom prst="rect">
            <a:avLst/>
          </a:prstGeom>
          <a:noFill/>
        </p:spPr>
        <p:txBody>
          <a:bodyPr wrap="square" rtlCol="0">
            <a:spAutoFit/>
          </a:bodyPr>
          <a:lstStyle/>
          <a:p>
            <a:pPr algn="ctr"/>
            <a:r>
              <a:rPr lang="en-GB" sz="4400" dirty="0" smtClean="0">
                <a:solidFill>
                  <a:prstClr val="black"/>
                </a:solidFill>
              </a:rPr>
              <a:t>Reputation Management</a:t>
            </a:r>
            <a:endParaRPr lang="en-GB" sz="4400" dirty="0">
              <a:solidFill>
                <a:prstClr val="black"/>
              </a:solidFill>
            </a:endParaRPr>
          </a:p>
        </p:txBody>
      </p:sp>
      <p:sp>
        <p:nvSpPr>
          <p:cNvPr id="5" name="TextBox 4"/>
          <p:cNvSpPr txBox="1"/>
          <p:nvPr/>
        </p:nvSpPr>
        <p:spPr>
          <a:xfrm>
            <a:off x="680484" y="1701209"/>
            <a:ext cx="7985051" cy="4462760"/>
          </a:xfrm>
          <a:prstGeom prst="rect">
            <a:avLst/>
          </a:prstGeom>
          <a:noFill/>
        </p:spPr>
        <p:txBody>
          <a:bodyPr wrap="square" rtlCol="0">
            <a:spAutoFit/>
          </a:bodyPr>
          <a:lstStyle/>
          <a:p>
            <a:r>
              <a:rPr lang="en-GB" dirty="0" smtClean="0">
                <a:solidFill>
                  <a:prstClr val="black"/>
                </a:solidFill>
              </a:rPr>
              <a:t>Always be careful when you post something online or upload a photograph</a:t>
            </a:r>
          </a:p>
          <a:p>
            <a:endParaRPr lang="en-GB" dirty="0" smtClean="0">
              <a:solidFill>
                <a:prstClr val="black"/>
              </a:solidFill>
            </a:endParaRPr>
          </a:p>
          <a:p>
            <a:r>
              <a:rPr lang="en-GB" dirty="0" smtClean="0">
                <a:solidFill>
                  <a:prstClr val="black"/>
                </a:solidFill>
              </a:rPr>
              <a:t>Once it is sent or uploaded it may stay there for ever</a:t>
            </a:r>
          </a:p>
          <a:p>
            <a:endParaRPr lang="en-GB" dirty="0" smtClean="0">
              <a:solidFill>
                <a:prstClr val="black"/>
              </a:solidFill>
            </a:endParaRPr>
          </a:p>
          <a:p>
            <a:r>
              <a:rPr lang="en-GB" dirty="0" smtClean="0">
                <a:solidFill>
                  <a:prstClr val="black"/>
                </a:solidFill>
              </a:rPr>
              <a:t>If it is copied or resent, then you may never be able to remove it</a:t>
            </a:r>
          </a:p>
          <a:p>
            <a:endParaRPr lang="en-GB" dirty="0" smtClean="0">
              <a:solidFill>
                <a:prstClr val="black"/>
              </a:solidFill>
            </a:endParaRPr>
          </a:p>
          <a:p>
            <a:r>
              <a:rPr lang="en-GB" dirty="0" smtClean="0">
                <a:solidFill>
                  <a:prstClr val="black"/>
                </a:solidFill>
              </a:rPr>
              <a:t>When you apply for a University or your first job, you will probably be Googled. </a:t>
            </a:r>
          </a:p>
          <a:p>
            <a:endParaRPr lang="en-GB" dirty="0" smtClean="0">
              <a:solidFill>
                <a:prstClr val="black"/>
              </a:solidFill>
            </a:endParaRPr>
          </a:p>
          <a:p>
            <a:r>
              <a:rPr lang="en-GB" dirty="0" smtClean="0">
                <a:solidFill>
                  <a:prstClr val="black"/>
                </a:solidFill>
              </a:rPr>
              <a:t>Other people will be able to find out what you have said and done on Social Media,</a:t>
            </a:r>
          </a:p>
          <a:p>
            <a:endParaRPr lang="en-GB" dirty="0" smtClean="0">
              <a:solidFill>
                <a:prstClr val="black"/>
              </a:solidFill>
            </a:endParaRPr>
          </a:p>
          <a:p>
            <a:r>
              <a:rPr lang="en-GB" sz="3200" dirty="0" smtClean="0">
                <a:solidFill>
                  <a:prstClr val="black"/>
                </a:solidFill>
              </a:rPr>
              <a:t>Think before you click</a:t>
            </a:r>
          </a:p>
          <a:p>
            <a:endParaRPr lang="en-GB" dirty="0" smtClean="0">
              <a:solidFill>
                <a:prstClr val="black"/>
              </a:solidFill>
            </a:endParaRPr>
          </a:p>
          <a:p>
            <a:endParaRPr lang="en-GB" dirty="0">
              <a:solidFill>
                <a:prstClr val="black"/>
              </a:solidFill>
            </a:endParaRPr>
          </a:p>
        </p:txBody>
      </p:sp>
      <p:pic>
        <p:nvPicPr>
          <p:cNvPr id="1026" name="Picture 2" descr="C:\Documents and Settings\stephenwelding\Local Settings\Temporary Internet Files\Content.IE5\DLFV8B09\send-button-facebook[1].jpg"/>
          <p:cNvPicPr>
            <a:picLocks noChangeAspect="1" noChangeArrowheads="1"/>
          </p:cNvPicPr>
          <p:nvPr/>
        </p:nvPicPr>
        <p:blipFill>
          <a:blip r:embed="rId3" cstate="print"/>
          <a:srcRect/>
          <a:stretch>
            <a:fillRect/>
          </a:stretch>
        </p:blipFill>
        <p:spPr bwMode="auto">
          <a:xfrm>
            <a:off x="6043723" y="4634909"/>
            <a:ext cx="1905000" cy="1905000"/>
          </a:xfrm>
          <a:prstGeom prst="rect">
            <a:avLst/>
          </a:prstGeom>
          <a:noFill/>
        </p:spPr>
      </p:pic>
    </p:spTree>
    <p:extLst>
      <p:ext uri="{BB962C8B-B14F-4D97-AF65-F5344CB8AC3E}">
        <p14:creationId xmlns:p14="http://schemas.microsoft.com/office/powerpoint/2010/main" val="196162303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telegraph.co.uk/multimedia/archive/02529/Paris-Brown_2529264b.jpg"/>
          <p:cNvPicPr>
            <a:picLocks noChangeAspect="1" noChangeArrowheads="1"/>
          </p:cNvPicPr>
          <p:nvPr/>
        </p:nvPicPr>
        <p:blipFill>
          <a:blip r:embed="rId2" cstate="print"/>
          <a:srcRect/>
          <a:stretch>
            <a:fillRect/>
          </a:stretch>
        </p:blipFill>
        <p:spPr bwMode="auto">
          <a:xfrm>
            <a:off x="5560828" y="348992"/>
            <a:ext cx="3583172" cy="3686176"/>
          </a:xfrm>
          <a:prstGeom prst="rect">
            <a:avLst/>
          </a:prstGeom>
          <a:noFill/>
        </p:spPr>
      </p:pic>
      <p:sp>
        <p:nvSpPr>
          <p:cNvPr id="4" name="TextBox 3"/>
          <p:cNvSpPr txBox="1"/>
          <p:nvPr/>
        </p:nvSpPr>
        <p:spPr>
          <a:xfrm>
            <a:off x="1" y="531628"/>
            <a:ext cx="5358808" cy="5509200"/>
          </a:xfrm>
          <a:prstGeom prst="rect">
            <a:avLst/>
          </a:prstGeom>
          <a:noFill/>
        </p:spPr>
        <p:txBody>
          <a:bodyPr wrap="square" rtlCol="0">
            <a:spAutoFit/>
          </a:bodyPr>
          <a:lstStyle/>
          <a:p>
            <a:r>
              <a:rPr lang="en-GB" sz="3200" dirty="0" smtClean="0">
                <a:solidFill>
                  <a:prstClr val="black"/>
                </a:solidFill>
              </a:rPr>
              <a:t>Paris Brown 17 Years Old</a:t>
            </a:r>
          </a:p>
          <a:p>
            <a:r>
              <a:rPr lang="en-GB" sz="3200" dirty="0" smtClean="0">
                <a:solidFill>
                  <a:prstClr val="black"/>
                </a:solidFill>
              </a:rPr>
              <a:t>Youth Police and Crime Commissioner for Kent.</a:t>
            </a:r>
          </a:p>
          <a:p>
            <a:r>
              <a:rPr lang="en-GB" sz="3200" dirty="0" smtClean="0">
                <a:solidFill>
                  <a:prstClr val="black"/>
                </a:solidFill>
              </a:rPr>
              <a:t>She lost her job after 7 days because a newspaper found out that when she was 14 years old, she had posted some inappropriate comments onto Social Media.</a:t>
            </a:r>
          </a:p>
          <a:p>
            <a:pPr algn="ctr"/>
            <a:endParaRPr lang="en-GB" sz="3200" dirty="0">
              <a:solidFill>
                <a:prstClr val="black"/>
              </a:solidFill>
            </a:endParaRPr>
          </a:p>
        </p:txBody>
      </p:sp>
    </p:spTree>
    <p:extLst>
      <p:ext uri="{BB962C8B-B14F-4D97-AF65-F5344CB8AC3E}">
        <p14:creationId xmlns:p14="http://schemas.microsoft.com/office/powerpoint/2010/main" val="3341970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60503" y="1"/>
            <a:ext cx="7772400" cy="893134"/>
          </a:xfrm>
        </p:spPr>
        <p:txBody>
          <a:bodyPr>
            <a:normAutofit/>
          </a:bodyPr>
          <a:lstStyle/>
          <a:p>
            <a:pPr algn="ctr"/>
            <a:r>
              <a:rPr lang="en-GB" sz="4000" b="1" dirty="0" smtClean="0">
                <a:solidFill>
                  <a:schemeClr val="tx2">
                    <a:lumMod val="50000"/>
                  </a:schemeClr>
                </a:solidFill>
                <a:latin typeface="Tahoma" pitchFamily="34" charset="0"/>
                <a:cs typeface="Tahoma" pitchFamily="34" charset="0"/>
              </a:rPr>
              <a:t>Key Messages - Summary</a:t>
            </a:r>
          </a:p>
        </p:txBody>
      </p:sp>
      <p:sp>
        <p:nvSpPr>
          <p:cNvPr id="30723" name="Content Placeholder 2"/>
          <p:cNvSpPr>
            <a:spLocks noGrp="1"/>
          </p:cNvSpPr>
          <p:nvPr>
            <p:ph idx="1"/>
          </p:nvPr>
        </p:nvSpPr>
        <p:spPr>
          <a:xfrm>
            <a:off x="244550" y="829341"/>
            <a:ext cx="8654902" cy="5869910"/>
          </a:xfrm>
        </p:spPr>
        <p:txBody>
          <a:bodyPr/>
          <a:lstStyle/>
          <a:p>
            <a:pPr>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Know who you’re talking to, people aren’t always who they say they are </a:t>
            </a:r>
          </a:p>
          <a:p>
            <a:pPr>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Learn how to use and set security settings across a range of devices</a:t>
            </a:r>
          </a:p>
          <a:p>
            <a:pPr>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Keep your personal information private  </a:t>
            </a:r>
          </a:p>
          <a:p>
            <a:pPr>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Know how to report on sites and services you are using</a:t>
            </a:r>
          </a:p>
          <a:p>
            <a:pPr>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Implications of children having unsupervised access to the world wide web</a:t>
            </a:r>
          </a:p>
          <a:p>
            <a:pPr>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 Understand digital footprint:</a:t>
            </a:r>
          </a:p>
          <a:p>
            <a:pPr marL="800100" lvl="1" indent="-342900">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Uploading Self-taken images and videos</a:t>
            </a:r>
          </a:p>
          <a:p>
            <a:pPr marL="800100" lvl="1" indent="-342900">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Location-based photographs – Geo </a:t>
            </a:r>
            <a:r>
              <a:rPr lang="en-GB" sz="2000" dirty="0" err="1" smtClean="0">
                <a:solidFill>
                  <a:schemeClr val="tx2">
                    <a:lumMod val="50000"/>
                  </a:schemeClr>
                </a:solidFill>
                <a:latin typeface="Tahoma" pitchFamily="34" charset="0"/>
                <a:cs typeface="Tahoma" pitchFamily="34" charset="0"/>
              </a:rPr>
              <a:t>tagg</a:t>
            </a:r>
            <a:r>
              <a:rPr lang="en-GB" sz="2000" dirty="0" smtClean="0">
                <a:solidFill>
                  <a:schemeClr val="tx2">
                    <a:lumMod val="50000"/>
                  </a:schemeClr>
                </a:solidFill>
                <a:latin typeface="Tahoma" pitchFamily="34" charset="0"/>
                <a:cs typeface="Tahoma" pitchFamily="34" charset="0"/>
              </a:rPr>
              <a:t> </a:t>
            </a:r>
          </a:p>
          <a:p>
            <a:pPr>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Future implications of actions of online behaviour</a:t>
            </a:r>
          </a:p>
          <a:p>
            <a:pPr>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How to report to sites </a:t>
            </a:r>
          </a:p>
          <a:p>
            <a:pPr marL="800100" lvl="1" indent="-342900">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CEOP (Child Exploitation Online Protection)</a:t>
            </a:r>
          </a:p>
          <a:p>
            <a:pPr marL="800100" lvl="1" indent="-342900">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NSPCC</a:t>
            </a:r>
          </a:p>
          <a:p>
            <a:pPr marL="800100" lvl="1" indent="-342900">
              <a:buClr>
                <a:srgbClr val="FF3399"/>
              </a:buClr>
              <a:buFont typeface="Wingdings" pitchFamily="2" charset="2"/>
              <a:buChar char="§"/>
            </a:pPr>
            <a:r>
              <a:rPr lang="en-GB" sz="2000" dirty="0" smtClean="0">
                <a:solidFill>
                  <a:schemeClr val="tx2">
                    <a:lumMod val="50000"/>
                  </a:schemeClr>
                </a:solidFill>
                <a:latin typeface="Tahoma" pitchFamily="34" charset="0"/>
                <a:cs typeface="Tahoma" pitchFamily="34" charset="0"/>
              </a:rPr>
              <a:t>IWF (Internet Watch Foundation)</a:t>
            </a:r>
          </a:p>
          <a:p>
            <a:endParaRPr lang="en-GB" dirty="0" smtClean="0"/>
          </a:p>
        </p:txBody>
      </p:sp>
      <p:pic>
        <p:nvPicPr>
          <p:cNvPr id="1026" name="Picture 2" descr="C:\Documents and Settings\stephenwelding\Local Settings\Temporary Internet Files\Content.IE5\DLFV8B09\ceop_odd_size[1].jpg"/>
          <p:cNvPicPr>
            <a:picLocks noChangeAspect="1" noChangeArrowheads="1"/>
          </p:cNvPicPr>
          <p:nvPr/>
        </p:nvPicPr>
        <p:blipFill>
          <a:blip r:embed="rId2" cstate="print"/>
          <a:srcRect/>
          <a:stretch>
            <a:fillRect/>
          </a:stretch>
        </p:blipFill>
        <p:spPr bwMode="auto">
          <a:xfrm>
            <a:off x="6453963" y="4981775"/>
            <a:ext cx="2445487" cy="1482819"/>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Box 1"/>
          <p:cNvSpPr txBox="1">
            <a:spLocks noChangeArrowheads="1"/>
          </p:cNvSpPr>
          <p:nvPr/>
        </p:nvSpPr>
        <p:spPr bwMode="auto">
          <a:xfrm>
            <a:off x="331788" y="331788"/>
            <a:ext cx="8428037" cy="831850"/>
          </a:xfrm>
          <a:prstGeom prst="rect">
            <a:avLst/>
          </a:prstGeom>
          <a:noFill/>
          <a:ln w="9525">
            <a:noFill/>
            <a:miter lim="800000"/>
            <a:headEnd/>
            <a:tailEnd/>
          </a:ln>
        </p:spPr>
        <p:txBody>
          <a:bodyPr>
            <a:spAutoFit/>
          </a:bodyPr>
          <a:lstStyle/>
          <a:p>
            <a:pPr algn="ctr"/>
            <a:r>
              <a:rPr lang="en-GB" sz="4800">
                <a:solidFill>
                  <a:prstClr val="black"/>
                </a:solidFill>
                <a:latin typeface="Brush Script MT" pitchFamily="66" charset="0"/>
              </a:rPr>
              <a:t>Safe search platforms for Children</a:t>
            </a:r>
          </a:p>
        </p:txBody>
      </p:sp>
      <p:sp>
        <p:nvSpPr>
          <p:cNvPr id="3" name="TextBox 2"/>
          <p:cNvSpPr txBox="1"/>
          <p:nvPr/>
        </p:nvSpPr>
        <p:spPr>
          <a:xfrm>
            <a:off x="93663" y="1506538"/>
            <a:ext cx="8956675" cy="4402137"/>
          </a:xfrm>
          <a:prstGeom prst="rect">
            <a:avLst/>
          </a:prstGeom>
          <a:noFill/>
        </p:spPr>
        <p:txBody>
          <a:bodyPr>
            <a:spAutoFit/>
          </a:bodyPr>
          <a:lstStyle/>
          <a:p>
            <a:pPr>
              <a:defRPr/>
            </a:pPr>
            <a:r>
              <a:rPr lang="en-GB" sz="2800" dirty="0">
                <a:solidFill>
                  <a:prstClr val="black"/>
                </a:solidFill>
              </a:rPr>
              <a:t>There are some search providers designed for children </a:t>
            </a:r>
          </a:p>
          <a:p>
            <a:pPr>
              <a:defRPr/>
            </a:pPr>
            <a:endParaRPr lang="en-GB" sz="2800" dirty="0">
              <a:solidFill>
                <a:srgbClr val="0000FF"/>
              </a:solidFill>
            </a:endParaRPr>
          </a:p>
          <a:p>
            <a:pPr>
              <a:defRPr/>
            </a:pPr>
            <a:r>
              <a:rPr lang="en-GB" sz="2800" dirty="0">
                <a:solidFill>
                  <a:srgbClr val="5B9BD5">
                    <a:lumMod val="75000"/>
                  </a:srgbClr>
                </a:solidFill>
              </a:rPr>
              <a:t>www.swiggle.org.uk </a:t>
            </a:r>
          </a:p>
          <a:p>
            <a:pPr>
              <a:defRPr/>
            </a:pPr>
            <a:r>
              <a:rPr lang="en-GB" sz="2800" dirty="0">
                <a:solidFill>
                  <a:srgbClr val="5B9BD5">
                    <a:lumMod val="75000"/>
                  </a:srgbClr>
                </a:solidFill>
              </a:rPr>
              <a:t>www.kidclicks.org </a:t>
            </a:r>
          </a:p>
          <a:p>
            <a:pPr>
              <a:defRPr/>
            </a:pPr>
            <a:r>
              <a:rPr lang="en-GB" sz="2800" dirty="0">
                <a:solidFill>
                  <a:prstClr val="black"/>
                </a:solidFill>
                <a:hlinkClick r:id="rId2"/>
              </a:rPr>
              <a:t>www.kidrex.org</a:t>
            </a:r>
            <a:r>
              <a:rPr lang="en-GB" sz="2800" dirty="0">
                <a:solidFill>
                  <a:prstClr val="black"/>
                </a:solidFill>
              </a:rPr>
              <a:t> </a:t>
            </a:r>
          </a:p>
          <a:p>
            <a:pPr>
              <a:defRPr/>
            </a:pPr>
            <a:r>
              <a:rPr lang="en-GB" sz="2800" dirty="0">
                <a:solidFill>
                  <a:prstClr val="black"/>
                </a:solidFill>
                <a:hlinkClick r:id="rId3"/>
              </a:rPr>
              <a:t>www.kidzsearch.com</a:t>
            </a:r>
            <a:r>
              <a:rPr lang="en-GB" sz="2800" dirty="0">
                <a:solidFill>
                  <a:prstClr val="black"/>
                </a:solidFill>
              </a:rPr>
              <a:t> </a:t>
            </a:r>
          </a:p>
          <a:p>
            <a:pPr>
              <a:defRPr/>
            </a:pPr>
            <a:r>
              <a:rPr lang="en-GB" sz="2800" dirty="0">
                <a:solidFill>
                  <a:prstClr val="black"/>
                </a:solidFill>
                <a:hlinkClick r:id="rId4"/>
              </a:rPr>
              <a:t>www.safesearchkids.com</a:t>
            </a:r>
            <a:endParaRPr lang="en-GB" sz="2800" dirty="0">
              <a:solidFill>
                <a:prstClr val="black"/>
              </a:solidFill>
            </a:endParaRPr>
          </a:p>
          <a:p>
            <a:pPr>
              <a:defRPr/>
            </a:pPr>
            <a:r>
              <a:rPr lang="en-GB" sz="2800" dirty="0">
                <a:solidFill>
                  <a:prstClr val="black"/>
                </a:solidFill>
                <a:hlinkClick r:id="rId5"/>
              </a:rPr>
              <a:t>www.factmonster.com</a:t>
            </a:r>
            <a:r>
              <a:rPr lang="en-GB" sz="2800" dirty="0">
                <a:solidFill>
                  <a:prstClr val="black"/>
                </a:solidFill>
              </a:rPr>
              <a:t> </a:t>
            </a:r>
          </a:p>
          <a:p>
            <a:pPr>
              <a:defRPr/>
            </a:pPr>
            <a:r>
              <a:rPr lang="en-GB" sz="2800" dirty="0">
                <a:solidFill>
                  <a:prstClr val="black"/>
                </a:solidFill>
                <a:hlinkClick r:id="rId6"/>
              </a:rPr>
              <a:t>www.gogooligans.com</a:t>
            </a:r>
            <a:endParaRPr lang="en-GB" sz="2800" dirty="0">
              <a:solidFill>
                <a:prstClr val="black"/>
              </a:solidFill>
            </a:endParaRPr>
          </a:p>
          <a:p>
            <a:pPr>
              <a:defRPr/>
            </a:pPr>
            <a:endParaRPr lang="en-GB" sz="2800" dirty="0">
              <a:solidFill>
                <a:prstClr val="black"/>
              </a:solidFill>
            </a:endParaRPr>
          </a:p>
        </p:txBody>
      </p:sp>
      <p:pic>
        <p:nvPicPr>
          <p:cNvPr id="176131" name="Picture 3"/>
          <p:cNvPicPr>
            <a:picLocks noChangeAspect="1"/>
          </p:cNvPicPr>
          <p:nvPr/>
        </p:nvPicPr>
        <p:blipFill>
          <a:blip r:embed="rId7"/>
          <a:srcRect/>
          <a:stretch>
            <a:fillRect/>
          </a:stretch>
        </p:blipFill>
        <p:spPr bwMode="auto">
          <a:xfrm>
            <a:off x="4437063" y="2462213"/>
            <a:ext cx="4613275" cy="4270375"/>
          </a:xfrm>
          <a:prstGeom prst="rect">
            <a:avLst/>
          </a:prstGeom>
          <a:noFill/>
          <a:ln w="9525">
            <a:noFill/>
            <a:miter lim="800000"/>
            <a:headEnd/>
            <a:tailEnd/>
          </a:ln>
        </p:spPr>
      </p:pic>
    </p:spTree>
    <p:extLst>
      <p:ext uri="{BB962C8B-B14F-4D97-AF65-F5344CB8AC3E}">
        <p14:creationId xmlns:p14="http://schemas.microsoft.com/office/powerpoint/2010/main" val="1795480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67" y="2490787"/>
            <a:ext cx="5220929" cy="3388903"/>
          </a:xfrm>
          <a:prstGeom prst="rect">
            <a:avLst/>
          </a:prstGeom>
        </p:spPr>
      </p:pic>
      <p:sp>
        <p:nvSpPr>
          <p:cNvPr id="3" name="TextBox 2"/>
          <p:cNvSpPr txBox="1"/>
          <p:nvPr/>
        </p:nvSpPr>
        <p:spPr>
          <a:xfrm>
            <a:off x="373626" y="452284"/>
            <a:ext cx="8514735" cy="1107996"/>
          </a:xfrm>
          <a:prstGeom prst="rect">
            <a:avLst/>
          </a:prstGeom>
          <a:noFill/>
        </p:spPr>
        <p:txBody>
          <a:bodyPr wrap="square" rtlCol="0">
            <a:spAutoFit/>
          </a:bodyPr>
          <a:lstStyle/>
          <a:p>
            <a:pPr algn="ctr"/>
            <a:r>
              <a:rPr lang="en-GB" sz="6600" dirty="0" smtClean="0">
                <a:solidFill>
                  <a:prstClr val="black"/>
                </a:solidFill>
              </a:rPr>
              <a:t>So what can we do?</a:t>
            </a:r>
            <a:endParaRPr lang="en-GB" sz="6600" dirty="0">
              <a:solidFill>
                <a:prstClr val="black"/>
              </a:solidFill>
            </a:endParaRPr>
          </a:p>
        </p:txBody>
      </p:sp>
    </p:spTree>
    <p:extLst>
      <p:ext uri="{BB962C8B-B14F-4D97-AF65-F5344CB8AC3E}">
        <p14:creationId xmlns:p14="http://schemas.microsoft.com/office/powerpoint/2010/main" val="159304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Box 1"/>
          <p:cNvSpPr txBox="1">
            <a:spLocks noChangeArrowheads="1"/>
          </p:cNvSpPr>
          <p:nvPr/>
        </p:nvSpPr>
        <p:spPr bwMode="auto">
          <a:xfrm>
            <a:off x="331788" y="331788"/>
            <a:ext cx="8428037" cy="831850"/>
          </a:xfrm>
          <a:prstGeom prst="rect">
            <a:avLst/>
          </a:prstGeom>
          <a:noFill/>
          <a:ln w="9525">
            <a:noFill/>
            <a:miter lim="800000"/>
            <a:headEnd/>
            <a:tailEnd/>
          </a:ln>
        </p:spPr>
        <p:txBody>
          <a:bodyPr>
            <a:spAutoFit/>
          </a:bodyPr>
          <a:lstStyle/>
          <a:p>
            <a:pPr algn="ctr"/>
            <a:r>
              <a:rPr lang="en-GB" sz="4800">
                <a:solidFill>
                  <a:prstClr val="black"/>
                </a:solidFill>
                <a:latin typeface="Brush Script MT" pitchFamily="66" charset="0"/>
              </a:rPr>
              <a:t>Safe search platforms for Children</a:t>
            </a:r>
          </a:p>
        </p:txBody>
      </p:sp>
      <p:sp>
        <p:nvSpPr>
          <p:cNvPr id="3" name="TextBox 2"/>
          <p:cNvSpPr txBox="1"/>
          <p:nvPr/>
        </p:nvSpPr>
        <p:spPr>
          <a:xfrm>
            <a:off x="93663" y="1506538"/>
            <a:ext cx="8956675" cy="4402137"/>
          </a:xfrm>
          <a:prstGeom prst="rect">
            <a:avLst/>
          </a:prstGeom>
          <a:noFill/>
        </p:spPr>
        <p:txBody>
          <a:bodyPr>
            <a:spAutoFit/>
          </a:bodyPr>
          <a:lstStyle/>
          <a:p>
            <a:pPr>
              <a:defRPr/>
            </a:pPr>
            <a:r>
              <a:rPr lang="en-GB" sz="2800" dirty="0">
                <a:solidFill>
                  <a:prstClr val="black"/>
                </a:solidFill>
              </a:rPr>
              <a:t>There are some search providers designed for children </a:t>
            </a:r>
          </a:p>
          <a:p>
            <a:pPr>
              <a:defRPr/>
            </a:pPr>
            <a:endParaRPr lang="en-GB" sz="2800" dirty="0">
              <a:solidFill>
                <a:srgbClr val="0000FF"/>
              </a:solidFill>
            </a:endParaRPr>
          </a:p>
          <a:p>
            <a:pPr>
              <a:defRPr/>
            </a:pPr>
            <a:r>
              <a:rPr lang="en-GB" sz="2800" dirty="0">
                <a:solidFill>
                  <a:srgbClr val="5B9BD5">
                    <a:lumMod val="75000"/>
                  </a:srgbClr>
                </a:solidFill>
              </a:rPr>
              <a:t>www.swiggle.org.uk </a:t>
            </a:r>
          </a:p>
          <a:p>
            <a:pPr>
              <a:defRPr/>
            </a:pPr>
            <a:r>
              <a:rPr lang="en-GB" sz="2800" dirty="0">
                <a:solidFill>
                  <a:srgbClr val="5B9BD5">
                    <a:lumMod val="75000"/>
                  </a:srgbClr>
                </a:solidFill>
              </a:rPr>
              <a:t>www.kidclicks.org </a:t>
            </a:r>
          </a:p>
          <a:p>
            <a:pPr>
              <a:defRPr/>
            </a:pPr>
            <a:r>
              <a:rPr lang="en-GB" sz="2800" dirty="0">
                <a:solidFill>
                  <a:prstClr val="black"/>
                </a:solidFill>
                <a:hlinkClick r:id="rId2"/>
              </a:rPr>
              <a:t>www.kidrex.org</a:t>
            </a:r>
            <a:r>
              <a:rPr lang="en-GB" sz="2800" dirty="0">
                <a:solidFill>
                  <a:prstClr val="black"/>
                </a:solidFill>
              </a:rPr>
              <a:t> </a:t>
            </a:r>
          </a:p>
          <a:p>
            <a:pPr>
              <a:defRPr/>
            </a:pPr>
            <a:r>
              <a:rPr lang="en-GB" sz="2800" dirty="0">
                <a:solidFill>
                  <a:prstClr val="black"/>
                </a:solidFill>
                <a:hlinkClick r:id="rId3"/>
              </a:rPr>
              <a:t>www.kidzsearch.com</a:t>
            </a:r>
            <a:r>
              <a:rPr lang="en-GB" sz="2800" dirty="0">
                <a:solidFill>
                  <a:prstClr val="black"/>
                </a:solidFill>
              </a:rPr>
              <a:t> </a:t>
            </a:r>
          </a:p>
          <a:p>
            <a:pPr>
              <a:defRPr/>
            </a:pPr>
            <a:r>
              <a:rPr lang="en-GB" sz="2800" dirty="0">
                <a:solidFill>
                  <a:prstClr val="black"/>
                </a:solidFill>
                <a:hlinkClick r:id="rId4"/>
              </a:rPr>
              <a:t>www.safesearchkids.com</a:t>
            </a:r>
            <a:endParaRPr lang="en-GB" sz="2800" dirty="0">
              <a:solidFill>
                <a:prstClr val="black"/>
              </a:solidFill>
            </a:endParaRPr>
          </a:p>
          <a:p>
            <a:pPr>
              <a:defRPr/>
            </a:pPr>
            <a:r>
              <a:rPr lang="en-GB" sz="2800" dirty="0">
                <a:solidFill>
                  <a:prstClr val="black"/>
                </a:solidFill>
                <a:hlinkClick r:id="rId5"/>
              </a:rPr>
              <a:t>www.factmonster.com</a:t>
            </a:r>
            <a:r>
              <a:rPr lang="en-GB" sz="2800" dirty="0">
                <a:solidFill>
                  <a:prstClr val="black"/>
                </a:solidFill>
              </a:rPr>
              <a:t> </a:t>
            </a:r>
          </a:p>
          <a:p>
            <a:pPr>
              <a:defRPr/>
            </a:pPr>
            <a:r>
              <a:rPr lang="en-GB" sz="2800" dirty="0">
                <a:solidFill>
                  <a:prstClr val="black"/>
                </a:solidFill>
                <a:hlinkClick r:id="rId6"/>
              </a:rPr>
              <a:t>www.gogooligans.com</a:t>
            </a:r>
            <a:endParaRPr lang="en-GB" sz="2800" dirty="0">
              <a:solidFill>
                <a:prstClr val="black"/>
              </a:solidFill>
            </a:endParaRPr>
          </a:p>
          <a:p>
            <a:pPr>
              <a:defRPr/>
            </a:pPr>
            <a:endParaRPr lang="en-GB" sz="2800" dirty="0">
              <a:solidFill>
                <a:prstClr val="black"/>
              </a:solidFill>
            </a:endParaRPr>
          </a:p>
        </p:txBody>
      </p:sp>
      <p:pic>
        <p:nvPicPr>
          <p:cNvPr id="176131" name="Picture 3"/>
          <p:cNvPicPr>
            <a:picLocks noChangeAspect="1"/>
          </p:cNvPicPr>
          <p:nvPr/>
        </p:nvPicPr>
        <p:blipFill>
          <a:blip r:embed="rId7"/>
          <a:srcRect/>
          <a:stretch>
            <a:fillRect/>
          </a:stretch>
        </p:blipFill>
        <p:spPr bwMode="auto">
          <a:xfrm>
            <a:off x="4437063" y="2462213"/>
            <a:ext cx="4613275" cy="4270375"/>
          </a:xfrm>
          <a:prstGeom prst="rect">
            <a:avLst/>
          </a:prstGeom>
          <a:noFill/>
          <a:ln w="9525">
            <a:noFill/>
            <a:miter lim="800000"/>
            <a:headEnd/>
            <a:tailEnd/>
          </a:ln>
        </p:spPr>
      </p:pic>
    </p:spTree>
    <p:extLst>
      <p:ext uri="{BB962C8B-B14F-4D97-AF65-F5344CB8AC3E}">
        <p14:creationId xmlns:p14="http://schemas.microsoft.com/office/powerpoint/2010/main" val="1625479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0000"/>
                </a:solidFill>
              </a:rPr>
              <a:t>Internet usage in one day</a:t>
            </a:r>
          </a:p>
        </p:txBody>
      </p:sp>
      <p:sp>
        <p:nvSpPr>
          <p:cNvPr id="3" name="Content Placeholder 2"/>
          <p:cNvSpPr>
            <a:spLocks noGrp="1"/>
          </p:cNvSpPr>
          <p:nvPr>
            <p:ph idx="1"/>
          </p:nvPr>
        </p:nvSpPr>
        <p:spPr>
          <a:xfrm>
            <a:off x="457200" y="1403498"/>
            <a:ext cx="8229600" cy="5029200"/>
          </a:xfrm>
        </p:spPr>
        <p:txBody>
          <a:bodyPr>
            <a:normAutofit/>
          </a:bodyPr>
          <a:lstStyle/>
          <a:p>
            <a:pPr>
              <a:buClr>
                <a:srgbClr val="FF3399"/>
              </a:buClr>
              <a:buFont typeface="Wingdings" pitchFamily="2" charset="2"/>
              <a:buChar char="§"/>
            </a:pPr>
            <a:r>
              <a:rPr lang="en-GB" sz="2800" dirty="0">
                <a:solidFill>
                  <a:schemeClr val="tx2">
                    <a:lumMod val="50000"/>
                  </a:schemeClr>
                </a:solidFill>
              </a:rPr>
              <a:t>Internet users  -  2,690,000,000 Approx</a:t>
            </a:r>
          </a:p>
          <a:p>
            <a:pPr>
              <a:buClr>
                <a:srgbClr val="FF3399"/>
              </a:buClr>
              <a:buFont typeface="Wingdings" pitchFamily="2" charset="2"/>
              <a:buChar char="§"/>
            </a:pPr>
            <a:r>
              <a:rPr lang="en-GB" sz="2800" dirty="0">
                <a:solidFill>
                  <a:schemeClr val="tx2">
                    <a:lumMod val="50000"/>
                  </a:schemeClr>
                </a:solidFill>
              </a:rPr>
              <a:t>E mail Messages  -  130,000,000,000 Approx</a:t>
            </a:r>
          </a:p>
          <a:p>
            <a:pPr>
              <a:buClr>
                <a:srgbClr val="FF3399"/>
              </a:buClr>
              <a:buFont typeface="Wingdings" pitchFamily="2" charset="2"/>
              <a:buChar char="§"/>
            </a:pPr>
            <a:r>
              <a:rPr lang="en-GB" sz="2800" dirty="0">
                <a:solidFill>
                  <a:schemeClr val="tx2">
                    <a:lumMod val="50000"/>
                  </a:schemeClr>
                </a:solidFill>
              </a:rPr>
              <a:t>Google Searches  -  1,500,000,000 Approx</a:t>
            </a:r>
          </a:p>
          <a:p>
            <a:pPr algn="ctr">
              <a:buNone/>
            </a:pPr>
            <a:endParaRPr lang="en-GB" dirty="0"/>
          </a:p>
          <a:p>
            <a:pPr algn="ctr">
              <a:buNone/>
            </a:pPr>
            <a:r>
              <a:rPr lang="en-GB" sz="3600" dirty="0">
                <a:solidFill>
                  <a:srgbClr val="FF0000"/>
                </a:solidFill>
              </a:rPr>
              <a:t> Usage in 1 Minute</a:t>
            </a:r>
          </a:p>
          <a:p>
            <a:pPr>
              <a:buClr>
                <a:srgbClr val="FF3399"/>
              </a:buClr>
              <a:buFont typeface="Wingdings" pitchFamily="2" charset="2"/>
              <a:buChar char="§"/>
            </a:pPr>
            <a:r>
              <a:rPr lang="en-GB" dirty="0"/>
              <a:t> </a:t>
            </a:r>
            <a:r>
              <a:rPr lang="en-GB" sz="2800" dirty="0"/>
              <a:t>25,000 items bought from Amazon</a:t>
            </a:r>
          </a:p>
          <a:p>
            <a:pPr>
              <a:buClr>
                <a:srgbClr val="FF3399"/>
              </a:buClr>
              <a:buFont typeface="Wingdings" pitchFamily="2" charset="2"/>
              <a:buChar char="§"/>
            </a:pPr>
            <a:r>
              <a:rPr lang="en-GB" sz="2800" dirty="0"/>
              <a:t> 67,000 Photos uploaded onto Instagram</a:t>
            </a:r>
          </a:p>
          <a:p>
            <a:pPr>
              <a:buClr>
                <a:srgbClr val="FF3399"/>
              </a:buClr>
              <a:buFont typeface="Wingdings" pitchFamily="2" charset="2"/>
              <a:buChar char="§"/>
            </a:pPr>
            <a:r>
              <a:rPr lang="en-GB" sz="2800" dirty="0"/>
              <a:t> 100,000 </a:t>
            </a:r>
            <a:r>
              <a:rPr lang="en-GB" sz="2800" dirty="0" err="1"/>
              <a:t>Youtube</a:t>
            </a:r>
            <a:r>
              <a:rPr lang="en-GB" sz="2800" dirty="0"/>
              <a:t> Videos viewed</a:t>
            </a:r>
          </a:p>
          <a:p>
            <a:pPr>
              <a:buClr>
                <a:srgbClr val="FF3399"/>
              </a:buClr>
              <a:buFont typeface="Wingdings" pitchFamily="2" charset="2"/>
              <a:buChar char="§"/>
            </a:pPr>
            <a:r>
              <a:rPr lang="en-GB" sz="2800" dirty="0"/>
              <a:t> 571 New Websites registered</a:t>
            </a:r>
          </a:p>
        </p:txBody>
      </p:sp>
      <p:pic>
        <p:nvPicPr>
          <p:cNvPr id="4" name="Picture 3"/>
          <p:cNvPicPr>
            <a:picLocks noChangeAspect="1"/>
          </p:cNvPicPr>
          <p:nvPr/>
        </p:nvPicPr>
        <p:blipFill>
          <a:blip r:embed="rId2"/>
          <a:stretch>
            <a:fillRect/>
          </a:stretch>
        </p:blipFill>
        <p:spPr>
          <a:xfrm>
            <a:off x="6825904" y="196385"/>
            <a:ext cx="2121592" cy="2414225"/>
          </a:xfrm>
          <a:prstGeom prst="rect">
            <a:avLst/>
          </a:prstGeom>
        </p:spPr>
      </p:pic>
      <p:pic>
        <p:nvPicPr>
          <p:cNvPr id="5" name="Picture 4"/>
          <p:cNvPicPr>
            <a:picLocks noChangeAspect="1"/>
          </p:cNvPicPr>
          <p:nvPr/>
        </p:nvPicPr>
        <p:blipFill>
          <a:blip r:embed="rId3"/>
          <a:stretch>
            <a:fillRect/>
          </a:stretch>
        </p:blipFill>
        <p:spPr>
          <a:xfrm>
            <a:off x="7886700" y="4243021"/>
            <a:ext cx="1024218" cy="691935"/>
          </a:xfrm>
          <a:prstGeom prst="rect">
            <a:avLst/>
          </a:prstGeom>
        </p:spPr>
      </p:pic>
      <p:pic>
        <p:nvPicPr>
          <p:cNvPr id="6" name="Picture 5"/>
          <p:cNvPicPr>
            <a:picLocks noChangeAspect="1"/>
          </p:cNvPicPr>
          <p:nvPr/>
        </p:nvPicPr>
        <p:blipFill>
          <a:blip r:embed="rId4"/>
          <a:stretch>
            <a:fillRect/>
          </a:stretch>
        </p:blipFill>
        <p:spPr>
          <a:xfrm>
            <a:off x="7944617" y="4934956"/>
            <a:ext cx="908383" cy="6889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4808" y="3446268"/>
            <a:ext cx="1606109" cy="796753"/>
          </a:xfrm>
          <a:prstGeom prst="rect">
            <a:avLst/>
          </a:prstGeom>
        </p:spPr>
      </p:pic>
    </p:spTree>
    <p:extLst>
      <p:ext uri="{BB962C8B-B14F-4D97-AF65-F5344CB8AC3E}">
        <p14:creationId xmlns:p14="http://schemas.microsoft.com/office/powerpoint/2010/main" val="28557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3999" cy="6857999"/>
          </a:xfrm>
          <a:prstGeom prst="rect">
            <a:avLst/>
          </a:prstGeom>
        </p:spPr>
      </p:pic>
    </p:spTree>
    <p:extLst>
      <p:ext uri="{BB962C8B-B14F-4D97-AF65-F5344CB8AC3E}">
        <p14:creationId xmlns:p14="http://schemas.microsoft.com/office/powerpoint/2010/main" val="3384550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04154" y="1803604"/>
            <a:ext cx="2857500" cy="2857500"/>
          </a:xfrm>
          <a:prstGeom prst="rect">
            <a:avLst/>
          </a:prstGeom>
        </p:spPr>
      </p:pic>
      <p:sp>
        <p:nvSpPr>
          <p:cNvPr id="3" name="TextBox 2"/>
          <p:cNvSpPr txBox="1"/>
          <p:nvPr/>
        </p:nvSpPr>
        <p:spPr>
          <a:xfrm>
            <a:off x="285135" y="432620"/>
            <a:ext cx="8573729" cy="830997"/>
          </a:xfrm>
          <a:prstGeom prst="rect">
            <a:avLst/>
          </a:prstGeom>
          <a:noFill/>
        </p:spPr>
        <p:txBody>
          <a:bodyPr wrap="square" rtlCol="0">
            <a:spAutoFit/>
          </a:bodyPr>
          <a:lstStyle/>
          <a:p>
            <a:pPr algn="ctr"/>
            <a:r>
              <a:rPr lang="en-GB" sz="4800" dirty="0" err="1" smtClean="0">
                <a:solidFill>
                  <a:prstClr val="black"/>
                </a:solidFill>
              </a:rPr>
              <a:t>Youtube</a:t>
            </a:r>
            <a:r>
              <a:rPr lang="en-GB" sz="4800" dirty="0" smtClean="0">
                <a:solidFill>
                  <a:prstClr val="black"/>
                </a:solidFill>
              </a:rPr>
              <a:t> for kids app</a:t>
            </a:r>
            <a:endParaRPr lang="en-GB" sz="4800" dirty="0">
              <a:solidFill>
                <a:prstClr val="black"/>
              </a:solidFill>
            </a:endParaRPr>
          </a:p>
        </p:txBody>
      </p:sp>
      <p:sp>
        <p:nvSpPr>
          <p:cNvPr id="4" name="TextBox 3"/>
          <p:cNvSpPr txBox="1"/>
          <p:nvPr/>
        </p:nvSpPr>
        <p:spPr>
          <a:xfrm>
            <a:off x="78658" y="1803604"/>
            <a:ext cx="6027174" cy="1938992"/>
          </a:xfrm>
          <a:prstGeom prst="rect">
            <a:avLst/>
          </a:prstGeom>
          <a:noFill/>
        </p:spPr>
        <p:txBody>
          <a:bodyPr wrap="square" rtlCol="0">
            <a:spAutoFit/>
          </a:bodyPr>
          <a:lstStyle/>
          <a:p>
            <a:r>
              <a:rPr lang="en-GB" sz="2400" dirty="0" smtClean="0">
                <a:solidFill>
                  <a:prstClr val="black"/>
                </a:solidFill>
              </a:rPr>
              <a:t>Easy to set parental controls.</a:t>
            </a:r>
          </a:p>
          <a:p>
            <a:r>
              <a:rPr lang="en-GB" sz="2400" dirty="0" smtClean="0">
                <a:solidFill>
                  <a:prstClr val="black"/>
                </a:solidFill>
              </a:rPr>
              <a:t>Limit which videos children can watch</a:t>
            </a:r>
          </a:p>
          <a:p>
            <a:r>
              <a:rPr lang="en-GB" sz="2400" dirty="0" smtClean="0">
                <a:solidFill>
                  <a:prstClr val="black"/>
                </a:solidFill>
              </a:rPr>
              <a:t>Set a time limit</a:t>
            </a:r>
          </a:p>
          <a:p>
            <a:r>
              <a:rPr lang="en-GB" sz="2400" dirty="0" smtClean="0">
                <a:solidFill>
                  <a:prstClr val="black"/>
                </a:solidFill>
              </a:rPr>
              <a:t>Switch off the search function</a:t>
            </a:r>
          </a:p>
          <a:p>
            <a:r>
              <a:rPr lang="en-GB" sz="2400" dirty="0" smtClean="0">
                <a:solidFill>
                  <a:prstClr val="black"/>
                </a:solidFill>
              </a:rPr>
              <a:t>Set an age appropriate filter</a:t>
            </a:r>
            <a:endParaRPr lang="en-GB" sz="2400" dirty="0">
              <a:solidFill>
                <a:prstClr val="black"/>
              </a:solidFill>
            </a:endParaRPr>
          </a:p>
        </p:txBody>
      </p:sp>
    </p:spTree>
    <p:extLst>
      <p:ext uri="{BB962C8B-B14F-4D97-AF65-F5344CB8AC3E}">
        <p14:creationId xmlns:p14="http://schemas.microsoft.com/office/powerpoint/2010/main" val="1604969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1"/>
          <p:cNvPicPr>
            <a:picLocks noChangeAspect="1"/>
          </p:cNvPicPr>
          <p:nvPr/>
        </p:nvPicPr>
        <p:blipFill>
          <a:blip r:embed="rId2"/>
          <a:srcRect/>
          <a:stretch>
            <a:fillRect/>
          </a:stretch>
        </p:blipFill>
        <p:spPr bwMode="auto">
          <a:xfrm>
            <a:off x="530225" y="2098675"/>
            <a:ext cx="8104188" cy="3803650"/>
          </a:xfrm>
          <a:prstGeom prst="rect">
            <a:avLst/>
          </a:prstGeom>
          <a:noFill/>
          <a:ln w="9525">
            <a:noFill/>
            <a:miter lim="800000"/>
            <a:headEnd/>
            <a:tailEnd/>
          </a:ln>
        </p:spPr>
      </p:pic>
      <p:sp>
        <p:nvSpPr>
          <p:cNvPr id="196610" name="TextBox 2"/>
          <p:cNvSpPr txBox="1">
            <a:spLocks noChangeArrowheads="1"/>
          </p:cNvSpPr>
          <p:nvPr/>
        </p:nvSpPr>
        <p:spPr bwMode="auto">
          <a:xfrm>
            <a:off x="811213" y="488950"/>
            <a:ext cx="7772400" cy="1200150"/>
          </a:xfrm>
          <a:prstGeom prst="rect">
            <a:avLst/>
          </a:prstGeom>
          <a:noFill/>
          <a:ln w="9525">
            <a:noFill/>
            <a:miter lim="800000"/>
            <a:headEnd/>
            <a:tailEnd/>
          </a:ln>
        </p:spPr>
        <p:txBody>
          <a:bodyPr>
            <a:spAutoFit/>
          </a:bodyPr>
          <a:lstStyle/>
          <a:p>
            <a:pPr algn="ctr"/>
            <a:r>
              <a:rPr lang="en-GB" sz="3600">
                <a:solidFill>
                  <a:prstClr val="black"/>
                </a:solidFill>
              </a:rPr>
              <a:t>PEGI</a:t>
            </a:r>
          </a:p>
          <a:p>
            <a:pPr algn="ctr"/>
            <a:r>
              <a:rPr lang="en-GB" sz="3600">
                <a:solidFill>
                  <a:prstClr val="black"/>
                </a:solidFill>
              </a:rPr>
              <a:t>Pan European Games Information</a:t>
            </a:r>
          </a:p>
        </p:txBody>
      </p:sp>
    </p:spTree>
    <p:extLst>
      <p:ext uri="{BB962C8B-B14F-4D97-AF65-F5344CB8AC3E}">
        <p14:creationId xmlns:p14="http://schemas.microsoft.com/office/powerpoint/2010/main" val="3267101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81" y="131040"/>
            <a:ext cx="8509000" cy="2082223"/>
          </a:xfrm>
          <a:prstGeom prst="rect">
            <a:avLst/>
          </a:prstGeom>
        </p:spPr>
      </p:pic>
      <p:sp>
        <p:nvSpPr>
          <p:cNvPr id="3" name="TextBox 2"/>
          <p:cNvSpPr txBox="1"/>
          <p:nvPr/>
        </p:nvSpPr>
        <p:spPr>
          <a:xfrm>
            <a:off x="338281" y="2333685"/>
            <a:ext cx="850900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The PEGI rating for this game is 12 years old. However, PEGI does not take chat features into consideration when rating </a:t>
            </a:r>
            <a:r>
              <a:rPr lang="en-GB" dirty="0" smtClean="0"/>
              <a:t>games.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r>
              <a:rPr lang="en-GB" dirty="0" err="1"/>
              <a:t>Fortnite</a:t>
            </a:r>
            <a:r>
              <a:rPr lang="en-GB" dirty="0"/>
              <a:t> Battle Royale says it does not direct the game to children under the age of 13 in the UK</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App Store says that users must be 12+ to play</a:t>
            </a:r>
            <a:r>
              <a:rPr lang="en-GB" dirty="0" smtClean="0"/>
              <a:t>.</a:t>
            </a:r>
          </a:p>
          <a:p>
            <a:endParaRPr lang="en-GB" dirty="0" smtClean="0"/>
          </a:p>
          <a:p>
            <a:pPr marL="285750" indent="-285750">
              <a:buFont typeface="Arial" panose="020B0604020202020204" pitchFamily="34" charset="0"/>
              <a:buChar char="•"/>
            </a:pPr>
            <a:r>
              <a:rPr lang="en-GB" dirty="0"/>
              <a:t>There are in-app purchases, which can become expensive</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a chat feature in the game that allows users to contact each other using voice or text</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cartoon violence in the game. You can use a variety of weapons to kill other players, such as guns and axes.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3894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968" y="196645"/>
            <a:ext cx="8593393" cy="3401807"/>
          </a:xfrm>
          <a:prstGeom prst="rect">
            <a:avLst/>
          </a:prstGeom>
        </p:spPr>
      </p:pic>
      <p:sp>
        <p:nvSpPr>
          <p:cNvPr id="3" name="Rectangle 2"/>
          <p:cNvSpPr/>
          <p:nvPr/>
        </p:nvSpPr>
        <p:spPr>
          <a:xfrm>
            <a:off x="294968" y="4076684"/>
            <a:ext cx="8593393" cy="1200329"/>
          </a:xfrm>
          <a:prstGeom prst="rect">
            <a:avLst/>
          </a:prstGeom>
        </p:spPr>
        <p:txBody>
          <a:bodyPr wrap="square">
            <a:spAutoFit/>
          </a:bodyPr>
          <a:lstStyle/>
          <a:p>
            <a:pPr algn="ctr"/>
            <a:r>
              <a:rPr lang="en-GB" sz="2400" dirty="0">
                <a:solidFill>
                  <a:prstClr val="black"/>
                </a:solidFill>
              </a:rPr>
              <a:t>The world of Minecraft</a:t>
            </a:r>
          </a:p>
          <a:p>
            <a:r>
              <a:rPr lang="en-GB" sz="2400" dirty="0">
                <a:solidFill>
                  <a:prstClr val="black"/>
                </a:solidFill>
              </a:rPr>
              <a:t>Immerse yourself in the game with our infographic and learn how to talk to your child about staying safe. </a:t>
            </a:r>
          </a:p>
        </p:txBody>
      </p:sp>
      <p:pic>
        <p:nvPicPr>
          <p:cNvPr id="4" name="Picture 3"/>
          <p:cNvPicPr>
            <a:picLocks noChangeAspect="1"/>
          </p:cNvPicPr>
          <p:nvPr/>
        </p:nvPicPr>
        <p:blipFill>
          <a:blip r:embed="rId3"/>
          <a:stretch>
            <a:fillRect/>
          </a:stretch>
        </p:blipFill>
        <p:spPr>
          <a:xfrm>
            <a:off x="2438401" y="5351974"/>
            <a:ext cx="3923070" cy="1266825"/>
          </a:xfrm>
          <a:prstGeom prst="rect">
            <a:avLst/>
          </a:prstGeom>
        </p:spPr>
      </p:pic>
    </p:spTree>
    <p:extLst>
      <p:ext uri="{BB962C8B-B14F-4D97-AF65-F5344CB8AC3E}">
        <p14:creationId xmlns:p14="http://schemas.microsoft.com/office/powerpoint/2010/main" val="4019738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961" y="178055"/>
            <a:ext cx="7993626" cy="2761790"/>
          </a:xfrm>
          <a:prstGeom prst="rect">
            <a:avLst/>
          </a:prstGeom>
        </p:spPr>
      </p:pic>
      <p:sp>
        <p:nvSpPr>
          <p:cNvPr id="3" name="Rectangle 2"/>
          <p:cNvSpPr/>
          <p:nvPr/>
        </p:nvSpPr>
        <p:spPr>
          <a:xfrm>
            <a:off x="353961" y="3150758"/>
            <a:ext cx="7993626" cy="3046988"/>
          </a:xfrm>
          <a:prstGeom prst="rect">
            <a:avLst/>
          </a:prstGeom>
        </p:spPr>
        <p:txBody>
          <a:bodyPr wrap="square">
            <a:spAutoFit/>
          </a:bodyPr>
          <a:lstStyle/>
          <a:p>
            <a:r>
              <a:rPr lang="en-GB" sz="2400" dirty="0">
                <a:solidFill>
                  <a:prstClr val="black"/>
                </a:solidFill>
              </a:rPr>
              <a:t>Parental controls that will enable parents to shut-off chat capability</a:t>
            </a:r>
            <a:r>
              <a:rPr lang="en-GB" sz="2400" dirty="0" smtClean="0">
                <a:solidFill>
                  <a:prstClr val="black"/>
                </a:solidFill>
              </a:rPr>
              <a:t>.</a:t>
            </a:r>
          </a:p>
          <a:p>
            <a:endParaRPr lang="en-GB" sz="2400" dirty="0">
              <a:solidFill>
                <a:prstClr val="black"/>
              </a:solidFill>
            </a:endParaRPr>
          </a:p>
          <a:p>
            <a:r>
              <a:rPr lang="en-GB" sz="2400" dirty="0">
                <a:solidFill>
                  <a:prstClr val="black"/>
                </a:solidFill>
              </a:rPr>
              <a:t>Age visibility so that parents can easily determine that the settings for their kids are age appropriate</a:t>
            </a:r>
            <a:r>
              <a:rPr lang="en-GB" sz="2400" dirty="0" smtClean="0">
                <a:solidFill>
                  <a:prstClr val="black"/>
                </a:solidFill>
              </a:rPr>
              <a:t>.</a:t>
            </a:r>
          </a:p>
          <a:p>
            <a:endParaRPr lang="en-GB" sz="2400" dirty="0">
              <a:solidFill>
                <a:prstClr val="black"/>
              </a:solidFill>
            </a:endParaRPr>
          </a:p>
          <a:p>
            <a:r>
              <a:rPr lang="en-GB" sz="2400" dirty="0">
                <a:solidFill>
                  <a:prstClr val="black"/>
                </a:solidFill>
              </a:rPr>
              <a:t>More stringent chat controls for under 13s restricting a greater range of words</a:t>
            </a:r>
          </a:p>
        </p:txBody>
      </p:sp>
    </p:spTree>
    <p:extLst>
      <p:ext uri="{BB962C8B-B14F-4D97-AF65-F5344CB8AC3E}">
        <p14:creationId xmlns:p14="http://schemas.microsoft.com/office/powerpoint/2010/main" val="644487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7924" y="0"/>
            <a:ext cx="7010400" cy="3905711"/>
          </a:xfrm>
          <a:prstGeom prst="rect">
            <a:avLst/>
          </a:prstGeom>
        </p:spPr>
      </p:pic>
      <p:sp>
        <p:nvSpPr>
          <p:cNvPr id="3" name="TextBox 2"/>
          <p:cNvSpPr txBox="1"/>
          <p:nvPr/>
        </p:nvSpPr>
        <p:spPr>
          <a:xfrm>
            <a:off x="235974" y="3905711"/>
            <a:ext cx="8396749" cy="2554545"/>
          </a:xfrm>
          <a:prstGeom prst="rect">
            <a:avLst/>
          </a:prstGeom>
          <a:noFill/>
        </p:spPr>
        <p:txBody>
          <a:bodyPr wrap="square" rtlCol="0">
            <a:spAutoFit/>
          </a:bodyPr>
          <a:lstStyle/>
          <a:p>
            <a:r>
              <a:rPr lang="en-GB" sz="2000" dirty="0">
                <a:solidFill>
                  <a:prstClr val="black"/>
                </a:solidFill>
              </a:rPr>
              <a:t>KD UK has announced that the </a:t>
            </a:r>
            <a:r>
              <a:rPr lang="en-GB" sz="2000" dirty="0" err="1">
                <a:solidFill>
                  <a:prstClr val="black"/>
                </a:solidFill>
              </a:rPr>
              <a:t>Kurio</a:t>
            </a:r>
            <a:r>
              <a:rPr lang="en-GB" sz="2000" dirty="0">
                <a:solidFill>
                  <a:prstClr val="black"/>
                </a:solidFill>
              </a:rPr>
              <a:t> Phone will be the first smartphone developed specially for kids</a:t>
            </a:r>
            <a:r>
              <a:rPr lang="en-GB" sz="2000" dirty="0" smtClean="0">
                <a:solidFill>
                  <a:prstClr val="black"/>
                </a:solidFill>
              </a:rPr>
              <a:t>.</a:t>
            </a:r>
          </a:p>
          <a:p>
            <a:endParaRPr lang="en-GB" sz="2000" dirty="0">
              <a:solidFill>
                <a:prstClr val="black"/>
              </a:solidFill>
            </a:endParaRPr>
          </a:p>
          <a:p>
            <a:r>
              <a:rPr lang="en-GB" sz="2000" dirty="0">
                <a:solidFill>
                  <a:prstClr val="black"/>
                </a:solidFill>
              </a:rPr>
              <a:t>The </a:t>
            </a:r>
            <a:r>
              <a:rPr lang="en-GB" sz="2000" dirty="0" err="1">
                <a:solidFill>
                  <a:prstClr val="black"/>
                </a:solidFill>
              </a:rPr>
              <a:t>Kurio</a:t>
            </a:r>
            <a:r>
              <a:rPr lang="en-GB" sz="2000" dirty="0">
                <a:solidFill>
                  <a:prstClr val="black"/>
                </a:solidFill>
              </a:rPr>
              <a:t> Phone looks like many other Android handsets on the market but safety is a key priority and as such has the firm's </a:t>
            </a:r>
            <a:r>
              <a:rPr lang="en-GB" sz="2000" dirty="0" err="1">
                <a:solidFill>
                  <a:prstClr val="black"/>
                </a:solidFill>
              </a:rPr>
              <a:t>KurioGenius</a:t>
            </a:r>
            <a:r>
              <a:rPr lang="en-GB" sz="2000" dirty="0">
                <a:solidFill>
                  <a:prstClr val="black"/>
                </a:solidFill>
              </a:rPr>
              <a:t> Parental Controls </a:t>
            </a:r>
            <a:r>
              <a:rPr lang="en-GB" sz="2000" dirty="0" err="1">
                <a:solidFill>
                  <a:prstClr val="black"/>
                </a:solidFill>
              </a:rPr>
              <a:t>onboard</a:t>
            </a:r>
            <a:r>
              <a:rPr lang="en-GB" sz="2000" dirty="0">
                <a:solidFill>
                  <a:prstClr val="black"/>
                </a:solidFill>
              </a:rPr>
              <a:t>. The smartphone itself has a 4in screen, Google Play and </a:t>
            </a:r>
            <a:r>
              <a:rPr lang="en-GB" sz="2000" dirty="0" err="1">
                <a:solidFill>
                  <a:prstClr val="black"/>
                </a:solidFill>
              </a:rPr>
              <a:t>Kurio</a:t>
            </a:r>
            <a:r>
              <a:rPr lang="en-GB" sz="2000" dirty="0">
                <a:solidFill>
                  <a:prstClr val="black"/>
                </a:solidFill>
              </a:rPr>
              <a:t> app stores, Wi-Fi, Bluetooth and a microSD card slot.</a:t>
            </a:r>
          </a:p>
        </p:txBody>
      </p:sp>
    </p:spTree>
    <p:extLst>
      <p:ext uri="{BB962C8B-B14F-4D97-AF65-F5344CB8AC3E}">
        <p14:creationId xmlns:p14="http://schemas.microsoft.com/office/powerpoint/2010/main" val="3384749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GB" smtClean="0"/>
              <a:t>Thinkyouknow CEOP</a:t>
            </a:r>
          </a:p>
        </p:txBody>
      </p:sp>
      <p:pic>
        <p:nvPicPr>
          <p:cNvPr id="177154" name="Picture 2"/>
          <p:cNvPicPr>
            <a:picLocks noChangeAspect="1"/>
          </p:cNvPicPr>
          <p:nvPr/>
        </p:nvPicPr>
        <p:blipFill>
          <a:blip r:embed="rId2"/>
          <a:srcRect/>
          <a:stretch>
            <a:fillRect/>
          </a:stretch>
        </p:blipFill>
        <p:spPr bwMode="auto">
          <a:xfrm>
            <a:off x="207963" y="1225550"/>
            <a:ext cx="8810625" cy="5486400"/>
          </a:xfrm>
          <a:prstGeom prst="rect">
            <a:avLst/>
          </a:prstGeom>
          <a:noFill/>
          <a:ln w="9525">
            <a:noFill/>
            <a:miter lim="800000"/>
            <a:headEnd/>
            <a:tailEnd/>
          </a:ln>
        </p:spPr>
      </p:pic>
    </p:spTree>
    <p:extLst>
      <p:ext uri="{BB962C8B-B14F-4D97-AF65-F5344CB8AC3E}">
        <p14:creationId xmlns:p14="http://schemas.microsoft.com/office/powerpoint/2010/main" val="3545870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922161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1"/>
          <p:cNvPicPr>
            <a:picLocks noChangeAspect="1"/>
          </p:cNvPicPr>
          <p:nvPr/>
        </p:nvPicPr>
        <p:blipFill>
          <a:blip r:embed="rId2"/>
          <a:srcRect/>
          <a:stretch>
            <a:fillRect/>
          </a:stretch>
        </p:blipFill>
        <p:spPr bwMode="auto">
          <a:xfrm>
            <a:off x="706438" y="498475"/>
            <a:ext cx="8083550" cy="5922963"/>
          </a:xfrm>
          <a:prstGeom prst="rect">
            <a:avLst/>
          </a:prstGeom>
          <a:noFill/>
          <a:ln w="9525">
            <a:noFill/>
            <a:miter lim="800000"/>
            <a:headEnd/>
            <a:tailEnd/>
          </a:ln>
        </p:spPr>
      </p:pic>
    </p:spTree>
    <p:extLst>
      <p:ext uri="{BB962C8B-B14F-4D97-AF65-F5344CB8AC3E}">
        <p14:creationId xmlns:p14="http://schemas.microsoft.com/office/powerpoint/2010/main" val="3018112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67560" y="1093228"/>
            <a:ext cx="928196" cy="919052"/>
          </a:xfrm>
          <a:prstGeom prst="rect">
            <a:avLst/>
          </a:prstGeom>
        </p:spPr>
      </p:pic>
      <p:pic>
        <p:nvPicPr>
          <p:cNvPr id="3" name="Picture 2"/>
          <p:cNvPicPr>
            <a:picLocks noChangeAspect="1"/>
          </p:cNvPicPr>
          <p:nvPr/>
        </p:nvPicPr>
        <p:blipFill>
          <a:blip r:embed="rId3"/>
          <a:stretch>
            <a:fillRect/>
          </a:stretch>
        </p:blipFill>
        <p:spPr>
          <a:xfrm>
            <a:off x="1410675" y="984955"/>
            <a:ext cx="1056224" cy="1239119"/>
          </a:xfrm>
          <a:prstGeom prst="rect">
            <a:avLst/>
          </a:prstGeom>
        </p:spPr>
      </p:pic>
      <p:pic>
        <p:nvPicPr>
          <p:cNvPr id="4" name="Picture 3"/>
          <p:cNvPicPr>
            <a:picLocks noChangeAspect="1"/>
          </p:cNvPicPr>
          <p:nvPr/>
        </p:nvPicPr>
        <p:blipFill>
          <a:blip r:embed="rId4"/>
          <a:stretch>
            <a:fillRect/>
          </a:stretch>
        </p:blipFill>
        <p:spPr>
          <a:xfrm>
            <a:off x="1371109" y="2632575"/>
            <a:ext cx="1195250" cy="1271957"/>
          </a:xfrm>
          <a:prstGeom prst="rect">
            <a:avLst/>
          </a:prstGeom>
        </p:spPr>
      </p:pic>
      <p:pic>
        <p:nvPicPr>
          <p:cNvPr id="5" name="Picture 4"/>
          <p:cNvPicPr>
            <a:picLocks noChangeAspect="1"/>
          </p:cNvPicPr>
          <p:nvPr/>
        </p:nvPicPr>
        <p:blipFill>
          <a:blip r:embed="rId5"/>
          <a:stretch>
            <a:fillRect/>
          </a:stretch>
        </p:blipFill>
        <p:spPr>
          <a:xfrm>
            <a:off x="6621844" y="3278842"/>
            <a:ext cx="1179678" cy="941914"/>
          </a:xfrm>
          <a:prstGeom prst="rect">
            <a:avLst/>
          </a:prstGeom>
        </p:spPr>
      </p:pic>
      <p:pic>
        <p:nvPicPr>
          <p:cNvPr id="6" name="Picture 5"/>
          <p:cNvPicPr>
            <a:picLocks noChangeAspect="1"/>
          </p:cNvPicPr>
          <p:nvPr/>
        </p:nvPicPr>
        <p:blipFill>
          <a:blip r:embed="rId6"/>
          <a:stretch>
            <a:fillRect/>
          </a:stretch>
        </p:blipFill>
        <p:spPr>
          <a:xfrm>
            <a:off x="1458779" y="4544247"/>
            <a:ext cx="804742" cy="996782"/>
          </a:xfrm>
          <a:prstGeom prst="rect">
            <a:avLst/>
          </a:prstGeom>
        </p:spPr>
      </p:pic>
      <p:pic>
        <p:nvPicPr>
          <p:cNvPr id="7" name="Picture 6"/>
          <p:cNvPicPr>
            <a:picLocks noChangeAspect="1"/>
          </p:cNvPicPr>
          <p:nvPr/>
        </p:nvPicPr>
        <p:blipFill>
          <a:blip r:embed="rId7"/>
          <a:stretch>
            <a:fillRect/>
          </a:stretch>
        </p:blipFill>
        <p:spPr>
          <a:xfrm>
            <a:off x="6621845" y="4843933"/>
            <a:ext cx="859610" cy="115681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8630" y="984953"/>
            <a:ext cx="1067519" cy="1250885"/>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7881" y="1284259"/>
            <a:ext cx="1188289" cy="893912"/>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56268" y="4544247"/>
            <a:ext cx="1261613" cy="1413833"/>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28938" y="2443163"/>
            <a:ext cx="3286125" cy="1971675"/>
          </a:xfrm>
          <a:prstGeom prst="rect">
            <a:avLst/>
          </a:prstGeom>
        </p:spPr>
      </p:pic>
    </p:spTree>
    <p:extLst>
      <p:ext uri="{BB962C8B-B14F-4D97-AF65-F5344CB8AC3E}">
        <p14:creationId xmlns:p14="http://schemas.microsoft.com/office/powerpoint/2010/main" val="4104583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1"/>
          <p:cNvPicPr>
            <a:picLocks noChangeAspect="1"/>
          </p:cNvPicPr>
          <p:nvPr/>
        </p:nvPicPr>
        <p:blipFill>
          <a:blip r:embed="rId2"/>
          <a:srcRect/>
          <a:stretch>
            <a:fillRect/>
          </a:stretch>
        </p:blipFill>
        <p:spPr bwMode="auto">
          <a:xfrm>
            <a:off x="0" y="0"/>
            <a:ext cx="9217025" cy="6858000"/>
          </a:xfrm>
          <a:prstGeom prst="rect">
            <a:avLst/>
          </a:prstGeom>
          <a:noFill/>
          <a:ln w="9525">
            <a:noFill/>
            <a:miter lim="800000"/>
            <a:headEnd/>
            <a:tailEnd/>
          </a:ln>
        </p:spPr>
      </p:pic>
    </p:spTree>
    <p:extLst>
      <p:ext uri="{BB962C8B-B14F-4D97-AF65-F5344CB8AC3E}">
        <p14:creationId xmlns:p14="http://schemas.microsoft.com/office/powerpoint/2010/main" val="437631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1"/>
          <p:cNvPicPr>
            <a:picLocks noChangeAspect="1"/>
          </p:cNvPicPr>
          <p:nvPr/>
        </p:nvPicPr>
        <p:blipFill>
          <a:blip r:embed="rId2"/>
          <a:srcRect/>
          <a:stretch>
            <a:fillRect/>
          </a:stretch>
        </p:blipFill>
        <p:spPr bwMode="auto">
          <a:xfrm>
            <a:off x="0" y="0"/>
            <a:ext cx="8537575" cy="6673850"/>
          </a:xfrm>
          <a:prstGeom prst="rect">
            <a:avLst/>
          </a:prstGeom>
          <a:noFill/>
          <a:ln w="9525">
            <a:noFill/>
            <a:miter lim="800000"/>
            <a:headEnd/>
            <a:tailEnd/>
          </a:ln>
        </p:spPr>
      </p:pic>
      <p:sp>
        <p:nvSpPr>
          <p:cNvPr id="186370" name="TextBox 3"/>
          <p:cNvSpPr txBox="1">
            <a:spLocks noChangeArrowheads="1"/>
          </p:cNvSpPr>
          <p:nvPr/>
        </p:nvSpPr>
        <p:spPr bwMode="auto">
          <a:xfrm>
            <a:off x="207963" y="2400300"/>
            <a:ext cx="1495425" cy="2032000"/>
          </a:xfrm>
          <a:prstGeom prst="rect">
            <a:avLst/>
          </a:prstGeom>
          <a:noFill/>
          <a:ln w="9525">
            <a:noFill/>
            <a:miter lim="800000"/>
            <a:headEnd/>
            <a:tailEnd/>
          </a:ln>
        </p:spPr>
        <p:txBody>
          <a:bodyPr>
            <a:spAutoFit/>
          </a:bodyPr>
          <a:lstStyle/>
          <a:p>
            <a:r>
              <a:rPr lang="en-GB">
                <a:solidFill>
                  <a:prstClr val="black"/>
                </a:solidFill>
              </a:rPr>
              <a:t>Written by Lindsay Buck,</a:t>
            </a:r>
          </a:p>
          <a:p>
            <a:r>
              <a:rPr lang="en-GB">
                <a:solidFill>
                  <a:prstClr val="black"/>
                </a:solidFill>
              </a:rPr>
              <a:t>Childnet International</a:t>
            </a:r>
          </a:p>
          <a:p>
            <a:r>
              <a:rPr lang="en-GB">
                <a:solidFill>
                  <a:prstClr val="black"/>
                </a:solidFill>
              </a:rPr>
              <a:t>Illustrated by Ciara Flood</a:t>
            </a:r>
          </a:p>
        </p:txBody>
      </p:sp>
    </p:spTree>
    <p:extLst>
      <p:ext uri="{BB962C8B-B14F-4D97-AF65-F5344CB8AC3E}">
        <p14:creationId xmlns:p14="http://schemas.microsoft.com/office/powerpoint/2010/main" val="3748135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1"/>
          <p:cNvPicPr>
            <a:picLocks noChangeAspect="1"/>
          </p:cNvPicPr>
          <p:nvPr/>
        </p:nvPicPr>
        <p:blipFill>
          <a:blip r:embed="rId2"/>
          <a:srcRect/>
          <a:stretch>
            <a:fillRect/>
          </a:stretch>
        </p:blipFill>
        <p:spPr bwMode="auto">
          <a:xfrm>
            <a:off x="-2466975" y="-857250"/>
            <a:ext cx="13716000" cy="7715250"/>
          </a:xfrm>
          <a:prstGeom prst="rect">
            <a:avLst/>
          </a:prstGeom>
          <a:noFill/>
          <a:ln w="9525">
            <a:noFill/>
            <a:miter lim="800000"/>
            <a:headEnd/>
            <a:tailEnd/>
          </a:ln>
        </p:spPr>
      </p:pic>
    </p:spTree>
    <p:extLst>
      <p:ext uri="{BB962C8B-B14F-4D97-AF65-F5344CB8AC3E}">
        <p14:creationId xmlns:p14="http://schemas.microsoft.com/office/powerpoint/2010/main" val="531312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1"/>
          <p:cNvPicPr>
            <a:picLocks noChangeAspect="1"/>
          </p:cNvPicPr>
          <p:nvPr/>
        </p:nvPicPr>
        <p:blipFill>
          <a:blip r:embed="rId2"/>
          <a:srcRect/>
          <a:stretch>
            <a:fillRect/>
          </a:stretch>
        </p:blipFill>
        <p:spPr bwMode="auto">
          <a:xfrm>
            <a:off x="-2286000" y="-857250"/>
            <a:ext cx="13716000" cy="8572500"/>
          </a:xfrm>
          <a:prstGeom prst="rect">
            <a:avLst/>
          </a:prstGeom>
          <a:noFill/>
          <a:ln w="9525">
            <a:noFill/>
            <a:miter lim="800000"/>
            <a:headEnd/>
            <a:tailEnd/>
          </a:ln>
        </p:spPr>
      </p:pic>
    </p:spTree>
    <p:extLst>
      <p:ext uri="{BB962C8B-B14F-4D97-AF65-F5344CB8AC3E}">
        <p14:creationId xmlns:p14="http://schemas.microsoft.com/office/powerpoint/2010/main" val="4152537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extBox 1"/>
          <p:cNvSpPr txBox="1">
            <a:spLocks noChangeArrowheads="1"/>
          </p:cNvSpPr>
          <p:nvPr/>
        </p:nvSpPr>
        <p:spPr bwMode="auto">
          <a:xfrm>
            <a:off x="256032" y="1405462"/>
            <a:ext cx="8604504" cy="4293483"/>
          </a:xfrm>
          <a:prstGeom prst="rect">
            <a:avLst/>
          </a:prstGeom>
          <a:noFill/>
          <a:ln w="9525">
            <a:noFill/>
            <a:miter lim="800000"/>
            <a:headEnd/>
            <a:tailEnd/>
          </a:ln>
        </p:spPr>
        <p:txBody>
          <a:bodyPr wrap="square">
            <a:spAutoFit/>
          </a:bodyPr>
          <a:lstStyle/>
          <a:p>
            <a:endParaRPr lang="en-GB" dirty="0">
              <a:solidFill>
                <a:prstClr val="black"/>
              </a:solidFill>
            </a:endParaRPr>
          </a:p>
          <a:p>
            <a:r>
              <a:rPr lang="en-GB" sz="1500" dirty="0">
                <a:solidFill>
                  <a:prstClr val="black"/>
                </a:solidFill>
              </a:rPr>
              <a:t>When you buy a game console/Mobile phone make sure you ask the vender about its online capabilities. Know what the equipment is capable of.</a:t>
            </a:r>
          </a:p>
          <a:p>
            <a:endParaRPr lang="en-GB" sz="1500" dirty="0">
              <a:solidFill>
                <a:prstClr val="black"/>
              </a:solidFill>
            </a:endParaRPr>
          </a:p>
          <a:p>
            <a:r>
              <a:rPr lang="en-GB" sz="1500" dirty="0">
                <a:solidFill>
                  <a:prstClr val="black"/>
                </a:solidFill>
              </a:rPr>
              <a:t>Think about the location of the game console. Keep it in a common area if possible. A family room is best for monitoring and supervision. Don’t allow children to have internet enabled devices in their bedroom until they reach an age and maturity to keep themselves safe.</a:t>
            </a:r>
          </a:p>
          <a:p>
            <a:endParaRPr lang="en-GB" sz="1500" dirty="0">
              <a:solidFill>
                <a:prstClr val="black"/>
              </a:solidFill>
            </a:endParaRPr>
          </a:p>
          <a:p>
            <a:r>
              <a:rPr lang="en-GB" sz="1500" dirty="0">
                <a:solidFill>
                  <a:prstClr val="black"/>
                </a:solidFill>
              </a:rPr>
              <a:t>Discuss the risks with your child. Don’t wait for something to happen before you talk to your child about the potential risks of gaming online. Ensure they have privacy settings activated and help them to understand why this needs to be done.</a:t>
            </a:r>
          </a:p>
          <a:p>
            <a:endParaRPr lang="en-GB" sz="1500" dirty="0">
              <a:solidFill>
                <a:prstClr val="black"/>
              </a:solidFill>
            </a:endParaRPr>
          </a:p>
          <a:p>
            <a:r>
              <a:rPr lang="en-GB" sz="1500" dirty="0">
                <a:solidFill>
                  <a:prstClr val="black"/>
                </a:solidFill>
              </a:rPr>
              <a:t>Gaming sites/Social Media often have ways of reporting abusive chat and blocking unwelcome contact from other users. – You should know how to do this.</a:t>
            </a:r>
          </a:p>
          <a:p>
            <a:endParaRPr lang="en-GB" sz="1500" dirty="0">
              <a:solidFill>
                <a:prstClr val="black"/>
              </a:solidFill>
            </a:endParaRPr>
          </a:p>
          <a:p>
            <a:r>
              <a:rPr lang="en-GB" sz="1500" dirty="0">
                <a:solidFill>
                  <a:prstClr val="black"/>
                </a:solidFill>
              </a:rPr>
              <a:t>Ask your child what they are playing or what Social Media they are using. Take an interest in your child’s on line life – just as you would if they were in a football team in the real world. Watch them playing and always keep lines of communication open.</a:t>
            </a:r>
          </a:p>
        </p:txBody>
      </p:sp>
      <p:sp>
        <p:nvSpPr>
          <p:cNvPr id="194562" name="TextBox 2"/>
          <p:cNvSpPr txBox="1">
            <a:spLocks noChangeArrowheads="1"/>
          </p:cNvSpPr>
          <p:nvPr/>
        </p:nvSpPr>
        <p:spPr bwMode="auto">
          <a:xfrm>
            <a:off x="1304498" y="1013746"/>
            <a:ext cx="6117431" cy="415498"/>
          </a:xfrm>
          <a:prstGeom prst="rect">
            <a:avLst/>
          </a:prstGeom>
          <a:noFill/>
          <a:ln w="9525">
            <a:noFill/>
            <a:miter lim="800000"/>
            <a:headEnd/>
            <a:tailEnd/>
          </a:ln>
        </p:spPr>
        <p:txBody>
          <a:bodyPr>
            <a:spAutoFit/>
          </a:bodyPr>
          <a:lstStyle/>
          <a:p>
            <a:pPr algn="ctr"/>
            <a:r>
              <a:rPr lang="en-GB" sz="2100" dirty="0">
                <a:solidFill>
                  <a:srgbClr val="FF0000"/>
                </a:solidFill>
              </a:rPr>
              <a:t>TIPS FOR PARENTS/CARERS</a:t>
            </a:r>
          </a:p>
        </p:txBody>
      </p:sp>
    </p:spTree>
    <p:extLst>
      <p:ext uri="{BB962C8B-B14F-4D97-AF65-F5344CB8AC3E}">
        <p14:creationId xmlns:p14="http://schemas.microsoft.com/office/powerpoint/2010/main" val="886448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797" b="1" dirty="0"/>
              <a:t>What can you do now</a:t>
            </a:r>
          </a:p>
        </p:txBody>
      </p:sp>
      <p:sp>
        <p:nvSpPr>
          <p:cNvPr id="3" name="Text Placeholder 2"/>
          <p:cNvSpPr>
            <a:spLocks noGrp="1"/>
          </p:cNvSpPr>
          <p:nvPr>
            <p:ph type="body" idx="1"/>
          </p:nvPr>
        </p:nvSpPr>
        <p:spPr>
          <a:xfrm>
            <a:off x="457631" y="1403978"/>
            <a:ext cx="7648627" cy="4769047"/>
          </a:xfrm>
        </p:spPr>
        <p:txBody>
          <a:bodyPr>
            <a:normAutofit fontScale="92500" lnSpcReduction="20000"/>
          </a:bodyPr>
          <a:lstStyle/>
          <a:p>
            <a:pPr marL="321424" indent="-321424">
              <a:buFont typeface="Wingdings" panose="05000000000000000000" pitchFamily="2" charset="2"/>
              <a:buChar char="q"/>
            </a:pPr>
            <a:r>
              <a:rPr lang="en-GB" sz="2180" dirty="0"/>
              <a:t>Search yourself online</a:t>
            </a:r>
          </a:p>
          <a:p>
            <a:pPr marL="321424" indent="-321424">
              <a:buFont typeface="Wingdings" panose="05000000000000000000" pitchFamily="2" charset="2"/>
              <a:buChar char="q"/>
            </a:pPr>
            <a:endParaRPr lang="en-GB" sz="2180" dirty="0"/>
          </a:p>
          <a:p>
            <a:pPr marL="321424" indent="-321424">
              <a:buFont typeface="Wingdings" panose="05000000000000000000" pitchFamily="2" charset="2"/>
              <a:buChar char="q"/>
            </a:pPr>
            <a:r>
              <a:rPr lang="en-GB" sz="2180" dirty="0"/>
              <a:t>Check privacy settings</a:t>
            </a:r>
          </a:p>
          <a:p>
            <a:pPr marL="321424" indent="-321424">
              <a:buFont typeface="Wingdings" panose="05000000000000000000" pitchFamily="2" charset="2"/>
              <a:buChar char="q"/>
            </a:pPr>
            <a:endParaRPr lang="en-GB" sz="2180" dirty="0"/>
          </a:p>
          <a:p>
            <a:pPr marL="321424" indent="-321424">
              <a:buFont typeface="Wingdings" panose="05000000000000000000" pitchFamily="2" charset="2"/>
              <a:buChar char="q"/>
            </a:pPr>
            <a:r>
              <a:rPr lang="en-GB" sz="2180" dirty="0"/>
              <a:t>Use strong passwords</a:t>
            </a:r>
          </a:p>
          <a:p>
            <a:pPr marL="321424" indent="-321424">
              <a:buFont typeface="Wingdings" panose="05000000000000000000" pitchFamily="2" charset="2"/>
              <a:buChar char="q"/>
            </a:pPr>
            <a:endParaRPr lang="en-GB" sz="2180" dirty="0"/>
          </a:p>
          <a:p>
            <a:pPr marL="321424" indent="-321424">
              <a:buFont typeface="Wingdings" panose="05000000000000000000" pitchFamily="2" charset="2"/>
              <a:buChar char="q"/>
            </a:pPr>
            <a:r>
              <a:rPr lang="en-GB" sz="2180" dirty="0"/>
              <a:t>Update software</a:t>
            </a:r>
          </a:p>
          <a:p>
            <a:pPr marL="321424" indent="-321424">
              <a:buFont typeface="Wingdings" panose="05000000000000000000" pitchFamily="2" charset="2"/>
              <a:buChar char="q"/>
            </a:pPr>
            <a:endParaRPr lang="en-GB" sz="2180" dirty="0"/>
          </a:p>
          <a:p>
            <a:pPr marL="321424" indent="-321424">
              <a:buFont typeface="Wingdings" panose="05000000000000000000" pitchFamily="2" charset="2"/>
              <a:buChar char="q"/>
            </a:pPr>
            <a:r>
              <a:rPr lang="en-GB" sz="2180" dirty="0"/>
              <a:t>Think before you post</a:t>
            </a:r>
          </a:p>
          <a:p>
            <a:pPr marL="321424" indent="-321424">
              <a:buFont typeface="Wingdings" panose="05000000000000000000" pitchFamily="2" charset="2"/>
              <a:buChar char="q"/>
            </a:pPr>
            <a:endParaRPr lang="en-GB" sz="2180" dirty="0"/>
          </a:p>
          <a:p>
            <a:pPr marL="321424" indent="-321424">
              <a:buFont typeface="Wingdings" panose="05000000000000000000" pitchFamily="2" charset="2"/>
              <a:buChar char="q"/>
            </a:pPr>
            <a:r>
              <a:rPr lang="en-GB" sz="2180" dirty="0"/>
              <a:t>Review apps and remove any you are not using.</a:t>
            </a:r>
          </a:p>
          <a:p>
            <a:pPr marL="321424" indent="-321424">
              <a:buFont typeface="Wingdings" panose="05000000000000000000" pitchFamily="2" charset="2"/>
              <a:buChar char="q"/>
            </a:pPr>
            <a:endParaRPr lang="en-GB" sz="2180" dirty="0"/>
          </a:p>
          <a:p>
            <a:pPr marL="321424" indent="-321424">
              <a:buFont typeface="Wingdings" panose="05000000000000000000" pitchFamily="2" charset="2"/>
              <a:buChar char="q"/>
            </a:pPr>
            <a:r>
              <a:rPr lang="en-GB" sz="2180" dirty="0"/>
              <a:t>Build a positive reputation</a:t>
            </a:r>
            <a:r>
              <a:rPr lang="en-GB" sz="2180" dirty="0" smtClean="0"/>
              <a:t>.</a:t>
            </a:r>
          </a:p>
          <a:p>
            <a:pPr marL="321424" indent="-321424">
              <a:buFont typeface="Wingdings" panose="05000000000000000000" pitchFamily="2" charset="2"/>
              <a:buChar char="q"/>
            </a:pPr>
            <a:endParaRPr lang="en-GB" sz="2180" dirty="0"/>
          </a:p>
          <a:p>
            <a:pPr marL="321424" indent="-321424">
              <a:buFont typeface="Wingdings" panose="05000000000000000000" pitchFamily="2" charset="2"/>
              <a:buChar char="q"/>
            </a:pPr>
            <a:r>
              <a:rPr lang="en-GB" sz="2180" dirty="0" smtClean="0"/>
              <a:t>Set that very good example to your children when you use Social Media, e mails and the Internet.</a:t>
            </a:r>
            <a:endParaRPr lang="en-GB" sz="2180" dirty="0"/>
          </a:p>
          <a:p>
            <a:pPr marL="321424" indent="-321424">
              <a:buFont typeface="Wingdings" panose="05000000000000000000" pitchFamily="2" charset="2"/>
              <a:buChar char="q"/>
            </a:pPr>
            <a:endParaRPr lang="en-GB" sz="2180" dirty="0"/>
          </a:p>
          <a:p>
            <a:pPr marL="321424" indent="-321424">
              <a:buFont typeface="Wingdings" panose="05000000000000000000" pitchFamily="2" charset="2"/>
              <a:buChar char="q"/>
            </a:pPr>
            <a:r>
              <a:rPr lang="en-GB" sz="2180" dirty="0"/>
              <a:t>operate online in a way </a:t>
            </a:r>
            <a:r>
              <a:rPr lang="en-GB" sz="2180" dirty="0" smtClean="0"/>
              <a:t>which </a:t>
            </a:r>
            <a:r>
              <a:rPr lang="en-GB" sz="2180" dirty="0"/>
              <a:t>would not call into question your position as a professional;</a:t>
            </a:r>
          </a:p>
        </p:txBody>
      </p:sp>
    </p:spTree>
    <p:extLst>
      <p:ext uri="{BB962C8B-B14F-4D97-AF65-F5344CB8AC3E}">
        <p14:creationId xmlns:p14="http://schemas.microsoft.com/office/powerpoint/2010/main" val="11641724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wipe(down)">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ipe(down)">
                                      <p:cBhvr>
                                        <p:cTn id="47" dur="500"/>
                                        <p:tgtEl>
                                          <p:spTgt spid="3">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wipe(down)">
                                      <p:cBhvr>
                                        <p:cTn id="5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233363" y="138113"/>
            <a:ext cx="8910637" cy="6230937"/>
          </a:xfrm>
        </p:spPr>
        <p:txBody>
          <a:bodyPr>
            <a:normAutofit/>
          </a:bodyPr>
          <a:lstStyle/>
          <a:p>
            <a:pPr eaLnBrk="1" hangingPunct="1">
              <a:buFont typeface="Wingdings" pitchFamily="2" charset="2"/>
              <a:buNone/>
              <a:defRPr/>
            </a:pPr>
            <a:r>
              <a:rPr lang="en-GB" b="1" dirty="0" smtClean="0">
                <a:solidFill>
                  <a:schemeClr val="tx2">
                    <a:lumMod val="50000"/>
                  </a:schemeClr>
                </a:solidFill>
                <a:latin typeface="Tahoma" pitchFamily="34" charset="0"/>
              </a:rPr>
              <a:t>Useful websites:</a:t>
            </a:r>
          </a:p>
          <a:p>
            <a:pPr eaLnBrk="1" hangingPunct="1">
              <a:buFont typeface="Wingdings" pitchFamily="2" charset="2"/>
              <a:buNone/>
              <a:defRPr/>
            </a:pPr>
            <a:endParaRPr lang="en-GB" b="1" dirty="0" smtClean="0">
              <a:solidFill>
                <a:schemeClr val="tx2">
                  <a:lumMod val="50000"/>
                </a:schemeClr>
              </a:solidFill>
              <a:latin typeface="Tahoma" pitchFamily="34" charset="0"/>
            </a:endParaRPr>
          </a:p>
          <a:p>
            <a:pPr eaLnBrk="1" hangingPunct="1">
              <a:buClr>
                <a:schemeClr val="accent2"/>
              </a:buClr>
              <a:buFontTx/>
              <a:buChar char="•"/>
              <a:defRPr/>
            </a:pPr>
            <a:r>
              <a:rPr lang="en-GB" b="1" dirty="0" smtClean="0">
                <a:solidFill>
                  <a:schemeClr val="accent2"/>
                </a:solidFill>
                <a:hlinkClick r:id="rId3"/>
              </a:rPr>
              <a:t>www.thinkyouknow.co.uk</a:t>
            </a:r>
            <a:endParaRPr lang="en-GB" b="1" dirty="0" smtClean="0">
              <a:solidFill>
                <a:schemeClr val="accent2"/>
              </a:solidFill>
            </a:endParaRPr>
          </a:p>
          <a:p>
            <a:pPr eaLnBrk="1" hangingPunct="1">
              <a:buClr>
                <a:schemeClr val="accent2"/>
              </a:buClr>
              <a:buFontTx/>
              <a:buChar char="•"/>
              <a:defRPr/>
            </a:pPr>
            <a:endParaRPr lang="en-GB" b="1" dirty="0" smtClean="0">
              <a:solidFill>
                <a:schemeClr val="accent2"/>
              </a:solidFill>
            </a:endParaRPr>
          </a:p>
          <a:p>
            <a:pPr eaLnBrk="1" hangingPunct="1">
              <a:buClr>
                <a:schemeClr val="accent2"/>
              </a:buClr>
              <a:buFontTx/>
              <a:buChar char="•"/>
              <a:defRPr/>
            </a:pPr>
            <a:r>
              <a:rPr lang="en-GB" b="1" dirty="0" smtClean="0">
                <a:solidFill>
                  <a:srgbClr val="0000FF"/>
                </a:solidFill>
              </a:rPr>
              <a:t>www.internetmatters.org</a:t>
            </a:r>
          </a:p>
          <a:p>
            <a:pPr eaLnBrk="1" hangingPunct="1">
              <a:buClr>
                <a:schemeClr val="accent2"/>
              </a:buClr>
              <a:buFont typeface="Wingdings" pitchFamily="2" charset="2"/>
              <a:buNone/>
              <a:defRPr/>
            </a:pPr>
            <a:endParaRPr lang="en-GB" b="1" dirty="0" smtClean="0">
              <a:solidFill>
                <a:schemeClr val="accent2"/>
              </a:solidFill>
            </a:endParaRPr>
          </a:p>
          <a:p>
            <a:pPr eaLnBrk="1" hangingPunct="1">
              <a:buClr>
                <a:schemeClr val="accent2"/>
              </a:buClr>
              <a:buFontTx/>
              <a:buChar char="•"/>
              <a:defRPr/>
            </a:pPr>
            <a:r>
              <a:rPr lang="en-GB" b="1" dirty="0" smtClean="0">
                <a:solidFill>
                  <a:schemeClr val="accent2"/>
                </a:solidFill>
                <a:hlinkClick r:id="rId4"/>
              </a:rPr>
              <a:t>www.kidsmart.org.uk</a:t>
            </a:r>
            <a:endParaRPr lang="en-GB" b="1" dirty="0" smtClean="0">
              <a:solidFill>
                <a:schemeClr val="accent2"/>
              </a:solidFill>
            </a:endParaRPr>
          </a:p>
          <a:p>
            <a:pPr eaLnBrk="1" hangingPunct="1">
              <a:buClr>
                <a:schemeClr val="accent2"/>
              </a:buClr>
              <a:buFont typeface="Wingdings" pitchFamily="2" charset="2"/>
              <a:buNone/>
              <a:defRPr/>
            </a:pPr>
            <a:endParaRPr lang="en-GB" b="1" dirty="0" smtClean="0">
              <a:solidFill>
                <a:schemeClr val="accent2"/>
              </a:solidFill>
            </a:endParaRPr>
          </a:p>
          <a:p>
            <a:pPr eaLnBrk="1" hangingPunct="1">
              <a:buClr>
                <a:schemeClr val="accent2"/>
              </a:buClr>
              <a:buFontTx/>
              <a:buChar char="•"/>
              <a:defRPr/>
            </a:pPr>
            <a:r>
              <a:rPr lang="en-US" b="1" dirty="0" smtClean="0">
                <a:solidFill>
                  <a:schemeClr val="accent2"/>
                </a:solidFill>
                <a:hlinkClick r:id="rId5"/>
              </a:rPr>
              <a:t>http://childnet.com</a:t>
            </a:r>
            <a:endParaRPr lang="en-US" b="1" dirty="0" smtClean="0">
              <a:solidFill>
                <a:schemeClr val="accent2"/>
              </a:solidFill>
            </a:endParaRPr>
          </a:p>
          <a:p>
            <a:pPr eaLnBrk="1" hangingPunct="1">
              <a:buClr>
                <a:schemeClr val="accent2"/>
              </a:buClr>
              <a:buFont typeface="Wingdings" pitchFamily="2" charset="2"/>
              <a:buNone/>
              <a:defRPr/>
            </a:pPr>
            <a:endParaRPr lang="en-US" b="1" dirty="0" smtClean="0">
              <a:solidFill>
                <a:schemeClr val="accent2"/>
              </a:solidFill>
            </a:endParaRPr>
          </a:p>
          <a:p>
            <a:pPr eaLnBrk="1" hangingPunct="1">
              <a:buClr>
                <a:schemeClr val="accent2"/>
              </a:buClr>
              <a:buFontTx/>
              <a:buChar char="•"/>
              <a:defRPr/>
            </a:pPr>
            <a:r>
              <a:rPr lang="en-US" b="1" dirty="0" smtClean="0">
                <a:solidFill>
                  <a:schemeClr val="accent2"/>
                </a:solidFill>
                <a:hlinkClick r:id="rId6"/>
              </a:rPr>
              <a:t>http://www.nspcc.org.uk</a:t>
            </a:r>
            <a:endParaRPr lang="en-US" b="1" dirty="0" smtClean="0">
              <a:solidFill>
                <a:schemeClr val="accent2"/>
              </a:solidFill>
            </a:endParaRPr>
          </a:p>
          <a:p>
            <a:pPr eaLnBrk="1" hangingPunct="1">
              <a:buClr>
                <a:schemeClr val="accent2"/>
              </a:buClr>
              <a:buFontTx/>
              <a:buChar char="•"/>
              <a:defRPr/>
            </a:pPr>
            <a:endParaRPr lang="en-US" b="1" dirty="0" smtClean="0">
              <a:solidFill>
                <a:schemeClr val="accent2"/>
              </a:solidFill>
            </a:endParaRPr>
          </a:p>
          <a:p>
            <a:pPr>
              <a:buClr>
                <a:schemeClr val="accent2"/>
              </a:buClr>
              <a:buFontTx/>
              <a:buChar char="•"/>
              <a:defRPr/>
            </a:pPr>
            <a:r>
              <a:rPr lang="en-US" b="1" dirty="0">
                <a:solidFill>
                  <a:srgbClr val="0000FF"/>
                </a:solidFill>
              </a:rPr>
              <a:t>https://</a:t>
            </a:r>
            <a:r>
              <a:rPr lang="en-US" b="1" dirty="0" smtClean="0">
                <a:solidFill>
                  <a:srgbClr val="0000FF"/>
                </a:solidFill>
              </a:rPr>
              <a:t>parentinfo.org</a:t>
            </a:r>
          </a:p>
          <a:p>
            <a:pPr>
              <a:buClr>
                <a:schemeClr val="accent2"/>
              </a:buClr>
              <a:buFontTx/>
              <a:buChar char="•"/>
              <a:defRPr/>
            </a:pPr>
            <a:endParaRPr lang="en-US" b="1" dirty="0" smtClean="0">
              <a:solidFill>
                <a:schemeClr val="accent2"/>
              </a:solidFill>
            </a:endParaRPr>
          </a:p>
          <a:p>
            <a:pPr eaLnBrk="1" hangingPunct="1">
              <a:buClr>
                <a:schemeClr val="accent2"/>
              </a:buClr>
              <a:buFontTx/>
              <a:buChar char="•"/>
              <a:defRPr/>
            </a:pPr>
            <a:r>
              <a:rPr lang="en-US" b="1" dirty="0" smtClean="0">
                <a:solidFill>
                  <a:srgbClr val="0000FF"/>
                </a:solidFill>
              </a:rPr>
              <a:t>https://www.commonsensemedia.org</a:t>
            </a:r>
          </a:p>
          <a:p>
            <a:pPr eaLnBrk="1" hangingPunct="1">
              <a:buClr>
                <a:schemeClr val="accent2"/>
              </a:buClr>
              <a:buFont typeface="Wingdings" pitchFamily="2" charset="2"/>
              <a:buNone/>
              <a:defRPr/>
            </a:pPr>
            <a:endParaRPr lang="en-US" b="1" dirty="0" smtClean="0">
              <a:solidFill>
                <a:srgbClr val="7B2696"/>
              </a:solidFill>
            </a:endParaRPr>
          </a:p>
          <a:p>
            <a:pPr eaLnBrk="1" hangingPunct="1">
              <a:defRPr/>
            </a:pPr>
            <a:endParaRPr lang="en-GB" sz="2500" b="1" dirty="0" smtClean="0">
              <a:solidFill>
                <a:srgbClr val="7B2696"/>
              </a:solidFill>
            </a:endParaRPr>
          </a:p>
          <a:p>
            <a:pPr eaLnBrk="1" hangingPunct="1">
              <a:defRPr/>
            </a:pPr>
            <a:endParaRPr lang="en-GB" sz="2500" b="1" dirty="0" smtClean="0">
              <a:solidFill>
                <a:srgbClr val="009900"/>
              </a:solidFill>
            </a:endParaRPr>
          </a:p>
          <a:p>
            <a:pPr eaLnBrk="1" hangingPunct="1">
              <a:buFont typeface="Wingdings" pitchFamily="2" charset="2"/>
              <a:buNone/>
              <a:defRPr/>
            </a:pPr>
            <a:endParaRPr lang="en-GB" sz="2400" i="1" dirty="0" smtClean="0">
              <a:solidFill>
                <a:srgbClr val="7B2696"/>
              </a:solidFill>
              <a:latin typeface="Tahoma" pitchFamily="34" charset="0"/>
            </a:endParaRPr>
          </a:p>
          <a:p>
            <a:pPr eaLnBrk="1" hangingPunct="1">
              <a:defRPr/>
            </a:pPr>
            <a:endParaRPr lang="en-GB" dirty="0" smtClean="0">
              <a:solidFill>
                <a:srgbClr val="0000FF"/>
              </a:solidFill>
            </a:endParaRPr>
          </a:p>
          <a:p>
            <a:pPr eaLnBrk="1" hangingPunct="1">
              <a:defRPr/>
            </a:pPr>
            <a:endParaRPr lang="en-US" dirty="0" smtClean="0"/>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274638"/>
            <a:ext cx="8969829" cy="1143000"/>
          </a:xfrm>
        </p:spPr>
        <p:txBody>
          <a:bodyPr>
            <a:normAutofit/>
          </a:bodyPr>
          <a:lstStyle/>
          <a:p>
            <a:r>
              <a:rPr lang="en-GB" dirty="0" smtClean="0"/>
              <a:t>Important Instagram Terms &amp; Conditions</a:t>
            </a:r>
            <a:endParaRPr lang="en-GB" dirty="0"/>
          </a:p>
        </p:txBody>
      </p:sp>
      <p:sp>
        <p:nvSpPr>
          <p:cNvPr id="4" name="TextBox 3"/>
          <p:cNvSpPr txBox="1"/>
          <p:nvPr/>
        </p:nvSpPr>
        <p:spPr>
          <a:xfrm>
            <a:off x="468086" y="1417638"/>
            <a:ext cx="8425543"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000000"/>
                </a:solidFill>
              </a:rPr>
              <a:t>You must be at least 13 years old to use the Service</a:t>
            </a:r>
          </a:p>
          <a:p>
            <a:pPr marL="285750" indent="-285750">
              <a:buFont typeface="Arial" panose="020B0604020202020204" pitchFamily="34" charset="0"/>
              <a:buChar char="•"/>
            </a:pPr>
            <a:endParaRPr lang="en-GB" sz="2400" dirty="0">
              <a:solidFill>
                <a:srgbClr val="000000"/>
              </a:solidFill>
            </a:endParaRPr>
          </a:p>
          <a:p>
            <a:pPr marL="285750" indent="-285750">
              <a:buFont typeface="Arial" panose="020B0604020202020204" pitchFamily="34" charset="0"/>
              <a:buChar char="•"/>
            </a:pPr>
            <a:r>
              <a:rPr lang="en-GB" sz="2400" dirty="0" smtClean="0">
                <a:solidFill>
                  <a:srgbClr val="000000"/>
                </a:solidFill>
              </a:rPr>
              <a:t>You may not post violent, nude, partially nude, discriminatory, unlawful, infringing, hateful, pornographic or sexually suggestive photos or other content via the Service</a:t>
            </a:r>
          </a:p>
          <a:p>
            <a:pPr marL="285750" indent="-285750">
              <a:buFont typeface="Arial" panose="020B0604020202020204" pitchFamily="34" charset="0"/>
              <a:buChar char="•"/>
            </a:pPr>
            <a:endParaRPr lang="en-GB" sz="2400" dirty="0">
              <a:solidFill>
                <a:srgbClr val="000000"/>
              </a:solidFill>
            </a:endParaRPr>
          </a:p>
          <a:p>
            <a:pPr marL="285750" indent="-285750">
              <a:buFont typeface="Arial" panose="020B0604020202020204" pitchFamily="34" charset="0"/>
              <a:buChar char="•"/>
            </a:pPr>
            <a:r>
              <a:rPr lang="en-GB" sz="2400" dirty="0" smtClean="0">
                <a:solidFill>
                  <a:srgbClr val="000000"/>
                </a:solidFill>
              </a:rPr>
              <a:t>Instagram does not claim ownership of any content that you post on or through the Service. </a:t>
            </a:r>
            <a:r>
              <a:rPr lang="en-GB" sz="2400" b="1" dirty="0" smtClean="0">
                <a:solidFill>
                  <a:srgbClr val="FF0000"/>
                </a:solidFill>
              </a:rPr>
              <a:t>Instead</a:t>
            </a:r>
            <a:r>
              <a:rPr lang="en-GB" sz="2400" dirty="0" smtClean="0">
                <a:solidFill>
                  <a:srgbClr val="000000"/>
                </a:solidFill>
              </a:rPr>
              <a:t>, you herby grant to Instagram a non-exclusive, fully paid and royalty-free, transferable, sub-licensable, worldwide licence </a:t>
            </a:r>
            <a:r>
              <a:rPr lang="en-GB" sz="2400" b="1" dirty="0" smtClean="0">
                <a:solidFill>
                  <a:srgbClr val="FF0000"/>
                </a:solidFill>
              </a:rPr>
              <a:t>to use the Content that you post on or through the service</a:t>
            </a:r>
            <a:r>
              <a:rPr lang="en-GB" sz="2400" dirty="0" smtClean="0">
                <a:solidFill>
                  <a:srgbClr val="000000"/>
                </a:solidFill>
              </a:rPr>
              <a:t>, subject to the Service’s Privacy Policy</a:t>
            </a:r>
            <a:endParaRPr lang="en-GB" sz="2400" dirty="0">
              <a:solidFill>
                <a:srgbClr val="000000"/>
              </a:solidFill>
            </a:endParaRPr>
          </a:p>
        </p:txBody>
      </p:sp>
    </p:spTree>
    <p:extLst>
      <p:ext uri="{BB962C8B-B14F-4D97-AF65-F5344CB8AC3E}">
        <p14:creationId xmlns:p14="http://schemas.microsoft.com/office/powerpoint/2010/main" val="336942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27592"/>
            <a:ext cx="7772400" cy="648586"/>
          </a:xfrm>
        </p:spPr>
        <p:txBody>
          <a:bodyPr>
            <a:normAutofit/>
          </a:bodyPr>
          <a:lstStyle/>
          <a:p>
            <a:r>
              <a:rPr lang="en-GB" sz="3600" b="1" dirty="0" smtClean="0">
                <a:solidFill>
                  <a:schemeClr val="tx2">
                    <a:lumMod val="50000"/>
                  </a:schemeClr>
                </a:solidFill>
                <a:latin typeface="Tahoma" pitchFamily="34" charset="0"/>
                <a:cs typeface="Tahoma" pitchFamily="34" charset="0"/>
              </a:rPr>
              <a:t>Only post on social media if</a:t>
            </a:r>
            <a:r>
              <a:rPr lang="en-GB" sz="3600" dirty="0" smtClean="0">
                <a:solidFill>
                  <a:schemeClr val="tx2">
                    <a:lumMod val="50000"/>
                  </a:schemeClr>
                </a:solidFill>
                <a:latin typeface="Tahoma" pitchFamily="34" charset="0"/>
                <a:cs typeface="Tahoma" pitchFamily="34" charset="0"/>
              </a:rPr>
              <a:t> :-</a:t>
            </a:r>
            <a:endParaRPr lang="en-GB" sz="3600" dirty="0">
              <a:solidFill>
                <a:schemeClr val="tx2">
                  <a:lumMod val="50000"/>
                </a:schemeClr>
              </a:solidFill>
              <a:latin typeface="Tahoma" pitchFamily="34" charset="0"/>
              <a:cs typeface="Tahoma" pitchFamily="34" charset="0"/>
            </a:endParaRPr>
          </a:p>
        </p:txBody>
      </p:sp>
      <p:sp>
        <p:nvSpPr>
          <p:cNvPr id="3" name="Content Placeholder 2"/>
          <p:cNvSpPr>
            <a:spLocks noGrp="1"/>
          </p:cNvSpPr>
          <p:nvPr>
            <p:ph idx="1"/>
          </p:nvPr>
        </p:nvSpPr>
        <p:spPr>
          <a:xfrm>
            <a:off x="1173163" y="988828"/>
            <a:ext cx="7772400" cy="5107172"/>
          </a:xfrm>
        </p:spPr>
        <p:txBody>
          <a:bodyPr>
            <a:normAutofit/>
          </a:bodyPr>
          <a:lstStyle/>
          <a:p>
            <a:pPr>
              <a:buClr>
                <a:srgbClr val="FF3399"/>
              </a:buClr>
              <a:buFont typeface="Wingdings" pitchFamily="2" charset="2"/>
              <a:buChar char="§"/>
            </a:pPr>
            <a:r>
              <a:rPr lang="en-GB" sz="2800" dirty="0" smtClean="0">
                <a:solidFill>
                  <a:schemeClr val="tx2">
                    <a:lumMod val="50000"/>
                  </a:schemeClr>
                </a:solidFill>
              </a:rPr>
              <a:t>You would be happy if your parents see it</a:t>
            </a:r>
          </a:p>
          <a:p>
            <a:pPr>
              <a:buClr>
                <a:srgbClr val="FF3399"/>
              </a:buClr>
              <a:buFont typeface="Wingdings" pitchFamily="2" charset="2"/>
              <a:buChar char="§"/>
            </a:pPr>
            <a:endParaRPr lang="en-GB" sz="2800" dirty="0" smtClean="0">
              <a:solidFill>
                <a:schemeClr val="tx2">
                  <a:lumMod val="50000"/>
                </a:schemeClr>
              </a:solidFill>
            </a:endParaRPr>
          </a:p>
          <a:p>
            <a:pPr>
              <a:buClr>
                <a:srgbClr val="FF3399"/>
              </a:buClr>
              <a:buFont typeface="Wingdings" pitchFamily="2" charset="2"/>
              <a:buChar char="§"/>
            </a:pPr>
            <a:r>
              <a:rPr lang="en-GB" sz="2800" dirty="0" smtClean="0">
                <a:solidFill>
                  <a:schemeClr val="tx2">
                    <a:lumMod val="50000"/>
                  </a:schemeClr>
                </a:solidFill>
              </a:rPr>
              <a:t>You would be happy if your children see it</a:t>
            </a:r>
          </a:p>
          <a:p>
            <a:pPr>
              <a:buClr>
                <a:srgbClr val="FF3399"/>
              </a:buClr>
              <a:buFont typeface="Wingdings" pitchFamily="2" charset="2"/>
              <a:buChar char="§"/>
            </a:pPr>
            <a:endParaRPr lang="en-GB" sz="2800" dirty="0" smtClean="0">
              <a:solidFill>
                <a:schemeClr val="tx2">
                  <a:lumMod val="50000"/>
                </a:schemeClr>
              </a:solidFill>
            </a:endParaRPr>
          </a:p>
          <a:p>
            <a:pPr>
              <a:buClr>
                <a:srgbClr val="FF3399"/>
              </a:buClr>
              <a:buFont typeface="Wingdings" pitchFamily="2" charset="2"/>
              <a:buChar char="§"/>
            </a:pPr>
            <a:r>
              <a:rPr lang="en-GB" sz="2800" dirty="0" smtClean="0">
                <a:solidFill>
                  <a:schemeClr val="tx2">
                    <a:lumMod val="50000"/>
                  </a:schemeClr>
                </a:solidFill>
              </a:rPr>
              <a:t>You would be happy if it was posted on the front page of a newspaper</a:t>
            </a:r>
          </a:p>
          <a:p>
            <a:pPr>
              <a:buClr>
                <a:srgbClr val="FF3399"/>
              </a:buClr>
              <a:buFont typeface="Wingdings" pitchFamily="2" charset="2"/>
              <a:buChar char="§"/>
            </a:pPr>
            <a:endParaRPr lang="en-GB" sz="2800" dirty="0" smtClean="0">
              <a:solidFill>
                <a:schemeClr val="tx2">
                  <a:lumMod val="50000"/>
                </a:schemeClr>
              </a:solidFill>
            </a:endParaRPr>
          </a:p>
          <a:p>
            <a:pPr>
              <a:buClr>
                <a:srgbClr val="FF3399"/>
              </a:buClr>
              <a:buFont typeface="Wingdings" pitchFamily="2" charset="2"/>
              <a:buChar char="§"/>
            </a:pPr>
            <a:r>
              <a:rPr lang="en-GB" sz="2800" dirty="0" smtClean="0">
                <a:solidFill>
                  <a:schemeClr val="tx2">
                    <a:lumMod val="50000"/>
                  </a:schemeClr>
                </a:solidFill>
              </a:rPr>
              <a:t>You would be happy for your enemy to see it</a:t>
            </a:r>
          </a:p>
          <a:p>
            <a:pPr>
              <a:buClr>
                <a:srgbClr val="FF3399"/>
              </a:buClr>
              <a:buFont typeface="Wingdings" pitchFamily="2" charset="2"/>
              <a:buChar char="§"/>
            </a:pPr>
            <a:endParaRPr lang="en-GB" sz="2800" dirty="0" smtClean="0">
              <a:solidFill>
                <a:schemeClr val="tx2">
                  <a:lumMod val="50000"/>
                </a:schemeClr>
              </a:solidFill>
            </a:endParaRPr>
          </a:p>
          <a:p>
            <a:pPr>
              <a:buClr>
                <a:srgbClr val="FF3399"/>
              </a:buClr>
              <a:buFont typeface="Wingdings" pitchFamily="2" charset="2"/>
              <a:buChar char="§"/>
            </a:pPr>
            <a:r>
              <a:rPr lang="en-GB" sz="2800" dirty="0" smtClean="0">
                <a:solidFill>
                  <a:schemeClr val="tx2">
                    <a:lumMod val="50000"/>
                  </a:schemeClr>
                </a:solidFill>
              </a:rPr>
              <a:t>You would be happy to see it in 5 years time</a:t>
            </a:r>
            <a:endParaRPr lang="en-GB" sz="2800" dirty="0">
              <a:solidFill>
                <a:schemeClr val="tx2">
                  <a:lumMod val="50000"/>
                </a:schemeClr>
              </a:solidFill>
            </a:endParaRPr>
          </a:p>
        </p:txBody>
      </p:sp>
      <p:pic>
        <p:nvPicPr>
          <p:cNvPr id="3074" name="Picture 2" descr="C:\Documents and Settings\stephenwelding\Local Settings\Temporary Internet Files\Content.IE5\1TV25V9U\smiley-face[1].jpg"/>
          <p:cNvPicPr>
            <a:picLocks noChangeAspect="1" noChangeArrowheads="1"/>
          </p:cNvPicPr>
          <p:nvPr/>
        </p:nvPicPr>
        <p:blipFill>
          <a:blip r:embed="rId2" cstate="print"/>
          <a:srcRect/>
          <a:stretch>
            <a:fillRect/>
          </a:stretch>
        </p:blipFill>
        <p:spPr bwMode="auto">
          <a:xfrm>
            <a:off x="255181" y="723013"/>
            <a:ext cx="733647" cy="1031357"/>
          </a:xfrm>
          <a:prstGeom prst="rect">
            <a:avLst/>
          </a:prstGeom>
          <a:noFill/>
        </p:spPr>
      </p:pic>
      <p:pic>
        <p:nvPicPr>
          <p:cNvPr id="3075" name="Picture 3" descr="C:\Documents and Settings\stephenwelding\Local Settings\Temporary Internet Files\Content.IE5\I4TP962O\original_smiley_face[1].png"/>
          <p:cNvPicPr>
            <a:picLocks noChangeAspect="1" noChangeArrowheads="1"/>
          </p:cNvPicPr>
          <p:nvPr/>
        </p:nvPicPr>
        <p:blipFill>
          <a:blip r:embed="rId3" cstate="print"/>
          <a:srcRect/>
          <a:stretch>
            <a:fillRect/>
          </a:stretch>
        </p:blipFill>
        <p:spPr bwMode="auto">
          <a:xfrm>
            <a:off x="255180" y="1881962"/>
            <a:ext cx="741621" cy="1055281"/>
          </a:xfrm>
          <a:prstGeom prst="rect">
            <a:avLst/>
          </a:prstGeom>
          <a:noFill/>
        </p:spPr>
      </p:pic>
      <p:pic>
        <p:nvPicPr>
          <p:cNvPr id="3076" name="Picture 4" descr="C:\Documents and Settings\stephenwelding\Local Settings\Temporary Internet Files\Content.IE5\NISKAKWO\laughing-smiley-face[1].gif"/>
          <p:cNvPicPr>
            <a:picLocks noChangeAspect="1" noChangeArrowheads="1"/>
          </p:cNvPicPr>
          <p:nvPr/>
        </p:nvPicPr>
        <p:blipFill>
          <a:blip r:embed="rId4" cstate="print"/>
          <a:srcRect/>
          <a:stretch>
            <a:fillRect/>
          </a:stretch>
        </p:blipFill>
        <p:spPr bwMode="auto">
          <a:xfrm>
            <a:off x="212651" y="4072270"/>
            <a:ext cx="765544" cy="1006326"/>
          </a:xfrm>
          <a:prstGeom prst="rect">
            <a:avLst/>
          </a:prstGeom>
          <a:noFill/>
        </p:spPr>
      </p:pic>
      <p:pic>
        <p:nvPicPr>
          <p:cNvPr id="3077" name="Picture 5" descr="C:\Documents and Settings\stephenwelding\Local Settings\Temporary Internet Files\Content.IE5\1TV25V9U\LEGO-smiley-cool-12291-large[1].png"/>
          <p:cNvPicPr>
            <a:picLocks noChangeAspect="1" noChangeArrowheads="1"/>
          </p:cNvPicPr>
          <p:nvPr/>
        </p:nvPicPr>
        <p:blipFill>
          <a:blip r:embed="rId5" cstate="print"/>
          <a:srcRect/>
          <a:stretch>
            <a:fillRect/>
          </a:stretch>
        </p:blipFill>
        <p:spPr bwMode="auto">
          <a:xfrm>
            <a:off x="245301" y="3063879"/>
            <a:ext cx="764791" cy="944595"/>
          </a:xfrm>
          <a:prstGeom prst="rect">
            <a:avLst/>
          </a:prstGeom>
          <a:noFill/>
        </p:spPr>
      </p:pic>
      <p:pic>
        <p:nvPicPr>
          <p:cNvPr id="3078" name="Picture 6" descr="C:\Documents and Settings\stephenwelding\Local Settings\Temporary Internet Files\Content.IE5\I4TP962O\smiley_faces[1].jpg"/>
          <p:cNvPicPr>
            <a:picLocks noChangeAspect="1" noChangeArrowheads="1"/>
          </p:cNvPicPr>
          <p:nvPr/>
        </p:nvPicPr>
        <p:blipFill>
          <a:blip r:embed="rId6" cstate="print"/>
          <a:srcRect/>
          <a:stretch>
            <a:fillRect/>
          </a:stretch>
        </p:blipFill>
        <p:spPr bwMode="auto">
          <a:xfrm>
            <a:off x="200579" y="5392923"/>
            <a:ext cx="841412" cy="1061041"/>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linds(horizontal)">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blinds(horizontal)">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blinds(horizontal)">
                                      <p:cBhvr>
                                        <p:cTn id="2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0"/>
            <a:ext cx="7772400" cy="744279"/>
          </a:xfrm>
        </p:spPr>
        <p:txBody>
          <a:bodyPr>
            <a:normAutofit/>
          </a:bodyPr>
          <a:lstStyle/>
          <a:p>
            <a:pPr algn="ctr"/>
            <a:r>
              <a:rPr lang="en-GB" b="1" dirty="0" smtClean="0">
                <a:solidFill>
                  <a:srgbClr val="FF0000"/>
                </a:solidFill>
              </a:rPr>
              <a:t>Smart Rule</a:t>
            </a:r>
            <a:endParaRPr lang="en-GB" b="1" dirty="0">
              <a:solidFill>
                <a:srgbClr val="FF0000"/>
              </a:solidFill>
            </a:endParaRPr>
          </a:p>
        </p:txBody>
      </p:sp>
      <p:sp>
        <p:nvSpPr>
          <p:cNvPr id="3" name="Content Placeholder 2"/>
          <p:cNvSpPr>
            <a:spLocks noGrp="1"/>
          </p:cNvSpPr>
          <p:nvPr>
            <p:ph idx="1"/>
          </p:nvPr>
        </p:nvSpPr>
        <p:spPr>
          <a:xfrm>
            <a:off x="1173163" y="712381"/>
            <a:ext cx="7772400" cy="5996763"/>
          </a:xfrm>
        </p:spPr>
        <p:txBody>
          <a:bodyPr>
            <a:normAutofit/>
          </a:bodyPr>
          <a:lstStyle/>
          <a:p>
            <a:r>
              <a:rPr lang="en-GB" sz="2800" b="1" dirty="0" smtClean="0">
                <a:solidFill>
                  <a:srgbClr val="FF0000"/>
                </a:solidFill>
              </a:rPr>
              <a:t>S</a:t>
            </a:r>
            <a:r>
              <a:rPr lang="en-GB" sz="2800" dirty="0" smtClean="0"/>
              <a:t>afe – Do not share personal information, email, phone numbers, address and passwords.</a:t>
            </a:r>
          </a:p>
          <a:p>
            <a:r>
              <a:rPr lang="en-GB" sz="2800" b="1" dirty="0" smtClean="0">
                <a:solidFill>
                  <a:srgbClr val="FF0000"/>
                </a:solidFill>
              </a:rPr>
              <a:t>M</a:t>
            </a:r>
            <a:r>
              <a:rPr lang="en-GB" sz="2800" dirty="0" smtClean="0"/>
              <a:t>eeting – Never meet someone you have only met online.</a:t>
            </a:r>
          </a:p>
          <a:p>
            <a:r>
              <a:rPr lang="en-GB" sz="2800" b="1" dirty="0" smtClean="0">
                <a:solidFill>
                  <a:srgbClr val="FF0000"/>
                </a:solidFill>
              </a:rPr>
              <a:t>A</a:t>
            </a:r>
            <a:r>
              <a:rPr lang="en-GB" sz="2800" dirty="0" smtClean="0"/>
              <a:t>ccepting – Do not open emails, texts and files from an unknown source, this can lead to malware or a virus.</a:t>
            </a:r>
          </a:p>
          <a:p>
            <a:r>
              <a:rPr lang="en-GB" sz="2800" b="1" dirty="0" smtClean="0">
                <a:solidFill>
                  <a:srgbClr val="FF0000"/>
                </a:solidFill>
              </a:rPr>
              <a:t>R</a:t>
            </a:r>
            <a:r>
              <a:rPr lang="en-GB" sz="2800" dirty="0" smtClean="0"/>
              <a:t>eliable – Information on the internet is not always true. People post false details.</a:t>
            </a:r>
          </a:p>
          <a:p>
            <a:r>
              <a:rPr lang="en-GB" sz="2800" b="1" dirty="0" smtClean="0">
                <a:solidFill>
                  <a:srgbClr val="FF0000"/>
                </a:solidFill>
              </a:rPr>
              <a:t>T</a:t>
            </a:r>
            <a:r>
              <a:rPr lang="en-GB" sz="2800" dirty="0" smtClean="0"/>
              <a:t>ell -  Inform a parent or carer or a trusted friend/teacher if anything online makes you feel uncomfortable or worried.</a:t>
            </a:r>
            <a:endParaRPr lang="en-GB" sz="2800"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4925" y="2349500"/>
            <a:ext cx="89296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r>
              <a:rPr lang="en-GB" altLang="en-US" dirty="0">
                <a:solidFill>
                  <a:srgbClr val="000000"/>
                </a:solidFill>
                <a:cs typeface="+mn-cs"/>
              </a:rPr>
              <a:t>According to the Child Exploitation and Online Protection Centre most child sexual exploitation offences take place online. These offences include deceiving children into producing indecent images of themselves, engaging in sexual chat online or sexual activity over a webcam.</a:t>
            </a:r>
          </a:p>
          <a:p>
            <a:pPr eaLnBrk="0" hangingPunct="0"/>
            <a:endParaRPr lang="en-GB" altLang="en-US" dirty="0">
              <a:solidFill>
                <a:srgbClr val="000000"/>
              </a:solidFill>
              <a:cs typeface="+mn-cs"/>
            </a:endParaRPr>
          </a:p>
          <a:p>
            <a:pPr eaLnBrk="0" hangingPunct="0"/>
            <a:r>
              <a:rPr lang="en-GB" altLang="en-US" dirty="0">
                <a:solidFill>
                  <a:srgbClr val="000000"/>
                </a:solidFill>
                <a:cs typeface="+mn-cs"/>
              </a:rPr>
              <a:t>Analysis by the centre reveals that </a:t>
            </a:r>
            <a:r>
              <a:rPr lang="en-GB" altLang="en-US" b="1" dirty="0">
                <a:solidFill>
                  <a:srgbClr val="000000"/>
                </a:solidFill>
                <a:cs typeface="+mn-cs"/>
              </a:rPr>
              <a:t>13 and 14 year olds </a:t>
            </a:r>
            <a:r>
              <a:rPr lang="en-GB" altLang="en-US" dirty="0">
                <a:solidFill>
                  <a:srgbClr val="000000"/>
                </a:solidFill>
                <a:cs typeface="+mn-cs"/>
              </a:rPr>
              <a:t>represent the largest single victim group.</a:t>
            </a:r>
          </a:p>
        </p:txBody>
      </p:sp>
      <p:pic>
        <p:nvPicPr>
          <p:cNvPr id="348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3926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23850"/>
            <a:ext cx="2087562"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56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69" y="1763485"/>
            <a:ext cx="2438400" cy="217714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2269" y="2345870"/>
            <a:ext cx="1763486" cy="1012372"/>
          </a:xfrm>
          <a:prstGeom prst="rect">
            <a:avLst/>
          </a:prstGeom>
        </p:spPr>
      </p:pic>
      <p:pic>
        <p:nvPicPr>
          <p:cNvPr id="5" name="Picture 4"/>
          <p:cNvPicPr>
            <a:picLocks noChangeAspect="1"/>
          </p:cNvPicPr>
          <p:nvPr/>
        </p:nvPicPr>
        <p:blipFill>
          <a:blip r:embed="rId4"/>
          <a:stretch>
            <a:fillRect/>
          </a:stretch>
        </p:blipFill>
        <p:spPr>
          <a:xfrm>
            <a:off x="4148251" y="4868482"/>
            <a:ext cx="1761897" cy="10181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4856" y="1910442"/>
            <a:ext cx="2303533" cy="18832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5014" y="4489196"/>
            <a:ext cx="1963375" cy="2011539"/>
          </a:xfrm>
          <a:prstGeom prst="rect">
            <a:avLst/>
          </a:prstGeom>
        </p:spPr>
      </p:pic>
      <p:sp>
        <p:nvSpPr>
          <p:cNvPr id="8" name="TextBox 7"/>
          <p:cNvSpPr txBox="1"/>
          <p:nvPr/>
        </p:nvSpPr>
        <p:spPr>
          <a:xfrm>
            <a:off x="217714" y="468086"/>
            <a:ext cx="8686800" cy="892552"/>
          </a:xfrm>
          <a:prstGeom prst="rect">
            <a:avLst/>
          </a:prstGeom>
          <a:noFill/>
        </p:spPr>
        <p:txBody>
          <a:bodyPr wrap="square" rtlCol="0">
            <a:spAutoFit/>
          </a:bodyPr>
          <a:lstStyle/>
          <a:p>
            <a:pPr algn="ctr"/>
            <a:r>
              <a:rPr lang="en-GB" sz="3200" dirty="0" smtClean="0">
                <a:solidFill>
                  <a:srgbClr val="000000"/>
                </a:solidFill>
              </a:rPr>
              <a:t>Geo Location Services</a:t>
            </a:r>
          </a:p>
          <a:p>
            <a:pPr algn="ctr"/>
            <a:r>
              <a:rPr lang="en-GB" sz="2000" dirty="0" smtClean="0">
                <a:solidFill>
                  <a:srgbClr val="000000"/>
                </a:solidFill>
              </a:rPr>
              <a:t>Digital Images taken on a phone camera can also expose your location</a:t>
            </a:r>
            <a:endParaRPr lang="en-GB" sz="2000" dirty="0">
              <a:solidFill>
                <a:srgbClr val="000000"/>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869" y="4191000"/>
            <a:ext cx="2438400" cy="2309735"/>
          </a:xfrm>
          <a:prstGeom prst="rect">
            <a:avLst/>
          </a:prstGeom>
        </p:spPr>
      </p:pic>
    </p:spTree>
    <p:extLst>
      <p:ext uri="{BB962C8B-B14F-4D97-AF65-F5344CB8AC3E}">
        <p14:creationId xmlns:p14="http://schemas.microsoft.com/office/powerpoint/2010/main" val="3728385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8" y="506039"/>
            <a:ext cx="8392886" cy="5916532"/>
          </a:xfrm>
          <a:prstGeom prst="rect">
            <a:avLst/>
          </a:prstGeom>
        </p:spPr>
      </p:pic>
    </p:spTree>
    <p:extLst>
      <p:ext uri="{BB962C8B-B14F-4D97-AF65-F5344CB8AC3E}">
        <p14:creationId xmlns:p14="http://schemas.microsoft.com/office/powerpoint/2010/main" val="322518483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5170</TotalTime>
  <Words>1563</Words>
  <Application>Microsoft Office PowerPoint</Application>
  <PresentationFormat>On-screen Show (4:3)</PresentationFormat>
  <Paragraphs>245</Paragraphs>
  <Slides>36</Slides>
  <Notes>3</Notes>
  <HiddenSlides>0</HiddenSlides>
  <MMClips>0</MMClips>
  <ScaleCrop>false</ScaleCrop>
  <HeadingPairs>
    <vt:vector size="4" baseType="variant">
      <vt:variant>
        <vt:lpstr>Theme</vt:lpstr>
      </vt:variant>
      <vt:variant>
        <vt:i4>10</vt:i4>
      </vt:variant>
      <vt:variant>
        <vt:lpstr>Slide Titles</vt:lpstr>
      </vt:variant>
      <vt:variant>
        <vt:i4>36</vt:i4>
      </vt:variant>
    </vt:vector>
  </HeadingPairs>
  <TitlesOfParts>
    <vt:vector size="46" baseType="lpstr">
      <vt:lpstr>Office Theme</vt:lpstr>
      <vt:lpstr>1_Office Theme</vt:lpstr>
      <vt:lpstr>1_Basis</vt:lpstr>
      <vt:lpstr>8_Office Theme</vt:lpstr>
      <vt:lpstr>7_Office Theme</vt:lpstr>
      <vt:lpstr>Blank Presentation</vt:lpstr>
      <vt:lpstr>11_Office Theme</vt:lpstr>
      <vt:lpstr>2_Office Theme</vt:lpstr>
      <vt:lpstr>17_Office Theme</vt:lpstr>
      <vt:lpstr>White</vt:lpstr>
      <vt:lpstr>History of the Internet</vt:lpstr>
      <vt:lpstr>Internet usage in one day</vt:lpstr>
      <vt:lpstr>PowerPoint Presentation</vt:lpstr>
      <vt:lpstr>Important Instagram Terms &amp; Conditions</vt:lpstr>
      <vt:lpstr>Only post on social media if :-</vt:lpstr>
      <vt:lpstr>Smart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 -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Thinkyouknow CEOP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do now</vt:lpstr>
      <vt:lpstr>PowerPoint Presentation</vt:lpstr>
    </vt:vector>
  </TitlesOfParts>
  <Company>CYPLS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Dinsdale</dc:creator>
  <cp:lastModifiedBy>Bolt, Pauline</cp:lastModifiedBy>
  <cp:revision>500</cp:revision>
  <cp:lastPrinted>2017-11-07T10:07:29Z</cp:lastPrinted>
  <dcterms:created xsi:type="dcterms:W3CDTF">2009-07-02T13:31:23Z</dcterms:created>
  <dcterms:modified xsi:type="dcterms:W3CDTF">2018-07-09T14:00:52Z</dcterms:modified>
</cp:coreProperties>
</file>